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4" r:id="rId14"/>
    <p:sldId id="285" r:id="rId15"/>
    <p:sldId id="271" r:id="rId16"/>
    <p:sldId id="275" r:id="rId17"/>
    <p:sldId id="276" r:id="rId18"/>
    <p:sldId id="277" r:id="rId19"/>
    <p:sldId id="280" r:id="rId20"/>
    <p:sldId id="278" r:id="rId21"/>
    <p:sldId id="279" r:id="rId22"/>
    <p:sldId id="281" r:id="rId23"/>
    <p:sldId id="282" r:id="rId24"/>
    <p:sldId id="284" r:id="rId25"/>
    <p:sldId id="283" r:id="rId26"/>
    <p:sldId id="286" r:id="rId27"/>
    <p:sldId id="287" r:id="rId28"/>
    <p:sldId id="288" r:id="rId29"/>
    <p:sldId id="289" r:id="rId30"/>
    <p:sldId id="290" r:id="rId31"/>
    <p:sldId id="291" r:id="rId32"/>
    <p:sldId id="296" r:id="rId33"/>
    <p:sldId id="292" r:id="rId34"/>
    <p:sldId id="295" r:id="rId35"/>
    <p:sldId id="29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D9F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17" autoAdjust="0"/>
    <p:restoredTop sz="94660"/>
  </p:normalViewPr>
  <p:slideViewPr>
    <p:cSldViewPr snapToGrid="0">
      <p:cViewPr>
        <p:scale>
          <a:sx n="80" d="100"/>
          <a:sy n="80" d="100"/>
        </p:scale>
        <p:origin x="30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255BF-E7E1-4CD1-A0D1-D02C4E0C355B}" type="datetimeFigureOut">
              <a:rPr lang="en-GB" smtClean="0"/>
              <a:pPr/>
              <a:t>20/10/2010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521354-64B9-4FE3-B184-42A91401D33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255BF-E7E1-4CD1-A0D1-D02C4E0C355B}" type="datetimeFigureOut">
              <a:rPr lang="en-GB" smtClean="0"/>
              <a:pPr/>
              <a:t>20/10/2010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521354-64B9-4FE3-B184-42A91401D33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255BF-E7E1-4CD1-A0D1-D02C4E0C355B}" type="datetimeFigureOut">
              <a:rPr lang="en-GB" smtClean="0"/>
              <a:pPr/>
              <a:t>20/10/2010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521354-64B9-4FE3-B184-42A91401D33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"/>
            <a:ext cx="9144000" cy="764706"/>
          </a:xfrm>
          <a:prstGeom prst="rect">
            <a:avLst/>
          </a:prstGeom>
          <a:solidFill>
            <a:srgbClr val="0025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255BF-E7E1-4CD1-A0D1-D02C4E0C355B}" type="datetimeFigureOut">
              <a:rPr lang="en-GB" smtClean="0"/>
              <a:pPr/>
              <a:t>20/10/2010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521354-64B9-4FE3-B184-42A91401D33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0" y="61735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>
                <a:solidFill>
                  <a:schemeClr val="bg1"/>
                </a:solidFill>
              </a:rPr>
              <a:t>“Learning To</a:t>
            </a:r>
            <a:r>
              <a:rPr lang="en-GB" b="1" baseline="0" dirty="0" smtClean="0">
                <a:solidFill>
                  <a:schemeClr val="bg1"/>
                </a:solidFill>
              </a:rPr>
              <a:t> Count Objects in Images”                                                          Slide  </a:t>
            </a:r>
            <a:fld id="{9D7B71FF-2AFF-4532-8D4C-953BEFC9FBDE}" type="slidenum">
              <a:rPr lang="en-GB" b="1" baseline="0" smtClean="0">
                <a:solidFill>
                  <a:schemeClr val="bg1"/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GB" b="1" baseline="0" dirty="0" smtClean="0">
                <a:solidFill>
                  <a:schemeClr val="bg1"/>
                </a:solidFill>
              </a:rPr>
              <a:t>/35</a:t>
            </a:r>
            <a:endParaRPr lang="en-GB" b="1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smtClean="0">
                <a:solidFill>
                  <a:schemeClr val="bg1"/>
                </a:solidFill>
              </a:rPr>
              <a:t>Pattern Recognition and Computer Vision Colloquium , </a:t>
            </a:r>
            <a:r>
              <a:rPr lang="en-GB" dirty="0" smtClean="0">
                <a:solidFill>
                  <a:schemeClr val="bg1"/>
                </a:solidFill>
              </a:rPr>
              <a:t>CMP Prague, October 2010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255BF-E7E1-4CD1-A0D1-D02C4E0C355B}" type="datetimeFigureOut">
              <a:rPr lang="en-GB" smtClean="0"/>
              <a:pPr/>
              <a:t>20/10/2010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521354-64B9-4FE3-B184-42A91401D33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255BF-E7E1-4CD1-A0D1-D02C4E0C355B}" type="datetimeFigureOut">
              <a:rPr lang="en-GB" smtClean="0"/>
              <a:pPr/>
              <a:t>20/10/2010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521354-64B9-4FE3-B184-42A91401D33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255BF-E7E1-4CD1-A0D1-D02C4E0C355B}" type="datetimeFigureOut">
              <a:rPr lang="en-GB" smtClean="0"/>
              <a:pPr/>
              <a:t>20/10/2010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521354-64B9-4FE3-B184-42A91401D33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255BF-E7E1-4CD1-A0D1-D02C4E0C355B}" type="datetimeFigureOut">
              <a:rPr lang="en-GB" smtClean="0"/>
              <a:pPr/>
              <a:t>20/10/2010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521354-64B9-4FE3-B184-42A91401D33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255BF-E7E1-4CD1-A0D1-D02C4E0C355B}" type="datetimeFigureOut">
              <a:rPr lang="en-GB" smtClean="0"/>
              <a:pPr/>
              <a:t>20/10/2010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521354-64B9-4FE3-B184-42A91401D33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255BF-E7E1-4CD1-A0D1-D02C4E0C355B}" type="datetimeFigureOut">
              <a:rPr lang="en-GB" smtClean="0"/>
              <a:pPr/>
              <a:t>20/10/2010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521354-64B9-4FE3-B184-42A91401D33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255BF-E7E1-4CD1-A0D1-D02C4E0C355B}" type="datetimeFigureOut">
              <a:rPr lang="en-GB" smtClean="0"/>
              <a:pPr/>
              <a:t>20/10/2010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521354-64B9-4FE3-B184-42A91401D33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2"/>
            <a:ext cx="9144000" cy="764706"/>
          </a:xfrm>
          <a:prstGeom prst="rect">
            <a:avLst/>
          </a:prstGeom>
          <a:solidFill>
            <a:srgbClr val="00254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83671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165304"/>
            <a:ext cx="96125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00254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6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26" Type="http://schemas.openxmlformats.org/officeDocument/2006/relationships/image" Target="../media/image85.png"/><Relationship Id="rId3" Type="http://schemas.openxmlformats.org/officeDocument/2006/relationships/image" Target="../media/image62.png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3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1.png"/><Relationship Id="rId7" Type="http://schemas.openxmlformats.org/officeDocument/2006/relationships/image" Target="../media/image8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Documents\NIPS2010\People.avi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611" y="1803041"/>
            <a:ext cx="8113504" cy="980628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chemeClr val="tx1"/>
                </a:solidFill>
              </a:rPr>
              <a:t>Learning To Count Object in Images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611" y="3239310"/>
            <a:ext cx="6400800" cy="1906753"/>
          </a:xfrm>
        </p:spPr>
        <p:txBody>
          <a:bodyPr>
            <a:normAutofit/>
          </a:bodyPr>
          <a:lstStyle/>
          <a:p>
            <a:pPr algn="l"/>
            <a:r>
              <a:rPr lang="en-GB" sz="2000" dirty="0" smtClean="0">
                <a:solidFill>
                  <a:schemeClr val="tx1"/>
                </a:solidFill>
              </a:rPr>
              <a:t>Victor </a:t>
            </a:r>
            <a:r>
              <a:rPr lang="en-GB" sz="2000" dirty="0" err="1" smtClean="0">
                <a:solidFill>
                  <a:schemeClr val="tx1"/>
                </a:solidFill>
              </a:rPr>
              <a:t>Lempitsky</a:t>
            </a:r>
            <a:r>
              <a:rPr lang="en-GB" sz="2000" dirty="0" smtClean="0">
                <a:solidFill>
                  <a:schemeClr val="tx1"/>
                </a:solidFill>
              </a:rPr>
              <a:t>, </a:t>
            </a:r>
            <a:br>
              <a:rPr lang="en-GB" sz="2000" dirty="0" smtClean="0">
                <a:solidFill>
                  <a:schemeClr val="tx1"/>
                </a:solidFill>
              </a:rPr>
            </a:br>
            <a:r>
              <a:rPr lang="en-GB" sz="2000" dirty="0" smtClean="0">
                <a:solidFill>
                  <a:schemeClr val="tx1"/>
                </a:solidFill>
              </a:rPr>
              <a:t>joint work with Andrew </a:t>
            </a:r>
            <a:r>
              <a:rPr lang="en-GB" sz="2000" dirty="0" err="1" smtClean="0">
                <a:solidFill>
                  <a:schemeClr val="tx1"/>
                </a:solidFill>
              </a:rPr>
              <a:t>Zisserman</a:t>
            </a:r>
            <a:endParaRPr lang="en-GB" sz="2000" dirty="0" smtClean="0">
              <a:solidFill>
                <a:schemeClr val="tx1"/>
              </a:solidFill>
            </a:endParaRPr>
          </a:p>
          <a:p>
            <a:pPr algn="l"/>
            <a:endParaRPr lang="en-GB" sz="2000" dirty="0">
              <a:solidFill>
                <a:schemeClr val="tx1"/>
              </a:solidFill>
            </a:endParaRPr>
          </a:p>
          <a:p>
            <a:pPr algn="l"/>
            <a:r>
              <a:rPr lang="en-GB" sz="2000" i="1" dirty="0" smtClean="0">
                <a:solidFill>
                  <a:schemeClr val="tx1"/>
                </a:solidFill>
              </a:rPr>
              <a:t>Visual Geometry Group, University of Oxford</a:t>
            </a:r>
            <a:endParaRPr lang="en-GB" sz="2000" i="1" dirty="0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9271" y="3239310"/>
            <a:ext cx="1632481" cy="163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41667" y="6135775"/>
            <a:ext cx="8731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>
                <a:solidFill>
                  <a:schemeClr val="bg1"/>
                </a:solidFill>
              </a:rPr>
              <a:t>Pattern Recognition and Computer Vision Colloquium</a:t>
            </a:r>
          </a:p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CMP Prague, October 2010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0800000">
            <a:off x="428020" y="2768958"/>
            <a:ext cx="8249053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Estimating density</a:t>
            </a:r>
            <a:endParaRPr lang="en-GB" dirty="0"/>
          </a:p>
        </p:txBody>
      </p:sp>
      <p:pic>
        <p:nvPicPr>
          <p:cNvPr id="4" name="Picture 3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0023" y="839956"/>
            <a:ext cx="4100945" cy="7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8384" y="894895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 “</a:t>
            </a:r>
            <a:r>
              <a:rPr lang="en-GB" sz="2000" dirty="0"/>
              <a:t>G</a:t>
            </a:r>
            <a:r>
              <a:rPr lang="en-GB" sz="2000" dirty="0" smtClean="0"/>
              <a:t>round truth” density: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99045" y="4216145"/>
            <a:ext cx="2169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 smtClean="0"/>
              <a:t>Estimated density:</a:t>
            </a:r>
            <a:endParaRPr lang="en-GB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4516863" y="5164887"/>
            <a:ext cx="3917975" cy="972680"/>
          </a:xfrm>
          <a:prstGeom prst="wedgeRoundRectCallout">
            <a:avLst>
              <a:gd name="adj1" fmla="val -26451"/>
              <a:gd name="adj2" fmla="val -10193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feature vector describing </a:t>
            </a:r>
            <a:br>
              <a:rPr lang="en-GB" sz="2000" dirty="0" smtClean="0">
                <a:solidFill>
                  <a:schemeClr val="tx1"/>
                </a:solidFill>
              </a:rPr>
            </a:br>
            <a:r>
              <a:rPr lang="en-GB" sz="2000" dirty="0" smtClean="0">
                <a:solidFill>
                  <a:schemeClr val="tx1"/>
                </a:solidFill>
              </a:rPr>
              <a:t>pixel </a:t>
            </a:r>
            <a:r>
              <a:rPr lang="en-GB" sz="2000" i="1" dirty="0" smtClean="0">
                <a:solidFill>
                  <a:schemeClr val="tx1"/>
                </a:solidFill>
              </a:rPr>
              <a:t>p</a:t>
            </a:r>
            <a:r>
              <a:rPr lang="en-GB" sz="2000" dirty="0" smtClean="0">
                <a:solidFill>
                  <a:schemeClr val="tx1"/>
                </a:solidFill>
              </a:rPr>
              <a:t> in image </a:t>
            </a:r>
            <a:r>
              <a:rPr lang="en-GB" sz="2000" i="1" dirty="0" err="1" smtClean="0">
                <a:solidFill>
                  <a:schemeClr val="tx1"/>
                </a:solidFill>
              </a:rPr>
              <a:t>i</a:t>
            </a:r>
            <a:endParaRPr lang="en-GB" sz="2000" i="1" dirty="0">
              <a:solidFill>
                <a:schemeClr val="tx1"/>
              </a:solidFill>
            </a:endParaRPr>
          </a:p>
        </p:txBody>
      </p:sp>
      <p:pic>
        <p:nvPicPr>
          <p:cNvPr id="8" name="Picture 4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08816" y="4168428"/>
            <a:ext cx="2806454" cy="57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ular Callout 8"/>
          <p:cNvSpPr/>
          <p:nvPr/>
        </p:nvSpPr>
        <p:spPr>
          <a:xfrm>
            <a:off x="853880" y="4996134"/>
            <a:ext cx="3394638" cy="911992"/>
          </a:xfrm>
          <a:prstGeom prst="wedgeRoundRectCallout">
            <a:avLst>
              <a:gd name="adj1" fmla="val 54807"/>
              <a:gd name="adj2" fmla="val -9414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the weight vector to be learned</a:t>
            </a:r>
            <a:endParaRPr lang="en-GB" sz="2000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384" y="1707008"/>
            <a:ext cx="8143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Each pixel is described by a feature vector, e.g</a:t>
            </a:r>
            <a:r>
              <a:rPr lang="en-GB" sz="2000" dirty="0" smtClean="0"/>
              <a:t>. VQ appearance descriptor:</a:t>
            </a:r>
            <a:endParaRPr lang="en-GB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4961" y="2119116"/>
            <a:ext cx="3964291" cy="47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296" y="3648850"/>
            <a:ext cx="8348870" cy="33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 flipH="1">
            <a:off x="188384" y="2637182"/>
            <a:ext cx="6334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Other variants: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 </a:t>
            </a:r>
            <a:r>
              <a:rPr lang="en-GB" sz="2000" dirty="0" smtClean="0"/>
              <a:t>Soft-assignment quantization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 </a:t>
            </a:r>
            <a:r>
              <a:rPr lang="en-GB" sz="2000" dirty="0" smtClean="0"/>
              <a:t>Multiple codebooks (e.g. Randomized trees):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 animBg="1"/>
      <p:bldP spid="12" grpId="0"/>
      <p:bldP spid="1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Regularized risk learning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274" y="3480882"/>
            <a:ext cx="7339263" cy="123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3491" y="1078496"/>
            <a:ext cx="4438957" cy="86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0906" y="1173190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 “</a:t>
            </a:r>
            <a:r>
              <a:rPr lang="en-GB" sz="2000" dirty="0"/>
              <a:t>G</a:t>
            </a:r>
            <a:r>
              <a:rPr lang="en-GB" sz="2000" dirty="0" smtClean="0"/>
              <a:t>round truth” density: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33998" y="2068105"/>
            <a:ext cx="2169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 smtClean="0"/>
              <a:t>Estimated density:</a:t>
            </a:r>
            <a:endParaRPr lang="en-GB" sz="2000" dirty="0"/>
          </a:p>
        </p:txBody>
      </p:sp>
      <p:pic>
        <p:nvPicPr>
          <p:cNvPr id="8" name="Picture 4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3491" y="2122642"/>
            <a:ext cx="2719763" cy="55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7544" y="3025259"/>
            <a:ext cx="284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Regularized risk learning:</a:t>
            </a:r>
            <a:endParaRPr lang="en-GB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323925" y="4765895"/>
            <a:ext cx="3573165" cy="502967"/>
          </a:xfrm>
          <a:prstGeom prst="wedgeRoundRectCallout">
            <a:avLst>
              <a:gd name="adj1" fmla="val -17793"/>
              <a:gd name="adj2" fmla="val -4235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risk</a:t>
            </a:r>
            <a:endParaRPr lang="en-GB" sz="2000" i="1" dirty="0">
              <a:solidFill>
                <a:schemeClr val="tx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839784" y="4765895"/>
            <a:ext cx="1926796" cy="502967"/>
          </a:xfrm>
          <a:prstGeom prst="wedgeRoundRectCallout">
            <a:avLst>
              <a:gd name="adj1" fmla="val 35103"/>
              <a:gd name="adj2" fmla="val -15899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regularization</a:t>
            </a:r>
            <a:endParaRPr lang="en-GB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“Baseline” choices for distances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4615" y="1097321"/>
            <a:ext cx="5820174" cy="97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7543" y="2401229"/>
            <a:ext cx="301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 Pixel-wise distance, e.g.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9733" y="2348431"/>
            <a:ext cx="3313113" cy="62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8256" y="4683872"/>
            <a:ext cx="3385920" cy="85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E:\Documents\NIPS2010\figures\figure2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638405" y="3107022"/>
            <a:ext cx="1234520" cy="1234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3" name="Picture 5" descr="E:\Documents\NIPS2010\figures\figure2\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138624" y="3107022"/>
            <a:ext cx="1234520" cy="1234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89186" y="4878520"/>
            <a:ext cx="696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 Whole-count distance, e.g.</a:t>
            </a:r>
            <a:br>
              <a:rPr lang="en-GB" dirty="0" smtClean="0"/>
            </a:br>
            <a:endParaRPr lang="en-GB" dirty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Problem:       we are back to </a:t>
            </a:r>
            <a:r>
              <a:rPr lang="en-GB" i="1" dirty="0" smtClean="0"/>
              <a:t>counting-by-regression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612780" y="3531220"/>
            <a:ext cx="3215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GB" dirty="0" smtClean="0"/>
              <a:t> very good match for our needs</a:t>
            </a:r>
          </a:p>
          <a:p>
            <a:pPr>
              <a:buFontTx/>
              <a:buChar char="-"/>
            </a:pPr>
            <a:r>
              <a:rPr lang="en-GB" dirty="0"/>
              <a:t> </a:t>
            </a:r>
            <a:r>
              <a:rPr lang="en-GB" dirty="0" smtClean="0"/>
              <a:t>...yet very far apart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010169" y="3429000"/>
            <a:ext cx="110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Problem: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uiExpand="1" build="p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MESA-distance</a:t>
            </a:r>
            <a:endParaRPr lang="en-GB" dirty="0"/>
          </a:p>
        </p:txBody>
      </p:sp>
      <p:pic>
        <p:nvPicPr>
          <p:cNvPr id="4" name="Picture 4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6689" y="2291079"/>
            <a:ext cx="5438235" cy="104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5148" y="992856"/>
            <a:ext cx="3129776" cy="78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87209" y="1144174"/>
            <a:ext cx="25715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/>
              <a:t>Whole-count distance:</a:t>
            </a:r>
            <a:endParaRPr lang="en-GB" sz="2000" dirty="0"/>
          </a:p>
        </p:txBody>
      </p:sp>
      <p:sp>
        <p:nvSpPr>
          <p:cNvPr id="8" name="Rectangle 7"/>
          <p:cNvSpPr/>
          <p:nvPr/>
        </p:nvSpPr>
        <p:spPr>
          <a:xfrm>
            <a:off x="826653" y="1923247"/>
            <a:ext cx="3456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/>
              <a:t>Our proposal – MESA distance: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43619" y="4238816"/>
            <a:ext cx="4349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/>
              <a:t>MESA = </a:t>
            </a:r>
            <a:r>
              <a:rPr lang="en-GB" sz="2000" b="1" i="1" dirty="0" smtClean="0"/>
              <a:t>M</a:t>
            </a:r>
            <a:r>
              <a:rPr lang="en-GB" sz="2000" i="1" dirty="0" smtClean="0"/>
              <a:t>aximum </a:t>
            </a:r>
            <a:r>
              <a:rPr lang="en-GB" sz="2000" b="1" i="1" dirty="0" smtClean="0"/>
              <a:t>E</a:t>
            </a:r>
            <a:r>
              <a:rPr lang="en-GB" sz="2000" i="1" dirty="0" smtClean="0"/>
              <a:t>xcess on </a:t>
            </a:r>
            <a:r>
              <a:rPr lang="en-GB" sz="2000" b="1" i="1" dirty="0" smtClean="0"/>
              <a:t>S</a:t>
            </a:r>
            <a:r>
              <a:rPr lang="en-GB" sz="2000" i="1" dirty="0" smtClean="0"/>
              <a:t>ub-</a:t>
            </a:r>
            <a:r>
              <a:rPr lang="en-GB" sz="2000" b="1" i="1" dirty="0" smtClean="0"/>
              <a:t>A</a:t>
            </a:r>
            <a:r>
              <a:rPr lang="en-GB" sz="2000" i="1" dirty="0" smtClean="0"/>
              <a:t>rrays</a:t>
            </a:r>
            <a:endParaRPr lang="en-GB" sz="2000" i="1" dirty="0"/>
          </a:p>
        </p:txBody>
      </p:sp>
      <p:sp>
        <p:nvSpPr>
          <p:cNvPr id="13" name="Rectangle 12"/>
          <p:cNvSpPr/>
          <p:nvPr/>
        </p:nvSpPr>
        <p:spPr>
          <a:xfrm>
            <a:off x="642648" y="46389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i="1" dirty="0" smtClean="0">
                <a:solidFill>
                  <a:schemeClr val="tx2"/>
                </a:solidFill>
              </a:rPr>
              <a:t>Wikipedia: </a:t>
            </a:r>
            <a:r>
              <a:rPr lang="en-GB" sz="2000" i="1" dirty="0" smtClean="0">
                <a:solidFill>
                  <a:schemeClr val="tx2"/>
                </a:solidFill>
              </a:rPr>
              <a:t>A </a:t>
            </a:r>
            <a:r>
              <a:rPr lang="en-GB" sz="2000" b="1" i="1" dirty="0" smtClean="0">
                <a:solidFill>
                  <a:schemeClr val="tx2"/>
                </a:solidFill>
              </a:rPr>
              <a:t>mesa</a:t>
            </a:r>
            <a:r>
              <a:rPr lang="en-GB" sz="2000" i="1" dirty="0" smtClean="0">
                <a:solidFill>
                  <a:schemeClr val="tx2"/>
                </a:solidFill>
              </a:rPr>
              <a:t> (Spanish and Portuguese for "table") is an elevated area of land with a flat top and sides that are usually steep cliffs.</a:t>
            </a:r>
            <a:endParaRPr lang="en-GB" sz="2000" i="1" dirty="0">
              <a:solidFill>
                <a:schemeClr val="tx2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531" y="3762994"/>
            <a:ext cx="3301120" cy="219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Rounded Rectangular Callout 52"/>
          <p:cNvSpPr/>
          <p:nvPr/>
        </p:nvSpPr>
        <p:spPr>
          <a:xfrm>
            <a:off x="1616689" y="3306998"/>
            <a:ext cx="2932094" cy="911992"/>
          </a:xfrm>
          <a:prstGeom prst="wedgeRoundRectCallout">
            <a:avLst>
              <a:gd name="adj1" fmla="val 33242"/>
              <a:gd name="adj2" fmla="val -7174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Set of all box sub-arrays of the image</a:t>
            </a:r>
            <a:endParaRPr lang="en-GB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MESA-distance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38235" y="3780327"/>
            <a:ext cx="73565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Possible interpretation</a:t>
            </a:r>
            <a:r>
              <a:rPr lang="en-GB" sz="2000" dirty="0" smtClean="0"/>
              <a:t>:</a:t>
            </a: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/>
              <a:t> </a:t>
            </a:r>
            <a:r>
              <a:rPr lang="en-GB" sz="2000" dirty="0" smtClean="0"/>
              <a:t>Map each density to a huge vector encoding all sums on sub-arrays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/>
              <a:t> </a:t>
            </a:r>
            <a:r>
              <a:rPr lang="en-GB" sz="2000" dirty="0" smtClean="0"/>
              <a:t>MESA-distance = L</a:t>
            </a:r>
            <a:r>
              <a:rPr lang="en-GB" sz="2800" baseline="-25000" dirty="0" smtClean="0"/>
              <a:t>∞</a:t>
            </a:r>
            <a:r>
              <a:rPr lang="en-GB" sz="2000" baseline="-25000" dirty="0" smtClean="0"/>
              <a:t> </a:t>
            </a:r>
            <a:r>
              <a:rPr lang="en-GB" sz="2000" dirty="0" smtClean="0"/>
              <a:t>distance in the new space</a:t>
            </a:r>
          </a:p>
        </p:txBody>
      </p:sp>
      <p:pic>
        <p:nvPicPr>
          <p:cNvPr id="5" name="Picture 4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4686" y="818829"/>
            <a:ext cx="5438235" cy="104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E:\Documents\NIPS2010\figures\figure2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223954" y="1910388"/>
            <a:ext cx="1818423" cy="18184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5" descr="E:\Documents\NIPS2010\figures\figure2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117173" y="1910388"/>
            <a:ext cx="1818423" cy="18184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492880" y="2207592"/>
            <a:ext cx="1250576" cy="8202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299705" y="2004517"/>
            <a:ext cx="268940" cy="16015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492880" y="3232681"/>
            <a:ext cx="268940" cy="3734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223953" y="1910388"/>
            <a:ext cx="1818423" cy="18184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386100" y="2207592"/>
            <a:ext cx="1250576" cy="8202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192925" y="2004517"/>
            <a:ext cx="268940" cy="16015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5386100" y="3232681"/>
            <a:ext cx="268940" cy="3734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5117173" y="1910388"/>
            <a:ext cx="1818423" cy="18184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38235" y="4795990"/>
            <a:ext cx="8798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Properties: </a:t>
            </a:r>
            <a:endParaRPr lang="en-GB" sz="2000" b="1" dirty="0" smtClean="0"/>
          </a:p>
          <a:p>
            <a:pPr>
              <a:buFont typeface="Arial" pitchFamily="34" charset="0"/>
              <a:buChar char="•"/>
            </a:pPr>
            <a:r>
              <a:rPr lang="en-GB" sz="2000" b="1" dirty="0" smtClean="0"/>
              <a:t> </a:t>
            </a:r>
            <a:r>
              <a:rPr lang="en-GB" sz="2000" dirty="0" smtClean="0"/>
              <a:t>“</a:t>
            </a:r>
            <a:r>
              <a:rPr lang="en-GB" sz="2000" dirty="0" smtClean="0"/>
              <a:t>looks” at  </a:t>
            </a:r>
            <a:r>
              <a:rPr lang="en-GB" sz="2000" b="1" dirty="0" smtClean="0"/>
              <a:t>all </a:t>
            </a:r>
            <a:r>
              <a:rPr lang="en-GB" sz="2000" dirty="0" smtClean="0"/>
              <a:t>rectangles, </a:t>
            </a: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 upper-</a:t>
            </a:r>
            <a:r>
              <a:rPr lang="en-GB" sz="2000" b="1" dirty="0" smtClean="0"/>
              <a:t>bounds</a:t>
            </a:r>
            <a:r>
              <a:rPr lang="en-GB" sz="2000" dirty="0" smtClean="0"/>
              <a:t> </a:t>
            </a:r>
            <a:r>
              <a:rPr lang="en-GB" sz="2000" dirty="0" smtClean="0"/>
              <a:t>the whole-count </a:t>
            </a:r>
            <a:r>
              <a:rPr lang="en-GB" sz="2000" dirty="0" smtClean="0"/>
              <a:t>distance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 </a:t>
            </a:r>
            <a:r>
              <a:rPr lang="en-GB" sz="2000" dirty="0" smtClean="0"/>
              <a:t>insensitive to local perturbations, sensitive to global layout change </a:t>
            </a:r>
            <a:endParaRPr lang="en-GB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MESA-distance: examples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1" y="1287212"/>
            <a:ext cx="8697144" cy="367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121239"/>
            <a:ext cx="9144000" cy="109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442010" y="1196898"/>
            <a:ext cx="1345580" cy="2924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787590" y="1196898"/>
            <a:ext cx="1345580" cy="2924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133170" y="1196898"/>
            <a:ext cx="1345580" cy="2924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534445" y="1196898"/>
            <a:ext cx="1345580" cy="2924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compute MESA-distance?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00" y="2571750"/>
            <a:ext cx="8697144" cy="93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4068" y="1276708"/>
            <a:ext cx="5534011" cy="106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ular Callout 5"/>
          <p:cNvSpPr/>
          <p:nvPr/>
        </p:nvSpPr>
        <p:spPr>
          <a:xfrm>
            <a:off x="2226151" y="3993163"/>
            <a:ext cx="2912522" cy="862172"/>
          </a:xfrm>
          <a:prstGeom prst="wedgeRoundRectCallout">
            <a:avLst>
              <a:gd name="adj1" fmla="val -17147"/>
              <a:gd name="adj2" fmla="val -12016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2D Maximum </a:t>
            </a:r>
            <a:r>
              <a:rPr lang="en-GB" sz="2000" dirty="0" err="1" smtClean="0">
                <a:solidFill>
                  <a:schemeClr val="tx1"/>
                </a:solidFill>
              </a:rPr>
              <a:t>Subarray</a:t>
            </a:r>
            <a:r>
              <a:rPr lang="en-GB" sz="2000" dirty="0" smtClean="0">
                <a:solidFill>
                  <a:schemeClr val="tx1"/>
                </a:solidFill>
              </a:rPr>
              <a:t> Problem</a:t>
            </a:r>
            <a:endParaRPr lang="en-GB" sz="2000" i="1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267457" y="3993163"/>
            <a:ext cx="2912519" cy="862172"/>
          </a:xfrm>
          <a:prstGeom prst="wedgeRoundRectCallout">
            <a:avLst>
              <a:gd name="adj1" fmla="val -17147"/>
              <a:gd name="adj2" fmla="val -12016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2D Maximum </a:t>
            </a:r>
            <a:r>
              <a:rPr lang="en-GB" sz="2000" dirty="0" err="1" smtClean="0">
                <a:solidFill>
                  <a:schemeClr val="tx1"/>
                </a:solidFill>
              </a:rPr>
              <a:t>Subarray</a:t>
            </a:r>
            <a:r>
              <a:rPr lang="en-GB" sz="2000" dirty="0" smtClean="0">
                <a:solidFill>
                  <a:schemeClr val="tx1"/>
                </a:solidFill>
              </a:rPr>
              <a:t> Problem</a:t>
            </a:r>
            <a:endParaRPr lang="en-GB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Kadane’s</a:t>
            </a:r>
            <a:r>
              <a:rPr lang="en-GB" dirty="0" smtClean="0"/>
              <a:t> algorithm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71493" y="2036956"/>
          <a:ext cx="6096000" cy="639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63995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- 4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-10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-20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8343" y="1048215"/>
            <a:ext cx="8028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Task: </a:t>
            </a:r>
            <a:r>
              <a:rPr lang="en-GB" i="1" dirty="0" smtClean="0"/>
              <a:t>1D maximum sub-array </a:t>
            </a:r>
            <a:r>
              <a:rPr lang="en-GB" dirty="0" smtClean="0"/>
              <a:t>– finding the maximal sum over contiguous </a:t>
            </a:r>
            <a:r>
              <a:rPr lang="en-GB" dirty="0" err="1" smtClean="0"/>
              <a:t>subarray</a:t>
            </a:r>
            <a:r>
              <a:rPr lang="en-GB" dirty="0" smtClean="0"/>
              <a:t>.</a:t>
            </a:r>
          </a:p>
          <a:p>
            <a:r>
              <a:rPr lang="en-GB" b="1" dirty="0" smtClean="0"/>
              <a:t>Complexity: </a:t>
            </a:r>
            <a:r>
              <a:rPr lang="en-GB" dirty="0" smtClean="0"/>
              <a:t>just one pass over the array (dynamic programming)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371493" y="2988527"/>
          <a:ext cx="6096000" cy="639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63995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71493" y="3941646"/>
          <a:ext cx="6096000" cy="639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63995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58870" y="2237678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Input: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3268" y="2982152"/>
            <a:ext cx="22413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Best sum ending here</a:t>
            </a:r>
            <a:br>
              <a:rPr lang="en-GB" dirty="0" smtClean="0"/>
            </a:br>
            <a:r>
              <a:rPr lang="en-GB" dirty="0" smtClean="0"/>
              <a:t>(truncated at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GB" dirty="0" smtClean="0"/>
              <a:t>):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60336" y="4059044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Best so far:</a:t>
            </a:r>
            <a:endParaRPr lang="en-GB" dirty="0"/>
          </a:p>
        </p:txBody>
      </p:sp>
      <p:sp>
        <p:nvSpPr>
          <p:cNvPr id="12" name="Right Brace 11"/>
          <p:cNvSpPr/>
          <p:nvPr/>
        </p:nvSpPr>
        <p:spPr>
          <a:xfrm rot="5400000">
            <a:off x="6203682" y="1877628"/>
            <a:ext cx="230458" cy="1829026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371493" y="2907370"/>
            <a:ext cx="609600" cy="176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981093" y="2907370"/>
            <a:ext cx="609600" cy="176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3590693" y="2907370"/>
            <a:ext cx="609600" cy="176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00293" y="2907370"/>
            <a:ext cx="609600" cy="176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809893" y="2982152"/>
            <a:ext cx="609600" cy="176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5419493" y="2907370"/>
            <a:ext cx="609600" cy="176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6029093" y="2988527"/>
            <a:ext cx="609600" cy="176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6638693" y="2982152"/>
            <a:ext cx="609600" cy="176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7221399" y="2982152"/>
            <a:ext cx="887178" cy="176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7877349" y="2982152"/>
            <a:ext cx="609600" cy="176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3105156" y="5733820"/>
            <a:ext cx="2933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tx2"/>
                </a:solidFill>
              </a:rPr>
              <a:t>[ Bentley, Comm.ACM’84]</a:t>
            </a:r>
            <a:endParaRPr lang="en-GB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Maximum </a:t>
            </a:r>
            <a:r>
              <a:rPr lang="en-GB" dirty="0" err="1" smtClean="0"/>
              <a:t>subarray</a:t>
            </a:r>
            <a:r>
              <a:rPr lang="en-GB" dirty="0" smtClean="0"/>
              <a:t> in 2D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37888" y="846306"/>
            <a:ext cx="8800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Task: </a:t>
            </a:r>
            <a:r>
              <a:rPr lang="en-GB" sz="2000" dirty="0" smtClean="0"/>
              <a:t>finding the maximal sum over contiguous </a:t>
            </a:r>
            <a:r>
              <a:rPr lang="en-GB" sz="2000" dirty="0" smtClean="0"/>
              <a:t>sub-array of a 2D array.</a:t>
            </a:r>
            <a:endParaRPr lang="en-GB" sz="2000" dirty="0" smtClean="0"/>
          </a:p>
          <a:p>
            <a:r>
              <a:rPr lang="en-GB" sz="2000" b="1" dirty="0" smtClean="0"/>
              <a:t>Complexity: </a:t>
            </a:r>
            <a:r>
              <a:rPr lang="en-GB" sz="2000" dirty="0" smtClean="0"/>
              <a:t>easy to achieve </a:t>
            </a:r>
            <a:r>
              <a:rPr lang="en-GB" sz="2000" i="1" dirty="0" smtClean="0"/>
              <a:t>O(N</a:t>
            </a:r>
            <a:r>
              <a:rPr lang="en-GB" sz="2000" i="1" baseline="30000" dirty="0" smtClean="0">
                <a:latin typeface="Arial" pitchFamily="34" charset="0"/>
                <a:cs typeface="Arial" pitchFamily="34" charset="0"/>
              </a:rPr>
              <a:t>1.5</a:t>
            </a:r>
            <a:r>
              <a:rPr lang="en-GB" sz="2000" i="1" dirty="0" smtClean="0"/>
              <a:t>)</a:t>
            </a:r>
            <a:r>
              <a:rPr lang="en-GB" sz="2000" dirty="0" smtClean="0"/>
              <a:t>, but hard to get much better (for worst-case)</a:t>
            </a:r>
          </a:p>
          <a:p>
            <a:r>
              <a:rPr lang="en-GB" sz="2000" b="1" dirty="0" smtClean="0"/>
              <a:t>Solution for </a:t>
            </a:r>
            <a:r>
              <a:rPr lang="en-GB" sz="2000" b="1" i="1" dirty="0" smtClean="0"/>
              <a:t>O(N</a:t>
            </a:r>
            <a:r>
              <a:rPr lang="en-GB" sz="2000" i="1" baseline="30000" dirty="0" smtClean="0">
                <a:latin typeface="Arial" pitchFamily="34" charset="0"/>
                <a:cs typeface="Arial" pitchFamily="34" charset="0"/>
              </a:rPr>
              <a:t>1.5</a:t>
            </a:r>
            <a:r>
              <a:rPr lang="en-GB" sz="2000" b="1" i="1" dirty="0" smtClean="0"/>
              <a:t>) </a:t>
            </a:r>
            <a:r>
              <a:rPr lang="en-GB" sz="2000" dirty="0" smtClean="0">
                <a:solidFill>
                  <a:schemeClr val="tx2"/>
                </a:solidFill>
              </a:rPr>
              <a:t>[Bentley, Comm.ACM’84]</a:t>
            </a:r>
            <a:r>
              <a:rPr lang="en-GB" sz="2000" dirty="0" smtClean="0"/>
              <a:t>: exhaustive search over smaller dimension </a:t>
            </a:r>
            <a:r>
              <a:rPr lang="en-GB" sz="2000" dirty="0" smtClean="0">
                <a:latin typeface="Cambria Math"/>
                <a:ea typeface="Cambria Math"/>
              </a:rPr>
              <a:t>⦻ </a:t>
            </a:r>
            <a:r>
              <a:rPr lang="en-GB" sz="2000" dirty="0" err="1" smtClean="0"/>
              <a:t>Kadane’s</a:t>
            </a:r>
            <a:r>
              <a:rPr lang="en-GB" sz="2000" dirty="0" smtClean="0"/>
              <a:t> algorithm over longer side (+integral sums).</a:t>
            </a:r>
            <a:endParaRPr lang="en-GB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62261" y="2315179"/>
          <a:ext cx="5252940" cy="301764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25294"/>
                <a:gridCol w="525294"/>
                <a:gridCol w="525294"/>
                <a:gridCol w="525294"/>
                <a:gridCol w="525294"/>
                <a:gridCol w="525294"/>
                <a:gridCol w="525294"/>
                <a:gridCol w="525294"/>
                <a:gridCol w="525294"/>
                <a:gridCol w="525294"/>
              </a:tblGrid>
              <a:tr h="502941"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2941"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502941"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502941"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502941"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502941"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6" name="Left Brace 5"/>
          <p:cNvSpPr/>
          <p:nvPr/>
        </p:nvSpPr>
        <p:spPr>
          <a:xfrm>
            <a:off x="1750978" y="3317127"/>
            <a:ext cx="311283" cy="150778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62261" y="2315179"/>
          <a:ext cx="5252940" cy="301764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25294"/>
                <a:gridCol w="525294"/>
                <a:gridCol w="525294"/>
                <a:gridCol w="525294"/>
                <a:gridCol w="525294"/>
                <a:gridCol w="525294"/>
                <a:gridCol w="525294"/>
                <a:gridCol w="525294"/>
                <a:gridCol w="525294"/>
                <a:gridCol w="525294"/>
              </a:tblGrid>
              <a:tr h="502941"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2941"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502941"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502941"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502941"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502941"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 w="28575"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82941" marR="82941" marT="41471" marB="41471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7888" y="5447649"/>
            <a:ext cx="8800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Faster average case solution:  </a:t>
            </a:r>
            <a:r>
              <a:rPr lang="en-GB" sz="2000" dirty="0" smtClean="0"/>
              <a:t>replace exhaustive search with branch-and-bound </a:t>
            </a:r>
            <a:br>
              <a:rPr lang="en-GB" sz="2000" dirty="0" smtClean="0"/>
            </a:br>
            <a:r>
              <a:rPr lang="en-GB" sz="2000" dirty="0" smtClean="0">
                <a:solidFill>
                  <a:schemeClr val="tx2"/>
                </a:solidFill>
              </a:rPr>
              <a:t> [An et al. CVPR’09]</a:t>
            </a:r>
            <a:endParaRPr lang="en-GB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compute MESA-distance?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00" y="1836455"/>
            <a:ext cx="8697144" cy="93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4068" y="832957"/>
            <a:ext cx="5534011" cy="106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ular Callout 5"/>
          <p:cNvSpPr/>
          <p:nvPr/>
        </p:nvSpPr>
        <p:spPr>
          <a:xfrm>
            <a:off x="2226151" y="3083668"/>
            <a:ext cx="2912522" cy="862172"/>
          </a:xfrm>
          <a:prstGeom prst="wedgeRoundRectCallout">
            <a:avLst>
              <a:gd name="adj1" fmla="val -17147"/>
              <a:gd name="adj2" fmla="val -8740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2D Maximum </a:t>
            </a:r>
            <a:r>
              <a:rPr lang="en-GB" sz="2000" dirty="0" err="1" smtClean="0">
                <a:solidFill>
                  <a:schemeClr val="tx1"/>
                </a:solidFill>
              </a:rPr>
              <a:t>Subarray</a:t>
            </a:r>
            <a:r>
              <a:rPr lang="en-GB" sz="2000" dirty="0" smtClean="0">
                <a:solidFill>
                  <a:schemeClr val="tx1"/>
                </a:solidFill>
              </a:rPr>
              <a:t> Problem</a:t>
            </a:r>
            <a:endParaRPr lang="en-GB" sz="2000" i="1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267457" y="3083668"/>
            <a:ext cx="2912519" cy="862172"/>
          </a:xfrm>
          <a:prstGeom prst="wedgeRoundRectCallout">
            <a:avLst>
              <a:gd name="adj1" fmla="val -17147"/>
              <a:gd name="adj2" fmla="val -9364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2D Maximum </a:t>
            </a:r>
            <a:r>
              <a:rPr lang="en-GB" sz="2000" dirty="0" err="1" smtClean="0">
                <a:solidFill>
                  <a:schemeClr val="tx1"/>
                </a:solidFill>
              </a:rPr>
              <a:t>Subarray</a:t>
            </a:r>
            <a:r>
              <a:rPr lang="en-GB" sz="2000" dirty="0" smtClean="0">
                <a:solidFill>
                  <a:schemeClr val="tx1"/>
                </a:solidFill>
              </a:rPr>
              <a:t> Problem</a:t>
            </a:r>
            <a:endParaRPr lang="en-GB" sz="2000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810" y="4122684"/>
            <a:ext cx="744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Complexity: </a:t>
            </a:r>
            <a:r>
              <a:rPr lang="en-GB" dirty="0" smtClean="0"/>
              <a:t>can be done in </a:t>
            </a:r>
            <a:r>
              <a:rPr lang="en-GB" i="1" dirty="0" smtClean="0"/>
              <a:t>O(N</a:t>
            </a:r>
            <a:r>
              <a:rPr lang="en-GB" i="1" baseline="30000" dirty="0" smtClean="0">
                <a:latin typeface="Arial" pitchFamily="34" charset="0"/>
                <a:cs typeface="Arial" pitchFamily="34" charset="0"/>
              </a:rPr>
              <a:t>1.5</a:t>
            </a:r>
            <a:r>
              <a:rPr lang="en-GB" i="1" dirty="0" smtClean="0"/>
              <a:t>) </a:t>
            </a:r>
            <a:r>
              <a:rPr lang="en-GB" dirty="0" smtClean="0"/>
              <a:t>– worst case. Under 1 second in practice. 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45810" y="4492016"/>
            <a:ext cx="85960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MESA-distance properties: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“Looks” at  </a:t>
            </a:r>
            <a:r>
              <a:rPr lang="en-GB" sz="2000" b="1" dirty="0" smtClean="0"/>
              <a:t>all </a:t>
            </a:r>
            <a:r>
              <a:rPr lang="en-GB" sz="2000" dirty="0" smtClean="0"/>
              <a:t>rectangles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U</a:t>
            </a:r>
            <a:r>
              <a:rPr lang="en-GB" sz="2000" dirty="0" smtClean="0"/>
              <a:t>pper-</a:t>
            </a:r>
            <a:r>
              <a:rPr lang="en-GB" sz="2000" b="1" dirty="0" smtClean="0"/>
              <a:t>bounds</a:t>
            </a:r>
            <a:r>
              <a:rPr lang="en-GB" sz="2000" dirty="0" smtClean="0"/>
              <a:t> the whole-count </a:t>
            </a:r>
            <a:r>
              <a:rPr lang="en-GB" sz="2000" dirty="0" smtClean="0"/>
              <a:t>distance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 </a:t>
            </a:r>
            <a:r>
              <a:rPr lang="en-GB" sz="2000" dirty="0" smtClean="0"/>
              <a:t>Insensitive </a:t>
            </a:r>
            <a:r>
              <a:rPr lang="en-GB" sz="2000" dirty="0" smtClean="0"/>
              <a:t>to local perturbations, sensitive to global layout </a:t>
            </a:r>
            <a:r>
              <a:rPr lang="en-GB" sz="2000" dirty="0" smtClean="0"/>
              <a:t>change</a:t>
            </a:r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>
                <a:solidFill>
                  <a:srgbClr val="FF0000"/>
                </a:solidFill>
              </a:rPr>
              <a:t>Fast to compute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Counting tasks</a:t>
            </a:r>
            <a:endParaRPr lang="en-GB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61214"/>
            <a:ext cx="4086301" cy="319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319" y="961214"/>
            <a:ext cx="39338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8735"/>
            <a:ext cx="52387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7824" y="2428892"/>
            <a:ext cx="4675780" cy="351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Optimization program</a:t>
            </a:r>
            <a:endParaRPr lang="en-GB" dirty="0"/>
          </a:p>
        </p:txBody>
      </p:sp>
      <p:pic>
        <p:nvPicPr>
          <p:cNvPr id="5" name="Picture 6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4288" y="991672"/>
            <a:ext cx="6989275" cy="96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700" y="1972464"/>
            <a:ext cx="8697144" cy="93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2556" y="3763579"/>
            <a:ext cx="7454774" cy="185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884662" y="3642732"/>
            <a:ext cx="8082939" cy="22429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0458" y="3062868"/>
            <a:ext cx="5824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Can be posed as the following optimization  program: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Optimization program</a:t>
            </a:r>
            <a:endParaRPr lang="en-GB" dirty="0"/>
          </a:p>
        </p:txBody>
      </p:sp>
      <p:pic>
        <p:nvPicPr>
          <p:cNvPr id="4" name="Picture 4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2943" y="1498304"/>
            <a:ext cx="6917113" cy="172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05653" y="3589506"/>
            <a:ext cx="659693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en-GB" sz="2000" dirty="0" smtClean="0"/>
              <a:t> Convex, quadratic program</a:t>
            </a:r>
          </a:p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en-GB" sz="2000" dirty="0"/>
              <a:t> </a:t>
            </a:r>
            <a:r>
              <a:rPr lang="en-GB" sz="2000" dirty="0" smtClean="0"/>
              <a:t>Huge number of constraints</a:t>
            </a:r>
          </a:p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en-GB" sz="2000" dirty="0"/>
              <a:t> </a:t>
            </a:r>
            <a:r>
              <a:rPr lang="en-GB" sz="2000" dirty="0" smtClean="0"/>
              <a:t>Solvable via a </a:t>
            </a:r>
            <a:r>
              <a:rPr lang="en-GB" sz="2000" i="1" dirty="0" smtClean="0"/>
              <a:t>cutting plane </a:t>
            </a:r>
            <a:r>
              <a:rPr lang="en-GB" sz="2000" dirty="0" smtClean="0"/>
              <a:t>method </a:t>
            </a:r>
            <a:r>
              <a:rPr lang="en-GB" sz="2000" dirty="0" smtClean="0"/>
              <a:t>akin to </a:t>
            </a:r>
            <a:r>
              <a:rPr lang="en-GB" sz="2000" dirty="0" smtClean="0"/>
              <a:t>structural SVMs </a:t>
            </a:r>
            <a:br>
              <a:rPr lang="en-GB" sz="2000" dirty="0" smtClean="0"/>
            </a:br>
            <a:r>
              <a:rPr lang="en-GB" sz="2000" dirty="0" smtClean="0">
                <a:solidFill>
                  <a:schemeClr val="tx2"/>
                </a:solidFill>
              </a:rPr>
              <a:t>[</a:t>
            </a:r>
            <a:r>
              <a:rPr lang="en-GB" sz="2000" dirty="0" err="1" smtClean="0">
                <a:solidFill>
                  <a:schemeClr val="tx2"/>
                </a:solidFill>
              </a:rPr>
              <a:t>Joachims</a:t>
            </a:r>
            <a:r>
              <a:rPr lang="en-GB" sz="2000" dirty="0" smtClean="0">
                <a:solidFill>
                  <a:schemeClr val="tx2"/>
                </a:solidFill>
              </a:rPr>
              <a:t> et. al 2009]</a:t>
            </a:r>
            <a:endParaRPr lang="en-GB" sz="2000" dirty="0">
              <a:solidFill>
                <a:schemeClr val="tx2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783" y="2602522"/>
            <a:ext cx="982585" cy="30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Cutting plane optimization</a:t>
            </a:r>
            <a:endParaRPr lang="en-GB" dirty="0"/>
          </a:p>
        </p:txBody>
      </p:sp>
      <p:pic>
        <p:nvPicPr>
          <p:cNvPr id="4" name="Picture 4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44392" y="948180"/>
            <a:ext cx="6917113" cy="172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050" y="1987193"/>
            <a:ext cx="1190740" cy="36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049" y="1938354"/>
            <a:ext cx="1579537" cy="47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>
          <a:xfrm>
            <a:off x="583204" y="2907779"/>
            <a:ext cx="2487098" cy="549101"/>
          </a:xfrm>
          <a:prstGeom prst="wedgeRoundRectCallout">
            <a:avLst>
              <a:gd name="adj1" fmla="val -10369"/>
              <a:gd name="adj2" fmla="val -12716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Active set of boxes</a:t>
            </a:r>
            <a:endParaRPr lang="en-GB" sz="2000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996" y="3694770"/>
            <a:ext cx="73917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Iterate: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Solve the program.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For the current optimal </a:t>
            </a:r>
            <a:r>
              <a:rPr lang="en-GB" sz="2000" i="1" dirty="0" smtClean="0"/>
              <a:t>w</a:t>
            </a:r>
            <a:r>
              <a:rPr lang="en-GB" sz="2000" dirty="0" smtClean="0"/>
              <a:t>, find the most violated constraints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F</a:t>
            </a:r>
            <a:r>
              <a:rPr lang="en-GB" sz="2000" dirty="0" smtClean="0"/>
              <a:t>or each image add  the “most violated” boxes to the active sets.</a:t>
            </a:r>
            <a:endParaRPr lang="en-GB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53845" y="5207620"/>
            <a:ext cx="7133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Initialization: </a:t>
            </a:r>
            <a:r>
              <a:rPr lang="en-GB" sz="2000" dirty="0" smtClean="0"/>
              <a:t>small random subset of boxes in each active set</a:t>
            </a:r>
          </a:p>
          <a:p>
            <a:r>
              <a:rPr lang="en-GB" sz="2000" b="1" dirty="0" smtClean="0"/>
              <a:t>Termination: </a:t>
            </a:r>
            <a:r>
              <a:rPr lang="en-GB" sz="2000" dirty="0" smtClean="0"/>
              <a:t>all constraints are satisfied </a:t>
            </a:r>
            <a:r>
              <a:rPr lang="en-GB" sz="2000" dirty="0" err="1" smtClean="0"/>
              <a:t>upto</a:t>
            </a:r>
            <a:r>
              <a:rPr lang="en-GB" sz="2000" dirty="0" smtClean="0"/>
              <a:t> a small </a:t>
            </a:r>
            <a:r>
              <a:rPr lang="el-GR" sz="2000" dirty="0" smtClean="0">
                <a:latin typeface="Cambria Math"/>
                <a:ea typeface="Cambria Math"/>
              </a:rPr>
              <a:t>ε</a:t>
            </a:r>
            <a:r>
              <a:rPr lang="en-GB" sz="2000" dirty="0" smtClean="0">
                <a:latin typeface="Cambria Math"/>
                <a:ea typeface="Cambria Math"/>
              </a:rPr>
              <a:t> </a:t>
            </a:r>
            <a:r>
              <a:rPr lang="en-GB" sz="2000" dirty="0" smtClean="0">
                <a:ea typeface="Cambria Math"/>
              </a:rPr>
              <a:t>(e.g. 0.01)</a:t>
            </a:r>
            <a:endParaRPr lang="en-GB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/>
      <p:bldP spid="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Finding most violated constraints</a:t>
            </a:r>
            <a:endParaRPr lang="en-GB" dirty="0"/>
          </a:p>
        </p:txBody>
      </p:sp>
      <p:pic>
        <p:nvPicPr>
          <p:cNvPr id="4" name="Picture 4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021"/>
          <a:stretch>
            <a:fillRect/>
          </a:stretch>
        </p:blipFill>
        <p:spPr bwMode="auto">
          <a:xfrm>
            <a:off x="1001931" y="1031266"/>
            <a:ext cx="6917113" cy="8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1566923" y="1031266"/>
            <a:ext cx="2713464" cy="906966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5243108" y="1031266"/>
            <a:ext cx="2713464" cy="906966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280601" y="1946855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accent2"/>
                </a:solidFill>
              </a:rPr>
              <a:t>max over B</a:t>
            </a:r>
            <a:endParaRPr lang="en-GB" i="1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1127" y="1946855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accent2"/>
                </a:solidFill>
              </a:rPr>
              <a:t>max over B</a:t>
            </a:r>
            <a:endParaRPr lang="en-GB" i="1" dirty="0">
              <a:solidFill>
                <a:schemeClr val="accent2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528058" y="2041636"/>
            <a:ext cx="2487098" cy="663719"/>
          </a:xfrm>
          <a:prstGeom prst="wedgeRoundRectCallout">
            <a:avLst>
              <a:gd name="adj1" fmla="val -17842"/>
              <a:gd name="adj2" fmla="val -40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2D maximum </a:t>
            </a:r>
            <a:r>
              <a:rPr lang="en-GB" sz="2000" dirty="0" err="1" smtClean="0">
                <a:solidFill>
                  <a:schemeClr val="tx1"/>
                </a:solidFill>
              </a:rPr>
              <a:t>subarray</a:t>
            </a:r>
            <a:r>
              <a:rPr lang="en-GB" sz="2000" dirty="0" smtClean="0">
                <a:solidFill>
                  <a:schemeClr val="tx1"/>
                </a:solidFill>
              </a:rPr>
              <a:t> problems</a:t>
            </a:r>
            <a:endParaRPr lang="en-GB" sz="2000" i="1" dirty="0">
              <a:solidFill>
                <a:schemeClr val="tx1"/>
              </a:solidFill>
            </a:endParaRPr>
          </a:p>
        </p:txBody>
      </p:sp>
      <p:pic>
        <p:nvPicPr>
          <p:cNvPr id="14341" name="Picture 5" descr="C:\temp\learning\plot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42" name="Picture 6" descr="C:\temp\learning\plot0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43" name="Picture 7" descr="C:\temp\learning\plot0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44" name="Picture 8" descr="C:\temp\learning\plot00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45" name="Picture 9" descr="C:\temp\learning\plot00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46" name="Picture 10" descr="C:\temp\learning\plot00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47" name="Picture 11" descr="C:\temp\learning\plot00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48" name="Picture 12" descr="C:\temp\learning\plot00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49" name="Picture 13" descr="C:\temp\learning\plot009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50" name="Picture 14" descr="C:\temp\learning\plot01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51" name="Picture 15" descr="C:\temp\learning\plot01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52" name="Picture 16" descr="C:\temp\learning\plot01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53" name="Picture 17" descr="C:\temp\learning\plot013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54" name="Picture 18" descr="C:\temp\learning\plot014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55" name="Picture 19" descr="C:\temp\learning\plot015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56" name="Picture 20" descr="C:\temp\learning\plot016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57" name="Picture 21" descr="C:\temp\learning\plot017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58" name="Picture 22" descr="C:\temp\learning\plot018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59" name="Picture 23" descr="C:\temp\learning\plot019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60" name="Picture 24" descr="C:\temp\learning\plot020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61" name="Picture 25" descr="C:\temp\learning\plot021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  <p:pic>
        <p:nvPicPr>
          <p:cNvPr id="14362" name="Picture 26" descr="C:\temp\learning\plot022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88258" y="3015316"/>
            <a:ext cx="8821738" cy="2867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Summing 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803" y="1035424"/>
            <a:ext cx="8229600" cy="476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000" b="1" dirty="0" smtClean="0"/>
              <a:t>At train time: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Compute feature vector for each pixel in each training image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Solve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Store the </a:t>
            </a:r>
            <a:r>
              <a:rPr lang="en-GB" sz="2000" i="1" dirty="0" smtClean="0"/>
              <a:t>w </a:t>
            </a:r>
            <a:r>
              <a:rPr lang="en-GB" sz="2000" dirty="0" smtClean="0"/>
              <a:t>vector</a:t>
            </a:r>
          </a:p>
          <a:p>
            <a:pPr marL="457200" indent="-457200">
              <a:buFont typeface="+mj-lt"/>
              <a:buAutoNum type="arabicPeriod"/>
            </a:pPr>
            <a:endParaRPr lang="en-GB" sz="2000" i="1" dirty="0"/>
          </a:p>
          <a:p>
            <a:pPr marL="457200" indent="-457200">
              <a:buNone/>
            </a:pPr>
            <a:r>
              <a:rPr lang="en-GB" sz="2000" b="1" dirty="0" smtClean="0"/>
              <a:t>At test time: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Compute feature vector for each pixel in a test image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Compute density 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GB" sz="2000" dirty="0" smtClean="0"/>
              <a:t>Sum the density over any region of interest, e.g. </a:t>
            </a:r>
            <a:r>
              <a:rPr lang="en-GB" sz="2000" dirty="0"/>
              <a:t>f</a:t>
            </a:r>
            <a:r>
              <a:rPr lang="en-GB" sz="2000" dirty="0" smtClean="0"/>
              <a:t>ull image</a:t>
            </a:r>
          </a:p>
        </p:txBody>
      </p:sp>
      <p:pic>
        <p:nvPicPr>
          <p:cNvPr id="4" name="Picture 4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8182" y="1789983"/>
            <a:ext cx="4880158" cy="121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1246" y="4540699"/>
            <a:ext cx="2210584" cy="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Application 1: cell counting</a:t>
            </a:r>
            <a:endParaRPr lang="en-GB" dirty="0"/>
          </a:p>
        </p:txBody>
      </p:sp>
      <p:pic>
        <p:nvPicPr>
          <p:cNvPr id="5" name="Picture 9" descr="E:\MATLABCode\CrowdCount\Cells\004ce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609" y="970677"/>
            <a:ext cx="1871281" cy="1871281"/>
          </a:xfrm>
          <a:prstGeom prst="rect">
            <a:avLst/>
          </a:prstGeom>
          <a:noFill/>
        </p:spPr>
      </p:pic>
      <p:pic>
        <p:nvPicPr>
          <p:cNvPr id="6" name="Picture 12" descr="E:\MATLABCode\CrowdCount\Cells\019ce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1282" y="970677"/>
            <a:ext cx="1871281" cy="1871281"/>
          </a:xfrm>
          <a:prstGeom prst="rect">
            <a:avLst/>
          </a:prstGeom>
          <a:noFill/>
        </p:spPr>
      </p:pic>
      <p:pic>
        <p:nvPicPr>
          <p:cNvPr id="7" name="Picture 15" descr="E:\MATLABCode\CrowdCount\Cells\042ce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7955" y="970677"/>
            <a:ext cx="1871281" cy="1871281"/>
          </a:xfrm>
          <a:prstGeom prst="rect">
            <a:avLst/>
          </a:prstGeom>
          <a:noFill/>
        </p:spPr>
      </p:pic>
      <p:pic>
        <p:nvPicPr>
          <p:cNvPr id="8" name="Picture 20" descr="E:\MATLABCode\CrowdCount\Cells\077ce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4629" y="970677"/>
            <a:ext cx="1871281" cy="187128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44609" y="4368229"/>
            <a:ext cx="5787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Feature mapping</a:t>
            </a:r>
            <a:r>
              <a:rPr lang="en-GB" sz="2000" dirty="0" smtClean="0"/>
              <a:t>: local SIFT quantized to 256 words.</a:t>
            </a:r>
            <a:endParaRPr lang="en-GB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4558" y="4877400"/>
            <a:ext cx="3646974" cy="43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4609" y="2966224"/>
            <a:ext cx="84991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Data source: </a:t>
            </a:r>
            <a:r>
              <a:rPr lang="en-GB" sz="2000" dirty="0" smtClean="0"/>
              <a:t>a tool for synthesizing realistic fluorescence microscopy images</a:t>
            </a:r>
            <a:br>
              <a:rPr lang="en-GB" sz="2000" dirty="0" smtClean="0"/>
            </a:br>
            <a:r>
              <a:rPr lang="en-GB" sz="2000" dirty="0" smtClean="0"/>
              <a:t> of bacterial cells by </a:t>
            </a:r>
            <a:r>
              <a:rPr lang="en-GB" sz="2000" dirty="0" smtClean="0">
                <a:solidFill>
                  <a:schemeClr val="tx2"/>
                </a:solidFill>
              </a:rPr>
              <a:t>[</a:t>
            </a:r>
            <a:r>
              <a:rPr lang="en-GB" sz="2000" dirty="0" err="1" smtClean="0">
                <a:solidFill>
                  <a:schemeClr val="tx2"/>
                </a:solidFill>
              </a:rPr>
              <a:t>Lehmussola</a:t>
            </a:r>
            <a:r>
              <a:rPr lang="en-GB" sz="2000" dirty="0" smtClean="0">
                <a:solidFill>
                  <a:schemeClr val="tx2"/>
                </a:solidFill>
              </a:rPr>
              <a:t> et al.// Transactions on Medical Imaging 2007]</a:t>
            </a:r>
          </a:p>
          <a:p>
            <a:endParaRPr lang="en-GB" sz="2000" dirty="0"/>
          </a:p>
          <a:p>
            <a:r>
              <a:rPr lang="en-GB" sz="2000" b="1" dirty="0" smtClean="0"/>
              <a:t>Big variation in numbers: </a:t>
            </a:r>
            <a:r>
              <a:rPr lang="en-GB" sz="2000" dirty="0" smtClean="0"/>
              <a:t>74 – 317 cells per image </a:t>
            </a:r>
            <a:endParaRPr lang="en-GB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4609" y="5523571"/>
            <a:ext cx="7501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Ground truth density</a:t>
            </a:r>
            <a:r>
              <a:rPr lang="en-GB" sz="2000" dirty="0" smtClean="0"/>
              <a:t>: </a:t>
            </a:r>
            <a:r>
              <a:rPr lang="el-GR" sz="2000" dirty="0" smtClean="0">
                <a:latin typeface="Times New Roman"/>
                <a:cs typeface="Times New Roman"/>
              </a:rPr>
              <a:t>σ</a:t>
            </a:r>
            <a:r>
              <a:rPr lang="en-GB" sz="2000" dirty="0" smtClean="0">
                <a:latin typeface="Times New Roman"/>
                <a:cs typeface="Times New Roman"/>
              </a:rPr>
              <a:t> = 0 </a:t>
            </a:r>
            <a:r>
              <a:rPr lang="en-GB" sz="2000" dirty="0" smtClean="0">
                <a:latin typeface="+mj-lt"/>
                <a:cs typeface="Times New Roman"/>
              </a:rPr>
              <a:t>and</a:t>
            </a:r>
            <a:r>
              <a:rPr lang="en-GB" sz="2000" dirty="0" smtClean="0">
                <a:latin typeface="Times New Roman"/>
                <a:cs typeface="Times New Roman"/>
              </a:rPr>
              <a:t> </a:t>
            </a:r>
            <a:r>
              <a:rPr lang="el-GR" sz="2000" dirty="0" smtClean="0">
                <a:latin typeface="Times New Roman"/>
                <a:cs typeface="Times New Roman"/>
              </a:rPr>
              <a:t>σ</a:t>
            </a:r>
            <a:r>
              <a:rPr lang="en-GB" sz="2000" dirty="0" smtClean="0">
                <a:latin typeface="Times New Roman"/>
                <a:cs typeface="Times New Roman"/>
              </a:rPr>
              <a:t> = 4 </a:t>
            </a:r>
            <a:r>
              <a:rPr lang="en-GB" sz="2000" dirty="0" smtClean="0">
                <a:latin typeface="+mj-lt"/>
                <a:cs typeface="Times New Roman"/>
              </a:rPr>
              <a:t>lead to very similar accuracies</a:t>
            </a:r>
            <a:r>
              <a:rPr lang="en-GB" sz="2000" dirty="0" smtClean="0"/>
              <a:t>.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Qualitative results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557338" y="1143000"/>
            <a:ext cx="4144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Uniform sampling of the test dataset:</a:t>
            </a:r>
            <a:endParaRPr lang="en-GB" sz="2000" dirty="0"/>
          </a:p>
        </p:txBody>
      </p:sp>
      <p:pic>
        <p:nvPicPr>
          <p:cNvPr id="15362" name="Picture 2" descr="E:\Documents\NIPS2010\SupMat\Cell\Cell_0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1084" y="3082225"/>
            <a:ext cx="6029325" cy="2451100"/>
          </a:xfrm>
          <a:prstGeom prst="rect">
            <a:avLst/>
          </a:prstGeom>
          <a:noFill/>
        </p:spPr>
      </p:pic>
      <p:pic>
        <p:nvPicPr>
          <p:cNvPr id="15363" name="Picture 3" descr="E:\Documents\NIPS2010\SupMat\Cell\Cell_0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64" name="Picture 4" descr="E:\Documents\NIPS2010\SupMat\Cell\Cell_0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65" name="Picture 5" descr="E:\Documents\NIPS2010\SupMat\Cell\Cell_0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66" name="Picture 6" descr="E:\Documents\NIPS2010\SupMat\Cell\Cell_0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1084" y="3082225"/>
            <a:ext cx="6029325" cy="2451100"/>
          </a:xfrm>
          <a:prstGeom prst="rect">
            <a:avLst/>
          </a:prstGeom>
          <a:noFill/>
        </p:spPr>
      </p:pic>
      <p:pic>
        <p:nvPicPr>
          <p:cNvPr id="15367" name="Picture 7" descr="E:\Documents\NIPS2010\SupMat\Cell\Cell_02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68" name="Picture 8" descr="E:\Documents\NIPS2010\SupMat\Cell\Cell_02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69" name="Picture 9" descr="E:\Documents\NIPS2010\SupMat\Cell\Cell_03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70" name="Picture 10" descr="E:\Documents\NIPS2010\SupMat\Cell\Cell_03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71" name="Picture 11" descr="E:\Documents\NIPS2010\SupMat\Cell\Cell_04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72" name="Picture 12" descr="E:\Documents\NIPS2010\SupMat\Cell\Cell_04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73" name="Picture 13" descr="E:\Documents\NIPS2010\SupMat\Cell\Cell_04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74" name="Picture 14" descr="E:\Documents\NIPS2010\SupMat\Cell\Cell_05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75" name="Picture 15" descr="E:\Documents\NIPS2010\SupMat\Cell\Cell_056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76" name="Picture 16" descr="E:\Documents\NIPS2010\SupMat\Cell\Cell_060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77" name="Picture 17" descr="E:\Documents\NIPS2010\SupMat\Cell\Cell_06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78" name="Picture 18" descr="E:\Documents\NIPS2010\SupMat\Cell\Cell_068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391084" y="3082225"/>
            <a:ext cx="6029325" cy="2451100"/>
          </a:xfrm>
          <a:prstGeom prst="rect">
            <a:avLst/>
          </a:prstGeom>
          <a:noFill/>
        </p:spPr>
      </p:pic>
      <p:pic>
        <p:nvPicPr>
          <p:cNvPr id="15379" name="Picture 19" descr="E:\Documents\NIPS2010\SupMat\Cell\Cell_072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80" name="Picture 20" descr="E:\Documents\NIPS2010\SupMat\Cell\Cell_076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391084" y="3082225"/>
            <a:ext cx="6029325" cy="2451100"/>
          </a:xfrm>
          <a:prstGeom prst="rect">
            <a:avLst/>
          </a:prstGeom>
          <a:noFill/>
        </p:spPr>
      </p:pic>
      <p:pic>
        <p:nvPicPr>
          <p:cNvPr id="15381" name="Picture 21" descr="E:\Documents\NIPS2010\SupMat\Cell\Cell_080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391084" y="3082225"/>
            <a:ext cx="6029325" cy="2451100"/>
          </a:xfrm>
          <a:prstGeom prst="rect">
            <a:avLst/>
          </a:prstGeom>
          <a:noFill/>
        </p:spPr>
      </p:pic>
      <p:pic>
        <p:nvPicPr>
          <p:cNvPr id="15382" name="Picture 22" descr="E:\Documents\NIPS2010\SupMat\Cell\Cell_084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83" name="Picture 23" descr="E:\Documents\NIPS2010\SupMat\Cell\Cell_088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84" name="Picture 24" descr="E:\Documents\NIPS2010\SupMat\Cell\Cell_092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pic>
        <p:nvPicPr>
          <p:cNvPr id="15385" name="Picture 25" descr="E:\Documents\NIPS2010\SupMat\Cell\Cell_096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391084" y="3082225"/>
            <a:ext cx="6029325" cy="2451100"/>
          </a:xfrm>
          <a:prstGeom prst="rect">
            <a:avLst/>
          </a:prstGeom>
          <a:noFill/>
        </p:spPr>
      </p:pic>
      <p:pic>
        <p:nvPicPr>
          <p:cNvPr id="15386" name="Picture 26" descr="E:\Documents\NIPS2010\SupMat\Cell\Cell_100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391084" y="3096513"/>
            <a:ext cx="6029325" cy="2420937"/>
          </a:xfrm>
          <a:prstGeom prst="rect">
            <a:avLst/>
          </a:prstGeom>
          <a:noFill/>
        </p:spPr>
      </p:pic>
      <p:sp>
        <p:nvSpPr>
          <p:cNvPr id="29" name="Rounded Rectangular Callout 28"/>
          <p:cNvSpPr/>
          <p:nvPr/>
        </p:nvSpPr>
        <p:spPr>
          <a:xfrm>
            <a:off x="416842" y="1720312"/>
            <a:ext cx="2517913" cy="663719"/>
          </a:xfrm>
          <a:prstGeom prst="wedgeRoundRectCallout">
            <a:avLst>
              <a:gd name="adj1" fmla="val 42905"/>
              <a:gd name="adj2" fmla="val 1381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Ground truth</a:t>
            </a:r>
            <a:r>
              <a:rPr lang="en-GB" sz="2000" dirty="0" smtClean="0">
                <a:solidFill>
                  <a:schemeClr val="tx1"/>
                </a:solidFill>
              </a:rPr>
              <a:t> count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3702952" y="1558275"/>
            <a:ext cx="4340085" cy="798543"/>
          </a:xfrm>
          <a:prstGeom prst="wedgeRoundRectCallout">
            <a:avLst>
              <a:gd name="adj1" fmla="val -52010"/>
              <a:gd name="adj2" fmla="val 13842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Count estimated by our method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Quantitative comparison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7983"/>
            <a:ext cx="8229600" cy="413467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None/>
            </a:pPr>
            <a:r>
              <a:rPr lang="en-GB" sz="2000" b="1" dirty="0" smtClean="0"/>
              <a:t>Experimental protocol:</a:t>
            </a:r>
          </a:p>
          <a:p>
            <a:pPr>
              <a:spcBef>
                <a:spcPts val="1800"/>
              </a:spcBef>
            </a:pPr>
            <a:r>
              <a:rPr lang="en-GB" sz="2000" dirty="0" smtClean="0"/>
              <a:t>Use the same features SIFT with the same quantization (if appropriate) for all methods.</a:t>
            </a:r>
          </a:p>
          <a:p>
            <a:pPr>
              <a:spcBef>
                <a:spcPts val="1800"/>
              </a:spcBef>
            </a:pPr>
            <a:r>
              <a:rPr lang="en-GB" sz="2000" dirty="0" smtClean="0"/>
              <a:t>Use </a:t>
            </a:r>
            <a:r>
              <a:rPr lang="en-GB" sz="2000" i="1" dirty="0" smtClean="0"/>
              <a:t>N</a:t>
            </a:r>
            <a:r>
              <a:rPr lang="en-GB" sz="2000" dirty="0" smtClean="0"/>
              <a:t> images for learning the main set of parameters.</a:t>
            </a:r>
          </a:p>
          <a:p>
            <a:pPr>
              <a:spcBef>
                <a:spcPts val="1800"/>
              </a:spcBef>
            </a:pPr>
            <a:r>
              <a:rPr lang="en-GB" sz="2000" dirty="0" smtClean="0"/>
              <a:t>Use another set of </a:t>
            </a:r>
            <a:r>
              <a:rPr lang="en-GB" sz="2000" i="1" dirty="0" smtClean="0"/>
              <a:t>N </a:t>
            </a:r>
            <a:r>
              <a:rPr lang="en-GB" sz="2000" dirty="0" smtClean="0"/>
              <a:t>images for the validation of hyper-parameters</a:t>
            </a:r>
          </a:p>
          <a:p>
            <a:pPr>
              <a:spcBef>
                <a:spcPts val="1800"/>
              </a:spcBef>
            </a:pPr>
            <a:r>
              <a:rPr lang="en-GB" sz="2000" dirty="0" smtClean="0"/>
              <a:t>Repeat for 5 different training and validation sets</a:t>
            </a:r>
          </a:p>
          <a:p>
            <a:pPr>
              <a:spcBef>
                <a:spcPts val="1800"/>
              </a:spcBef>
            </a:pPr>
            <a:r>
              <a:rPr lang="en-GB" sz="2000" dirty="0" smtClean="0"/>
              <a:t>Report mean absolute error for a hold out set of 100 images 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55900" y="2054952"/>
            <a:ext cx="5602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Mean absolute counting error on the held-out set</a:t>
            </a:r>
            <a:endParaRPr lang="en-GB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Comparison results for cell counting</a:t>
            </a:r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17" y="2460799"/>
            <a:ext cx="8697144" cy="204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ular Callout 5"/>
          <p:cNvSpPr/>
          <p:nvPr/>
        </p:nvSpPr>
        <p:spPr>
          <a:xfrm>
            <a:off x="467544" y="4835509"/>
            <a:ext cx="2487098" cy="663719"/>
          </a:xfrm>
          <a:prstGeom prst="wedgeRoundRectCallout">
            <a:avLst>
              <a:gd name="adj1" fmla="val 3010"/>
              <a:gd name="adj2" fmla="val -11453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Adding a constraint </a:t>
            </a:r>
            <a:r>
              <a:rPr lang="en-GB" sz="2000" i="1" dirty="0" smtClean="0">
                <a:solidFill>
                  <a:schemeClr val="tx1"/>
                </a:solidFill>
              </a:rPr>
              <a:t>w </a:t>
            </a:r>
            <a:r>
              <a:rPr lang="en-GB" sz="2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≥ </a:t>
            </a:r>
            <a:r>
              <a:rPr lang="en-GB" sz="2000" i="1" dirty="0" smtClean="0">
                <a:solidFill>
                  <a:schemeClr val="tx1"/>
                </a:solidFill>
              </a:rPr>
              <a:t>0</a:t>
            </a:r>
            <a:r>
              <a:rPr lang="en-GB" sz="2000" dirty="0" smtClean="0">
                <a:solidFill>
                  <a:schemeClr val="tx1"/>
                </a:solidFill>
              </a:rPr>
              <a:t> during learning</a:t>
            </a:r>
            <a:endParaRPr lang="en-GB" sz="2000" i="1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10817" y="1341683"/>
            <a:ext cx="3055713" cy="663719"/>
          </a:xfrm>
          <a:prstGeom prst="wedgeRoundRectCallout">
            <a:avLst>
              <a:gd name="adj1" fmla="val -1831"/>
              <a:gd name="adj2" fmla="val 1980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Counting-by-regression</a:t>
            </a:r>
          </a:p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(no sub-images sampled)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727182" y="859698"/>
            <a:ext cx="3396949" cy="963970"/>
          </a:xfrm>
          <a:prstGeom prst="wedgeRoundRectCallout">
            <a:avLst>
              <a:gd name="adj1" fmla="val -105038"/>
              <a:gd name="adj2" fmla="val 21901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Counting-by-detection: trained detector + </a:t>
            </a:r>
            <a:br>
              <a:rPr lang="en-GB" sz="2000" dirty="0" smtClean="0">
                <a:solidFill>
                  <a:schemeClr val="tx1"/>
                </a:solidFill>
              </a:rPr>
            </a:br>
            <a:r>
              <a:rPr lang="en-GB" sz="2000" dirty="0" smtClean="0">
                <a:solidFill>
                  <a:schemeClr val="tx1"/>
                </a:solidFill>
              </a:rPr>
              <a:t>non-maximum suppression</a:t>
            </a:r>
            <a:endParaRPr lang="en-GB" sz="2000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3570" y="5020175"/>
            <a:ext cx="590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Outcome: </a:t>
            </a:r>
            <a:r>
              <a:rPr lang="en-GB" sz="2000" dirty="0" smtClean="0"/>
              <a:t>proposed method uniformly better for all </a:t>
            </a:r>
            <a:r>
              <a:rPr lang="en-GB" sz="2000" i="1" dirty="0" smtClean="0"/>
              <a:t>N</a:t>
            </a:r>
            <a:endParaRPr lang="en-GB" sz="2000" i="1" dirty="0"/>
          </a:p>
        </p:txBody>
      </p:sp>
      <p:sp>
        <p:nvSpPr>
          <p:cNvPr id="10" name="Rectangle 9"/>
          <p:cNvSpPr/>
          <p:nvPr/>
        </p:nvSpPr>
        <p:spPr>
          <a:xfrm>
            <a:off x="42843" y="5661497"/>
            <a:ext cx="8956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[</a:t>
            </a:r>
            <a:r>
              <a:rPr lang="en-GB" b="1" dirty="0" err="1" smtClean="0">
                <a:solidFill>
                  <a:schemeClr val="tx2"/>
                </a:solidFill>
              </a:rPr>
              <a:t>Selinummi</a:t>
            </a:r>
            <a:r>
              <a:rPr lang="en-GB" b="1" dirty="0" smtClean="0">
                <a:solidFill>
                  <a:schemeClr val="tx2"/>
                </a:solidFill>
              </a:rPr>
              <a:t> et al. Biotechniques’07] </a:t>
            </a:r>
            <a:r>
              <a:rPr lang="en-GB" dirty="0" smtClean="0"/>
              <a:t>morphological analysis tuned for this imagery:     16.2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Accuracy for cell counting</a:t>
            </a:r>
            <a:endParaRPr lang="en-GB" dirty="0"/>
          </a:p>
        </p:txBody>
      </p:sp>
      <p:pic>
        <p:nvPicPr>
          <p:cNvPr id="4" name="Picture 65" descr="E:\MATLABCode\CrowdCount\test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828" y="2102043"/>
            <a:ext cx="8676456" cy="199259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51067" y="1323833"/>
            <a:ext cx="52082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True </a:t>
            </a:r>
            <a:r>
              <a:rPr lang="en-GB" sz="2000" dirty="0" err="1" smtClean="0">
                <a:solidFill>
                  <a:schemeClr val="tx1"/>
                </a:solidFill>
              </a:rPr>
              <a:t>vs</a:t>
            </a:r>
            <a:r>
              <a:rPr lang="en-GB" sz="2000" dirty="0" smtClean="0">
                <a:solidFill>
                  <a:schemeClr val="tx1"/>
                </a:solidFill>
              </a:rPr>
              <a:t> estimated count on the test set (</a:t>
            </a:r>
            <a:r>
              <a:rPr lang="en-GB" sz="2000" i="1" dirty="0" smtClean="0">
                <a:solidFill>
                  <a:schemeClr val="tx1"/>
                </a:solidFill>
              </a:rPr>
              <a:t>N = 32</a:t>
            </a:r>
            <a:r>
              <a:rPr lang="en-GB" sz="2000" dirty="0" smtClean="0">
                <a:solidFill>
                  <a:schemeClr val="tx1"/>
                </a:solidFill>
              </a:rPr>
              <a:t>):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6602" y="4536561"/>
            <a:ext cx="6764417" cy="34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000" b="1" dirty="0" smtClean="0">
                <a:solidFill>
                  <a:schemeClr val="tx1"/>
                </a:solidFill>
              </a:rPr>
              <a:t>Observation: </a:t>
            </a:r>
            <a:r>
              <a:rPr lang="en-GB" sz="2000" dirty="0" smtClean="0">
                <a:solidFill>
                  <a:schemeClr val="tx1"/>
                </a:solidFill>
              </a:rPr>
              <a:t>accuracy is uniformly good over the entir</a:t>
            </a:r>
            <a:r>
              <a:rPr lang="en-GB" sz="2000" dirty="0" smtClean="0"/>
              <a:t>e range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Example tasks for today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544609" y="1230872"/>
            <a:ext cx="8071301" cy="1871281"/>
            <a:chOff x="1379150" y="4287431"/>
            <a:chExt cx="12620912" cy="29260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9" descr="E:\MATLABCode\CrowdCount\Cells\004cell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9150" y="4287431"/>
              <a:ext cx="2926080" cy="2926080"/>
            </a:xfrm>
            <a:prstGeom prst="rect">
              <a:avLst/>
            </a:prstGeom>
            <a:noFill/>
          </p:spPr>
        </p:pic>
        <p:pic>
          <p:nvPicPr>
            <p:cNvPr id="7" name="Picture 12" descr="E:\MATLABCode\CrowdCount\Cells\019cell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37512" y="4287431"/>
              <a:ext cx="2926080" cy="2926080"/>
            </a:xfrm>
            <a:prstGeom prst="rect">
              <a:avLst/>
            </a:prstGeom>
            <a:noFill/>
          </p:spPr>
        </p:pic>
        <p:pic>
          <p:nvPicPr>
            <p:cNvPr id="8" name="Picture 15" descr="E:\MATLABCode\CrowdCount\Cells\042cell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95874" y="4287431"/>
              <a:ext cx="2926080" cy="2926080"/>
            </a:xfrm>
            <a:prstGeom prst="rect">
              <a:avLst/>
            </a:prstGeom>
            <a:noFill/>
          </p:spPr>
        </p:pic>
        <p:pic>
          <p:nvPicPr>
            <p:cNvPr id="9" name="Picture 20" descr="E:\MATLABCode\CrowdCount\Cells\077cell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073982" y="4287431"/>
              <a:ext cx="2926080" cy="292608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2557868" y="3067480"/>
            <a:ext cx="3457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How many cells in each image?</a:t>
            </a:r>
            <a:endParaRPr lang="en-GB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70683" y="3593927"/>
            <a:ext cx="8419153" cy="1347420"/>
            <a:chOff x="1038622" y="7982486"/>
            <a:chExt cx="13164840" cy="21069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22" descr="C:\temp\peds\000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38622" y="7982486"/>
              <a:ext cx="3173730" cy="2106930"/>
            </a:xfrm>
            <a:prstGeom prst="rect">
              <a:avLst/>
            </a:prstGeom>
            <a:noFill/>
          </p:spPr>
        </p:pic>
        <p:pic>
          <p:nvPicPr>
            <p:cNvPr id="13" name="Picture 23" descr="C:\temp\peds\0320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68992" y="7982486"/>
              <a:ext cx="3173730" cy="2106930"/>
            </a:xfrm>
            <a:prstGeom prst="rect">
              <a:avLst/>
            </a:prstGeom>
            <a:noFill/>
          </p:spPr>
        </p:pic>
        <p:pic>
          <p:nvPicPr>
            <p:cNvPr id="14" name="Picture 24" descr="C:\temp\peds\1180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99362" y="7982486"/>
              <a:ext cx="3173730" cy="2106930"/>
            </a:xfrm>
            <a:prstGeom prst="rect">
              <a:avLst/>
            </a:prstGeom>
            <a:noFill/>
          </p:spPr>
        </p:pic>
        <p:pic>
          <p:nvPicPr>
            <p:cNvPr id="15" name="Picture 25" descr="C:\temp\peds\2000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029732" y="7982486"/>
              <a:ext cx="3173730" cy="2106930"/>
            </a:xfrm>
            <a:prstGeom prst="rect">
              <a:avLst/>
            </a:prstGeom>
            <a:noFill/>
          </p:spPr>
        </p:pic>
      </p:grpSp>
      <p:sp>
        <p:nvSpPr>
          <p:cNvPr id="16" name="TextBox 15"/>
          <p:cNvSpPr txBox="1"/>
          <p:nvPr/>
        </p:nvSpPr>
        <p:spPr>
          <a:xfrm>
            <a:off x="2390256" y="4910946"/>
            <a:ext cx="3719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How many people in each image?</a:t>
            </a:r>
            <a:endParaRPr lang="en-GB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67238" y="5517232"/>
            <a:ext cx="7326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Goal:</a:t>
            </a:r>
            <a:r>
              <a:rPr lang="en-GB" sz="2000" dirty="0" smtClean="0"/>
              <a:t> machine learning-based approach to solve counting problems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Application 2: pedestrian counting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417457" y="993086"/>
            <a:ext cx="8419153" cy="1347420"/>
            <a:chOff x="1038622" y="7982486"/>
            <a:chExt cx="13164840" cy="21069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22" descr="C:\temp\peds\0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8622" y="7982486"/>
              <a:ext cx="3173730" cy="2106930"/>
            </a:xfrm>
            <a:prstGeom prst="rect">
              <a:avLst/>
            </a:prstGeom>
            <a:noFill/>
          </p:spPr>
        </p:pic>
        <p:pic>
          <p:nvPicPr>
            <p:cNvPr id="6" name="Picture 23" descr="C:\temp\peds\032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68992" y="7982486"/>
              <a:ext cx="3173730" cy="2106930"/>
            </a:xfrm>
            <a:prstGeom prst="rect">
              <a:avLst/>
            </a:prstGeom>
            <a:noFill/>
          </p:spPr>
        </p:pic>
        <p:pic>
          <p:nvPicPr>
            <p:cNvPr id="7" name="Picture 24" descr="C:\temp\peds\1180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9362" y="7982486"/>
              <a:ext cx="3173730" cy="2106930"/>
            </a:xfrm>
            <a:prstGeom prst="rect">
              <a:avLst/>
            </a:prstGeom>
            <a:noFill/>
          </p:spPr>
        </p:pic>
        <p:pic>
          <p:nvPicPr>
            <p:cNvPr id="8" name="Picture 25" descr="C:\temp\peds\2000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029732" y="7982486"/>
              <a:ext cx="3173730" cy="2106930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2437030" y="2310105"/>
            <a:ext cx="3719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How many people in each image?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68772" y="3309837"/>
            <a:ext cx="8384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Feature mapping:</a:t>
            </a:r>
            <a:r>
              <a:rPr lang="en-GB" sz="2000" dirty="0" smtClean="0"/>
              <a:t> 5 randomized trees with tests on </a:t>
            </a:r>
            <a:r>
              <a:rPr lang="en-GB" sz="2000" dirty="0" err="1" smtClean="0"/>
              <a:t>grayvalue</a:t>
            </a:r>
            <a:r>
              <a:rPr lang="en-GB" sz="2000" dirty="0" smtClean="0"/>
              <a:t>, derivative values, difference and absolute difference with the background image (obtained through a simple median filter).  </a:t>
            </a:r>
            <a:endParaRPr lang="en-GB" sz="2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628" y="4278939"/>
            <a:ext cx="8289073" cy="32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68773" y="2601951"/>
            <a:ext cx="8139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Data: </a:t>
            </a:r>
            <a:r>
              <a:rPr lang="en-GB" sz="2000" dirty="0" smtClean="0"/>
              <a:t>a single dot-annotated sequence of 2000 frames from San-Diego. Published in </a:t>
            </a:r>
            <a:r>
              <a:rPr lang="en-GB" sz="2000" dirty="0" smtClean="0">
                <a:solidFill>
                  <a:schemeClr val="tx2"/>
                </a:solidFill>
              </a:rPr>
              <a:t>[Chan, Liang</a:t>
            </a:r>
            <a:r>
              <a:rPr lang="en-GB" sz="2000" dirty="0">
                <a:solidFill>
                  <a:schemeClr val="tx2"/>
                </a:solidFill>
              </a:rPr>
              <a:t>, and </a:t>
            </a:r>
            <a:r>
              <a:rPr lang="en-GB" sz="2000" dirty="0" err="1" smtClean="0">
                <a:solidFill>
                  <a:schemeClr val="tx2"/>
                </a:solidFill>
              </a:rPr>
              <a:t>Vasconcelos</a:t>
            </a:r>
            <a:r>
              <a:rPr lang="en-GB" sz="2000" dirty="0">
                <a:solidFill>
                  <a:schemeClr val="tx2"/>
                </a:solidFill>
              </a:rPr>
              <a:t>. </a:t>
            </a:r>
            <a:r>
              <a:rPr lang="en-GB" sz="2000" dirty="0" smtClean="0">
                <a:solidFill>
                  <a:schemeClr val="tx2"/>
                </a:solidFill>
              </a:rPr>
              <a:t>// CVPR</a:t>
            </a:r>
            <a:r>
              <a:rPr lang="en-GB" sz="2000" dirty="0">
                <a:solidFill>
                  <a:schemeClr val="tx2"/>
                </a:solidFill>
              </a:rPr>
              <a:t>, </a:t>
            </a:r>
            <a:r>
              <a:rPr lang="en-GB" sz="2000" dirty="0" smtClean="0">
                <a:solidFill>
                  <a:schemeClr val="tx2"/>
                </a:solidFill>
              </a:rPr>
              <a:t>2008]</a:t>
            </a:r>
          </a:p>
        </p:txBody>
      </p:sp>
      <p:pic>
        <p:nvPicPr>
          <p:cNvPr id="17411" name="Picture 3" descr="E:\MATLABCode\CrowdCount\Annotations\dept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430" y="4876485"/>
            <a:ext cx="1314365" cy="87256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412" name="Picture 4" descr="E:\MATLABCode\CrowdCount\Annotations\roi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88149" y="4876485"/>
            <a:ext cx="1314365" cy="87256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68773" y="4757854"/>
            <a:ext cx="80742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smtClean="0"/>
              <a:t>Extra information: </a:t>
            </a:r>
            <a:r>
              <a:rPr lang="en-GB" sz="2000" dirty="0" smtClean="0"/>
              <a:t>ground plane + region of interest.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b="1" dirty="0"/>
              <a:t> </a:t>
            </a:r>
            <a:r>
              <a:rPr lang="en-GB" sz="2000" dirty="0" smtClean="0"/>
              <a:t>Nullify features and GT density outside ROI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dirty="0"/>
              <a:t> </a:t>
            </a:r>
            <a:r>
              <a:rPr lang="en-GB" sz="2000" dirty="0" smtClean="0"/>
              <a:t>Multiply features by the inverse squared depth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comparison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283" y="1235550"/>
            <a:ext cx="5758155" cy="42709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000" dirty="0" smtClean="0"/>
              <a:t>Use a set of splits proposed in </a:t>
            </a:r>
            <a:r>
              <a:rPr lang="en-GB" sz="2000" dirty="0" smtClean="0">
                <a:solidFill>
                  <a:schemeClr val="tx2"/>
                </a:solidFill>
              </a:rPr>
              <a:t>[Ryan et al. DICTA’09]</a:t>
            </a:r>
            <a:r>
              <a:rPr lang="en-GB" sz="2000" dirty="0" smtClean="0"/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555" y="2182750"/>
            <a:ext cx="8726328" cy="15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3735585"/>
            <a:ext cx="901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    Training frames/span range          161 /800       80/395       80/395      10/720     80/400       10/400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55" y="4387178"/>
            <a:ext cx="8547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Outcome: </a:t>
            </a:r>
            <a:r>
              <a:rPr lang="en-GB" sz="2000" dirty="0" smtClean="0"/>
              <a:t>proposed method on a par with </a:t>
            </a:r>
            <a:r>
              <a:rPr lang="en-GB" sz="2000" dirty="0" smtClean="0">
                <a:solidFill>
                  <a:schemeClr val="tx2"/>
                </a:solidFill>
              </a:rPr>
              <a:t>[Ryan et al. DICTA’09]</a:t>
            </a:r>
            <a:r>
              <a:rPr lang="en-GB" sz="2000" dirty="0" smtClean="0"/>
              <a:t>.</a:t>
            </a:r>
          </a:p>
          <a:p>
            <a:r>
              <a:rPr lang="en-GB" sz="2000" b="1" dirty="0" smtClean="0"/>
              <a:t>...but  </a:t>
            </a:r>
            <a:r>
              <a:rPr lang="en-GB" sz="2000" dirty="0" smtClean="0">
                <a:solidFill>
                  <a:schemeClr val="tx2"/>
                </a:solidFill>
              </a:rPr>
              <a:t>[Ryan et al. DICTA’09] </a:t>
            </a:r>
            <a:r>
              <a:rPr lang="en-GB" sz="2000" dirty="0" smtClean="0"/>
              <a:t>used significant amount of additional annotation.</a:t>
            </a:r>
            <a:endParaRPr lang="en-GB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3039499" y="1667902"/>
            <a:ext cx="1245931" cy="1235413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E:\MATLABCode\CrowdCount\accuracy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1104555"/>
            <a:ext cx="8229600" cy="439952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Number of people: estimated vs. GT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5367130" y="1104555"/>
            <a:ext cx="1524000" cy="4090298"/>
          </a:xfrm>
          <a:prstGeom prst="rect">
            <a:avLst/>
          </a:prstGeom>
          <a:solidFill>
            <a:schemeClr val="tx2">
              <a:lumMod val="60000"/>
              <a:lumOff val="40000"/>
              <a:alpha val="3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364509" y="4746009"/>
            <a:ext cx="1535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Training part</a:t>
            </a:r>
            <a:endParaRPr lang="en-GB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510748" y="5671931"/>
            <a:ext cx="5857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Spurious estimates may be fixed via median filtration.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 demo</a:t>
            </a:r>
            <a:endParaRPr lang="en-GB" dirty="0"/>
          </a:p>
        </p:txBody>
      </p:sp>
      <p:pic>
        <p:nvPicPr>
          <p:cNvPr id="5" name="Peopl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83146" y="2634103"/>
            <a:ext cx="7124700" cy="257175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83095" y="1328427"/>
            <a:ext cx="2517913" cy="663719"/>
          </a:xfrm>
          <a:prstGeom prst="wedgeRoundRectCallout">
            <a:avLst>
              <a:gd name="adj1" fmla="val 42905"/>
              <a:gd name="adj2" fmla="val 1381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Ground truth</a:t>
            </a:r>
            <a:r>
              <a:rPr lang="en-GB" sz="2000" dirty="0" smtClean="0">
                <a:solidFill>
                  <a:schemeClr val="tx1"/>
                </a:solidFill>
              </a:rPr>
              <a:t> count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379844" y="1083262"/>
            <a:ext cx="4340085" cy="798543"/>
          </a:xfrm>
          <a:prstGeom prst="wedgeRoundRectCallout">
            <a:avLst>
              <a:gd name="adj1" fmla="val -52010"/>
              <a:gd name="adj2" fmla="val 13842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Count estimated by our method (trained on frames 1200-1600)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3237" y="527264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click to play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20395"/>
            <a:ext cx="7006682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None/>
            </a:pPr>
            <a:r>
              <a:rPr lang="en-GB" sz="2000" dirty="0" smtClean="0"/>
              <a:t>New framework for “</a:t>
            </a:r>
            <a:r>
              <a:rPr lang="en-GB" sz="2000" b="1" dirty="0" smtClean="0"/>
              <a:t>learning to count</a:t>
            </a:r>
            <a:r>
              <a:rPr lang="en-GB" sz="2000" dirty="0" smtClean="0"/>
              <a:t>”:</a:t>
            </a:r>
          </a:p>
          <a:p>
            <a:pPr>
              <a:spcBef>
                <a:spcPts val="1200"/>
              </a:spcBef>
            </a:pPr>
            <a:r>
              <a:rPr lang="en-GB" sz="2000" dirty="0" smtClean="0"/>
              <a:t>Simple (arguably): just solve a </a:t>
            </a:r>
            <a:r>
              <a:rPr lang="en-GB" sz="2000" dirty="0" smtClean="0"/>
              <a:t>convex quadratic </a:t>
            </a:r>
            <a:r>
              <a:rPr lang="en-GB" sz="2000" dirty="0" smtClean="0"/>
              <a:t>program</a:t>
            </a:r>
          </a:p>
          <a:p>
            <a:pPr>
              <a:spcBef>
                <a:spcPts val="1200"/>
              </a:spcBef>
            </a:pPr>
            <a:r>
              <a:rPr lang="en-GB" sz="2000" dirty="0" smtClean="0"/>
              <a:t>Uses minimalistic annotation </a:t>
            </a:r>
          </a:p>
          <a:p>
            <a:pPr>
              <a:spcBef>
                <a:spcPts val="1200"/>
              </a:spcBef>
            </a:pPr>
            <a:r>
              <a:rPr lang="en-GB" sz="2000" dirty="0" smtClean="0"/>
              <a:t>Can be trained on few images</a:t>
            </a:r>
          </a:p>
          <a:p>
            <a:pPr>
              <a:spcBef>
                <a:spcPts val="1200"/>
              </a:spcBef>
            </a:pPr>
            <a:r>
              <a:rPr lang="en-GB" sz="2000" dirty="0" smtClean="0"/>
              <a:t>Accurate</a:t>
            </a:r>
          </a:p>
          <a:p>
            <a:pPr>
              <a:spcBef>
                <a:spcPts val="1200"/>
              </a:spcBef>
            </a:pPr>
            <a:r>
              <a:rPr lang="en-GB" sz="2000" dirty="0" smtClean="0"/>
              <a:t>Very fast at runtime</a:t>
            </a:r>
          </a:p>
          <a:p>
            <a:pPr>
              <a:spcBef>
                <a:spcPts val="1200"/>
              </a:spcBef>
            </a:pPr>
            <a:r>
              <a:rPr lang="en-GB" sz="2000" dirty="0" smtClean="0"/>
              <a:t>Fast at training time</a:t>
            </a:r>
          </a:p>
          <a:p>
            <a:pPr>
              <a:spcBef>
                <a:spcPts val="1200"/>
              </a:spcBef>
            </a:pPr>
            <a:r>
              <a:rPr lang="en-GB" sz="2000" dirty="0" smtClean="0"/>
              <a:t>Flexible </a:t>
            </a:r>
          </a:p>
          <a:p>
            <a:pPr lvl="1">
              <a:spcBef>
                <a:spcPts val="1200"/>
              </a:spcBef>
            </a:pPr>
            <a:r>
              <a:rPr lang="en-GB" sz="1800" dirty="0" smtClean="0"/>
              <a:t>may use any domain-specific features</a:t>
            </a:r>
          </a:p>
          <a:p>
            <a:pPr lvl="1">
              <a:spcBef>
                <a:spcPts val="1200"/>
              </a:spcBef>
            </a:pPr>
            <a:r>
              <a:rPr lang="en-GB" sz="1800" dirty="0" smtClean="0"/>
              <a:t>may use output of other methods e.g. detector as features</a:t>
            </a:r>
            <a:endParaRPr lang="en-GB" sz="18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4717" y="1011677"/>
            <a:ext cx="21050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795" y="3233737"/>
            <a:ext cx="178117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7544" y="5446358"/>
            <a:ext cx="4681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TODO:</a:t>
            </a:r>
            <a:r>
              <a:rPr lang="en-GB" sz="2000" dirty="0" smtClean="0"/>
              <a:t> extending to differentiated </a:t>
            </a:r>
            <a:r>
              <a:rPr lang="en-GB" sz="2000" dirty="0" smtClean="0"/>
              <a:t>counts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6033" y="2046632"/>
            <a:ext cx="4762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 application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199086" y="1128409"/>
            <a:ext cx="4745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Our </a:t>
            </a:r>
            <a:r>
              <a:rPr lang="en-GB" sz="2000" dirty="0" smtClean="0"/>
              <a:t>target application (still </a:t>
            </a:r>
            <a:r>
              <a:rPr lang="en-GB" sz="2000" dirty="0" smtClean="0"/>
              <a:t>awaiting </a:t>
            </a:r>
            <a:r>
              <a:rPr lang="en-GB" sz="2000" dirty="0" smtClean="0"/>
              <a:t>data):</a:t>
            </a:r>
            <a:endParaRPr lang="en-GB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4643" y="1696049"/>
            <a:ext cx="5125280" cy="384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80022" y="5632174"/>
            <a:ext cx="5783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Looking for other applications (please, contact us!)</a:t>
            </a:r>
            <a:endParaRPr lang="en-GB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:\MATLABCode\CrowdCount\Cells\004cell.png"/>
          <p:cNvPicPr>
            <a:picLocks noChangeAspect="1" noChangeArrowheads="1"/>
          </p:cNvPicPr>
          <p:nvPr/>
        </p:nvPicPr>
        <p:blipFill>
          <a:blip r:embed="rId2" cstate="print"/>
          <a:srcRect r="25478" b="43760"/>
          <a:stretch>
            <a:fillRect/>
          </a:stretch>
        </p:blipFill>
        <p:spPr bwMode="auto">
          <a:xfrm>
            <a:off x="4572000" y="1124744"/>
            <a:ext cx="4257515" cy="32130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Choosing annotation...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88783" y="1499765"/>
            <a:ext cx="6647974" cy="4170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en-GB" sz="2000" dirty="0" smtClean="0"/>
              <a:t> Totally unsupervised</a:t>
            </a:r>
          </a:p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en-GB" sz="2000" dirty="0"/>
              <a:t> </a:t>
            </a:r>
            <a:r>
              <a:rPr lang="en-GB" sz="2000" dirty="0" smtClean="0"/>
              <a:t>Reporting numbers</a:t>
            </a:r>
          </a:p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en-GB" sz="2000" dirty="0"/>
              <a:t> </a:t>
            </a:r>
            <a:r>
              <a:rPr lang="en-GB" sz="2000" dirty="0" smtClean="0"/>
              <a:t>Bounding boxes</a:t>
            </a:r>
          </a:p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en-GB" sz="2000" dirty="0" smtClean="0"/>
              <a:t> Pixel-accurate</a:t>
            </a:r>
          </a:p>
          <a:p>
            <a:pPr>
              <a:spcBef>
                <a:spcPts val="1800"/>
              </a:spcBef>
            </a:pPr>
            <a:endParaRPr lang="en-GB" sz="2000" dirty="0" smtClean="0"/>
          </a:p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en-GB" sz="2000" dirty="0"/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Dotted annotation</a:t>
            </a:r>
          </a:p>
          <a:p>
            <a:pPr lvl="1">
              <a:spcBef>
                <a:spcPts val="1800"/>
              </a:spcBef>
              <a:buFont typeface="Arial" pitchFamily="34" charset="0"/>
              <a:buChar char="•"/>
            </a:pPr>
            <a:r>
              <a:rPr lang="en-GB" sz="2000" dirty="0"/>
              <a:t> </a:t>
            </a:r>
            <a:r>
              <a:rPr lang="en-GB" sz="2000" dirty="0" smtClean="0"/>
              <a:t>...arguably minimal for humans</a:t>
            </a:r>
          </a:p>
          <a:p>
            <a:pPr lvl="1">
              <a:spcBef>
                <a:spcPts val="1800"/>
              </a:spcBef>
              <a:buFont typeface="Arial" pitchFamily="34" charset="0"/>
              <a:buChar char="•"/>
            </a:pPr>
            <a:r>
              <a:rPr lang="en-GB" sz="2000" dirty="0"/>
              <a:t> </a:t>
            </a:r>
            <a:r>
              <a:rPr lang="en-GB" sz="2000" dirty="0" smtClean="0"/>
              <a:t>...containing much more information than just numbers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93705" y="1158908"/>
            <a:ext cx="1426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How many?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652355" y="1297236"/>
            <a:ext cx="4337099" cy="3190489"/>
            <a:chOff x="4652355" y="1297236"/>
            <a:chExt cx="4337099" cy="3190489"/>
          </a:xfrm>
        </p:grpSpPr>
        <p:sp>
          <p:nvSpPr>
            <p:cNvPr id="8" name="TextBox 7"/>
            <p:cNvSpPr txBox="1"/>
            <p:nvPr/>
          </p:nvSpPr>
          <p:spPr>
            <a:xfrm>
              <a:off x="6514309" y="1297236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14777" y="2554632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52355" y="2398513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43390" y="2106163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38371" y="1967085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94705" y="3471418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67605" y="3982319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23056" y="3948259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46627" y="3709838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19108" y="2756155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27172" y="2565985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19973" y="2597207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91384" y="3650233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86777" y="2302019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11457" y="3286925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93771" y="3931228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04016" y="2583000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05537" y="3619010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36757" y="3854593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791552" y="2608561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01383" y="3900008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160536" y="2449615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481268" y="2225384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11200" y="1921682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02246" y="1935873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780198" y="1779764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330835" y="3999348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242848" y="3264219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086738" y="3584951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13599" y="3411811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586288" y="3420327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464238" y="3706999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Baseline 1: “Counting-by-Detection”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596009" y="3833633"/>
            <a:ext cx="2193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detector output</a:t>
            </a:r>
            <a:endParaRPr lang="en-GB" sz="2400" dirty="0"/>
          </a:p>
        </p:txBody>
      </p:sp>
      <p:pic>
        <p:nvPicPr>
          <p:cNvPr id="10" name="Picture 30" descr="E:\Documents\NIPS2010\figures\figure3\lef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631" y="1926498"/>
            <a:ext cx="4262132" cy="19970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1" descr="E:\Documents\NIPS2010\figures\figure3\midd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526" y="1926498"/>
            <a:ext cx="4262132" cy="19970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985877" y="204745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latin typeface="Calibri" pitchFamily="34" charset="0"/>
                <a:cs typeface="Calibri" pitchFamily="34" charset="0"/>
              </a:rPr>
              <a:t>6</a:t>
            </a:r>
            <a:endParaRPr lang="en-GB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68628" y="2655315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7038" y="201095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GB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74708" y="2618820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endParaRPr lang="en-GB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02189" y="3819985"/>
            <a:ext cx="84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input</a:t>
            </a:r>
            <a:endParaRPr lang="en-GB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341195" y="761890"/>
            <a:ext cx="8329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GB" sz="2000" b="1" dirty="0" smtClean="0"/>
              <a:t>Train time:</a:t>
            </a:r>
            <a:r>
              <a:rPr lang="en-GB" sz="2000" dirty="0" smtClean="0"/>
              <a:t> learn a detector, i.e. a sliding window </a:t>
            </a:r>
            <a:r>
              <a:rPr lang="en-GB" sz="2000" dirty="0" smtClean="0"/>
              <a:t>classifier</a:t>
            </a:r>
            <a:endParaRPr lang="en-GB" sz="2000" dirty="0" smtClean="0"/>
          </a:p>
          <a:p>
            <a:pPr marL="342900" indent="-342900"/>
            <a:r>
              <a:rPr lang="en-GB" sz="2000" b="1" dirty="0" smtClean="0"/>
              <a:t>Test time:  </a:t>
            </a:r>
            <a:r>
              <a:rPr lang="en-GB" sz="2000" dirty="0" smtClean="0"/>
              <a:t>apply detector, then use </a:t>
            </a:r>
            <a:r>
              <a:rPr lang="en-GB" sz="2000" i="1" dirty="0" smtClean="0"/>
              <a:t>non-maximum suppression </a:t>
            </a:r>
            <a:r>
              <a:rPr lang="en-GB" sz="2000" dirty="0" smtClean="0"/>
              <a:t>to find objects</a:t>
            </a:r>
            <a:endParaRPr lang="en-GB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11497" y="5597245"/>
            <a:ext cx="8912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High-level problem:</a:t>
            </a:r>
            <a:r>
              <a:rPr lang="en-GB" sz="2000" dirty="0" smtClean="0"/>
              <a:t> trying to solve a (much) harder problem than we are asked for</a:t>
            </a:r>
            <a:endParaRPr lang="en-GB" sz="2000" dirty="0"/>
          </a:p>
        </p:txBody>
      </p:sp>
      <p:sp>
        <p:nvSpPr>
          <p:cNvPr id="27" name="Rounded Rectangular Callout 26"/>
          <p:cNvSpPr/>
          <p:nvPr/>
        </p:nvSpPr>
        <p:spPr>
          <a:xfrm>
            <a:off x="4667526" y="1479179"/>
            <a:ext cx="3284132" cy="372979"/>
          </a:xfrm>
          <a:prstGeom prst="wedgeRoundRectCallout">
            <a:avLst>
              <a:gd name="adj1" fmla="val -23852"/>
              <a:gd name="adj2" fmla="val -8300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Fragile when objects overlap</a:t>
            </a:r>
            <a:endParaRPr lang="en-GB" sz="2000" i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1497" y="4273806"/>
            <a:ext cx="8718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Other detection-based schemes: </a:t>
            </a:r>
            <a:r>
              <a:rPr lang="en-GB" sz="2000" dirty="0" smtClean="0"/>
              <a:t>generative methods, morphological analysis.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>
                <a:solidFill>
                  <a:schemeClr val="tx2"/>
                </a:solidFill>
              </a:rPr>
              <a:t>[</a:t>
            </a:r>
            <a:r>
              <a:rPr lang="en-GB" sz="2000" dirty="0" err="1" smtClean="0">
                <a:solidFill>
                  <a:schemeClr val="tx2"/>
                </a:solidFill>
              </a:rPr>
              <a:t>Zhao&amp;Nevatia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smtClean="0">
                <a:solidFill>
                  <a:schemeClr val="tx2"/>
                </a:solidFill>
              </a:rPr>
              <a:t>CVPR’03, Dong et al. ICCV’07, Wu et al. CVPR’08, </a:t>
            </a:r>
            <a:r>
              <a:rPr lang="en-GB" sz="2000" dirty="0" err="1" smtClean="0">
                <a:solidFill>
                  <a:schemeClr val="tx2"/>
                </a:solidFill>
              </a:rPr>
              <a:t>Descombes</a:t>
            </a:r>
            <a:r>
              <a:rPr lang="en-GB" sz="2000" dirty="0" smtClean="0">
                <a:solidFill>
                  <a:schemeClr val="tx2"/>
                </a:solidFill>
              </a:rPr>
              <a:t> et al. JMIV’09, </a:t>
            </a:r>
            <a:r>
              <a:rPr lang="en-GB" sz="2000" dirty="0" err="1" smtClean="0">
                <a:solidFill>
                  <a:schemeClr val="tx2"/>
                </a:solidFill>
              </a:rPr>
              <a:t>Anoraganingrum</a:t>
            </a:r>
            <a:r>
              <a:rPr lang="en-GB" sz="2000" dirty="0" smtClean="0">
                <a:solidFill>
                  <a:schemeClr val="tx2"/>
                </a:solidFill>
              </a:rPr>
              <a:t> IAP’99, </a:t>
            </a:r>
            <a:r>
              <a:rPr lang="en-GB" sz="2000" dirty="0" err="1" smtClean="0">
                <a:solidFill>
                  <a:schemeClr val="tx2"/>
                </a:solidFill>
              </a:rPr>
              <a:t>Selinummi</a:t>
            </a:r>
            <a:r>
              <a:rPr lang="en-GB" sz="2000" dirty="0" smtClean="0">
                <a:solidFill>
                  <a:schemeClr val="tx2"/>
                </a:solidFill>
              </a:rPr>
              <a:t> et al. Biotechniques’05]</a:t>
            </a:r>
          </a:p>
          <a:p>
            <a:r>
              <a:rPr lang="en-GB" sz="2000" b="1" dirty="0" smtClean="0"/>
              <a:t>Problem: </a:t>
            </a:r>
            <a:r>
              <a:rPr lang="en-GB" sz="2000" dirty="0" smtClean="0"/>
              <a:t>strict assumptions about the objects, slow and fragile inference.</a:t>
            </a:r>
            <a:endParaRPr lang="en-GB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7" grpId="0"/>
      <p:bldP spid="18" grpId="0"/>
      <p:bldP spid="19" grpId="0"/>
      <p:bldP spid="25" grpId="0"/>
      <p:bldP spid="27" grpId="0" animBg="1"/>
      <p:bldP spid="2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Baseline 2: “Counting-by-Regression”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44923" y="1108754"/>
            <a:ext cx="6567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Let us solve exactly the same problem we are asked to solve:</a:t>
            </a:r>
            <a:endParaRPr lang="en-GB" sz="2000" dirty="0"/>
          </a:p>
        </p:txBody>
      </p:sp>
      <p:pic>
        <p:nvPicPr>
          <p:cNvPr id="16" name="Picture 9" descr="E:\MATLABCode\CrowdCount\Cells\004ce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133" y="2153168"/>
            <a:ext cx="1871281" cy="187128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15" descr="E:\MATLABCode\CrowdCount\Cells\042ce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1142" y="1525371"/>
            <a:ext cx="1871281" cy="187128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0" name="Group 39"/>
          <p:cNvGrpSpPr/>
          <p:nvPr/>
        </p:nvGrpSpPr>
        <p:grpSpPr>
          <a:xfrm>
            <a:off x="3232946" y="2943841"/>
            <a:ext cx="1597582" cy="1039664"/>
            <a:chOff x="3602215" y="1583934"/>
            <a:chExt cx="1597582" cy="1039664"/>
          </a:xfrm>
        </p:grpSpPr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3091218" y="2094931"/>
              <a:ext cx="102358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603009" y="2620370"/>
              <a:ext cx="159678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3835021" y="1583934"/>
              <a:ext cx="136478" cy="1038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87421" y="2393890"/>
              <a:ext cx="136478" cy="2280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139821" y="2139351"/>
              <a:ext cx="136478" cy="4826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292221" y="2393890"/>
              <a:ext cx="136478" cy="2280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444621" y="1866326"/>
              <a:ext cx="136478" cy="7556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81099" y="2140991"/>
              <a:ext cx="136478" cy="4826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733499" y="2393890"/>
              <a:ext cx="152400" cy="2297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885899" y="2500490"/>
              <a:ext cx="136478" cy="1231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98543" y="2139351"/>
              <a:ext cx="136478" cy="4826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205253" y="1755244"/>
            <a:ext cx="1597582" cy="1039664"/>
            <a:chOff x="3602215" y="1583934"/>
            <a:chExt cx="1597582" cy="1039664"/>
          </a:xfrm>
        </p:grpSpPr>
        <p:cxnSp>
          <p:nvCxnSpPr>
            <p:cNvPr id="42" name="Straight Arrow Connector 41"/>
            <p:cNvCxnSpPr/>
            <p:nvPr/>
          </p:nvCxnSpPr>
          <p:spPr>
            <a:xfrm rot="5400000" flipH="1" flipV="1">
              <a:off x="3091218" y="2094931"/>
              <a:ext cx="102358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3603009" y="2620370"/>
              <a:ext cx="159678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3835021" y="1953218"/>
              <a:ext cx="136478" cy="6687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987421" y="1846310"/>
              <a:ext cx="136478" cy="775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139821" y="2139351"/>
              <a:ext cx="136478" cy="4826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292221" y="1705219"/>
              <a:ext cx="136478" cy="9167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444621" y="2498850"/>
              <a:ext cx="136478" cy="1231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581099" y="2140991"/>
              <a:ext cx="136478" cy="4826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733499" y="1706859"/>
              <a:ext cx="136478" cy="9167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885899" y="2500490"/>
              <a:ext cx="136478" cy="1231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698543" y="2139351"/>
              <a:ext cx="136478" cy="4826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300738" y="400251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Images</a:t>
            </a:r>
            <a:endParaRPr lang="en-GB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2945074" y="4002515"/>
            <a:ext cx="2597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Global representations</a:t>
            </a:r>
            <a:endParaRPr lang="en-GB" sz="2000" dirty="0"/>
          </a:p>
        </p:txBody>
      </p:sp>
      <p:sp>
        <p:nvSpPr>
          <p:cNvPr id="57" name="TextBox 56"/>
          <p:cNvSpPr txBox="1"/>
          <p:nvPr/>
        </p:nvSpPr>
        <p:spPr>
          <a:xfrm>
            <a:off x="7423917" y="1964190"/>
            <a:ext cx="961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200</a:t>
            </a:r>
            <a:endParaRPr lang="en-GB" sz="4000" dirty="0"/>
          </a:p>
        </p:txBody>
      </p:sp>
      <p:sp>
        <p:nvSpPr>
          <p:cNvPr id="59" name="TextBox 58"/>
          <p:cNvSpPr txBox="1"/>
          <p:nvPr/>
        </p:nvSpPr>
        <p:spPr>
          <a:xfrm>
            <a:off x="7451213" y="285254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100</a:t>
            </a:r>
            <a:endParaRPr lang="en-GB" sz="4000" dirty="0"/>
          </a:p>
        </p:txBody>
      </p:sp>
      <p:sp>
        <p:nvSpPr>
          <p:cNvPr id="60" name="Right Arrow 59"/>
          <p:cNvSpPr/>
          <p:nvPr/>
        </p:nvSpPr>
        <p:spPr>
          <a:xfrm>
            <a:off x="5562582" y="2604319"/>
            <a:ext cx="1460311" cy="679043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Regression</a:t>
            </a:r>
            <a:endParaRPr lang="en-GB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7423917" y="3675731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numbers</a:t>
            </a:r>
            <a:endParaRPr lang="en-GB" sz="2000" dirty="0"/>
          </a:p>
        </p:txBody>
      </p:sp>
      <p:sp>
        <p:nvSpPr>
          <p:cNvPr id="62" name="TextBox 61"/>
          <p:cNvSpPr txBox="1"/>
          <p:nvPr/>
        </p:nvSpPr>
        <p:spPr>
          <a:xfrm>
            <a:off x="1855823" y="4844955"/>
            <a:ext cx="4650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Problem: </a:t>
            </a:r>
            <a:r>
              <a:rPr lang="en-GB" sz="2000" dirty="0" smtClean="0"/>
              <a:t>one image = one training sample</a:t>
            </a:r>
          </a:p>
          <a:p>
            <a:r>
              <a:rPr lang="en-GB" sz="2000" dirty="0" smtClean="0"/>
              <a:t>Wasteful!</a:t>
            </a:r>
            <a:endParaRPr lang="en-GB" sz="2000" dirty="0"/>
          </a:p>
        </p:txBody>
      </p:sp>
      <p:sp>
        <p:nvSpPr>
          <p:cNvPr id="65" name="TextBox 64"/>
          <p:cNvSpPr txBox="1"/>
          <p:nvPr/>
        </p:nvSpPr>
        <p:spPr>
          <a:xfrm>
            <a:off x="48546" y="5761463"/>
            <a:ext cx="9209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[Marana et al.  </a:t>
            </a:r>
            <a:r>
              <a:rPr lang="en-GB" dirty="0" err="1" smtClean="0">
                <a:solidFill>
                  <a:schemeClr val="tx2"/>
                </a:solidFill>
              </a:rPr>
              <a:t>Im</a:t>
            </a:r>
            <a:r>
              <a:rPr lang="en-GB" dirty="0" smtClean="0">
                <a:solidFill>
                  <a:schemeClr val="tx2"/>
                </a:solidFill>
              </a:rPr>
              <a:t>. Proc. for Security App. ‘97], [Cho et al. IEEE TSMC’99], [Kong et al. ICPR’06]</a:t>
            </a:r>
            <a:endParaRPr lang="en-GB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3" grpId="0"/>
      <p:bldP spid="54" grpId="0"/>
      <p:bldP spid="57" grpId="0"/>
      <p:bldP spid="59" grpId="0"/>
      <p:bldP spid="60" grpId="0" animBg="1"/>
      <p:bldP spid="61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Improving “Counting-by-Regression”</a:t>
            </a:r>
            <a:endParaRPr lang="en-GB" dirty="0"/>
          </a:p>
        </p:txBody>
      </p:sp>
      <p:pic>
        <p:nvPicPr>
          <p:cNvPr id="6" name="Picture 9" descr="E:\MATLABCode\CrowdCount\Cells\004cell.png"/>
          <p:cNvPicPr>
            <a:picLocks noChangeAspect="1" noChangeArrowheads="1"/>
          </p:cNvPicPr>
          <p:nvPr/>
        </p:nvPicPr>
        <p:blipFill>
          <a:blip r:embed="rId2" cstate="print"/>
          <a:srcRect r="25478" b="43760"/>
          <a:stretch>
            <a:fillRect/>
          </a:stretch>
        </p:blipFill>
        <p:spPr bwMode="auto">
          <a:xfrm>
            <a:off x="1537909" y="1024270"/>
            <a:ext cx="4257515" cy="32130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618264" y="1196762"/>
            <a:ext cx="4337099" cy="3190489"/>
            <a:chOff x="4652355" y="1297236"/>
            <a:chExt cx="4337099" cy="3190489"/>
          </a:xfrm>
        </p:grpSpPr>
        <p:sp>
          <p:nvSpPr>
            <p:cNvPr id="8" name="TextBox 7"/>
            <p:cNvSpPr txBox="1"/>
            <p:nvPr/>
          </p:nvSpPr>
          <p:spPr>
            <a:xfrm>
              <a:off x="6514309" y="1297236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14777" y="2554632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52355" y="2398513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43390" y="2106163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38371" y="1967085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94705" y="3471418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67605" y="3982319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23056" y="3948259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46627" y="3709838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19108" y="2756155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27172" y="2565985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19973" y="2597207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91384" y="3650233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86777" y="2302019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11457" y="3286925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93771" y="3931228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04016" y="2583000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05537" y="3619010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36757" y="3854593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791552" y="2608561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01383" y="3900008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160536" y="2449615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481268" y="2225384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11200" y="1921682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02246" y="1935873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780198" y="1779764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330835" y="3999348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242848" y="3264219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086738" y="3584951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13599" y="3411811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586288" y="3420327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464238" y="3706999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0614" y="1679290"/>
            <a:ext cx="2495238" cy="1995538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3328871" y="1242553"/>
            <a:ext cx="1841964" cy="2557999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485708" y="4579840"/>
            <a:ext cx="69542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Two ways to improve:</a:t>
            </a:r>
            <a:endParaRPr lang="en-GB" sz="2000" dirty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 Sample </a:t>
            </a:r>
            <a:r>
              <a:rPr lang="en-GB" sz="2000" dirty="0" err="1" smtClean="0"/>
              <a:t>subwindows</a:t>
            </a:r>
            <a:r>
              <a:rPr lang="en-GB" sz="2000" dirty="0" smtClean="0"/>
              <a:t> to get more training examples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/>
              <a:t> </a:t>
            </a:r>
            <a:r>
              <a:rPr lang="en-GB" sz="2000" dirty="0" smtClean="0"/>
              <a:t>Segment objects into groups, and do regression for each group</a:t>
            </a:r>
            <a:endParaRPr lang="en-GB" sz="2000" dirty="0"/>
          </a:p>
        </p:txBody>
      </p:sp>
      <p:sp>
        <p:nvSpPr>
          <p:cNvPr id="44" name="Rectangle 43"/>
          <p:cNvSpPr/>
          <p:nvPr/>
        </p:nvSpPr>
        <p:spPr>
          <a:xfrm flipH="1">
            <a:off x="4409335" y="1410072"/>
            <a:ext cx="365277" cy="2752687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1074316" y="5595503"/>
            <a:ext cx="424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[Chan et al CVPR’08, Ryan et al. DICTA’09]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46" name="Rounded Rectangular Callout 45"/>
          <p:cNvSpPr/>
          <p:nvPr/>
        </p:nvSpPr>
        <p:spPr>
          <a:xfrm>
            <a:off x="6698004" y="3972854"/>
            <a:ext cx="2148710" cy="1128901"/>
          </a:xfrm>
          <a:prstGeom prst="wedgeRoundRectCallout">
            <a:avLst>
              <a:gd name="adj1" fmla="val -76751"/>
              <a:gd name="adj2" fmla="val 4953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One way to describe our method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4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Counting via Estimating the density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981" y="3162824"/>
            <a:ext cx="8229600" cy="5245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000" b="1" dirty="0" smtClean="0"/>
              <a:t>Key idea: </a:t>
            </a:r>
            <a:r>
              <a:rPr lang="en-GB" sz="2000" dirty="0" smtClean="0"/>
              <a:t>learn to estimate a </a:t>
            </a:r>
            <a:r>
              <a:rPr lang="en-GB" sz="2000" u="sng" dirty="0" smtClean="0"/>
              <a:t>continuous</a:t>
            </a:r>
            <a:r>
              <a:rPr lang="en-GB" sz="2000" dirty="0" smtClean="0"/>
              <a:t>-valued </a:t>
            </a:r>
            <a:r>
              <a:rPr lang="en-GB" sz="2000" i="1" dirty="0" smtClean="0"/>
              <a:t>density</a:t>
            </a:r>
            <a:r>
              <a:rPr lang="en-GB" sz="2000" dirty="0" smtClean="0"/>
              <a:t>.</a:t>
            </a:r>
            <a:endParaRPr lang="en-GB" sz="20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5823304" y="2799926"/>
            <a:ext cx="1863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detector output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449216" y="5527191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density estimate</a:t>
            </a:r>
            <a:endParaRPr lang="en-GB" sz="2000" dirty="0"/>
          </a:p>
        </p:txBody>
      </p:sp>
      <p:pic>
        <p:nvPicPr>
          <p:cNvPr id="7" name="Picture 30" descr="E:\Documents\NIPS2010\figures\figure3\lef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98803"/>
            <a:ext cx="4083136" cy="1913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1" descr="E:\Documents\NIPS2010\figures\figure3\midd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8524" y="898803"/>
            <a:ext cx="4083136" cy="1913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2" descr="E:\Documents\NIPS2010\figures\figure3\righ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9112" y="3657600"/>
            <a:ext cx="4083136" cy="1913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879986" y="949683"/>
            <a:ext cx="401120" cy="619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latin typeface="Calibri" pitchFamily="34" charset="0"/>
                <a:cs typeface="Calibri" pitchFamily="34" charset="0"/>
              </a:rPr>
              <a:t>6</a:t>
            </a:r>
            <a:endParaRPr lang="en-GB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4665" y="1532019"/>
            <a:ext cx="381158" cy="619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90335" y="3673517"/>
            <a:ext cx="743578" cy="619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latin typeface="Calibri" pitchFamily="34" charset="0"/>
                <a:cs typeface="Calibri" pitchFamily="34" charset="0"/>
              </a:rPr>
              <a:t>6.5</a:t>
            </a:r>
            <a:endParaRPr lang="en-GB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0538" y="4290815"/>
            <a:ext cx="743578" cy="619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latin typeface="Calibri" pitchFamily="34" charset="0"/>
                <a:cs typeface="Calibri" pitchFamily="34" charset="0"/>
              </a:rPr>
              <a:t>9.4</a:t>
            </a:r>
            <a:endParaRPr lang="en-GB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8402" y="914721"/>
            <a:ext cx="401120" cy="619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GB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3674" y="1497057"/>
            <a:ext cx="625330" cy="619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endParaRPr lang="en-GB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4556" y="2768394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input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ular Callout 34"/>
          <p:cNvSpPr/>
          <p:nvPr/>
        </p:nvSpPr>
        <p:spPr>
          <a:xfrm>
            <a:off x="4026252" y="3456878"/>
            <a:ext cx="4792980" cy="2572214"/>
          </a:xfrm>
          <a:prstGeom prst="wedgeRoundRectCallout">
            <a:avLst>
              <a:gd name="adj1" fmla="val 6628"/>
              <a:gd name="adj2" fmla="val -1588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80000"/>
              </a:lnSpc>
            </a:pPr>
            <a:r>
              <a:rPr lang="en-GB" sz="2000" b="1" dirty="0" smtClean="0">
                <a:solidFill>
                  <a:schemeClr val="tx1"/>
                </a:solidFill>
              </a:rPr>
              <a:t>Bayesian interpretation</a:t>
            </a:r>
            <a:r>
              <a:rPr lang="en-GB" sz="2000" dirty="0" smtClean="0">
                <a:solidFill>
                  <a:schemeClr val="tx1"/>
                </a:solidFill>
              </a:rPr>
              <a:t>: probability of the user putting a dot at a particular place (if asked to re-annotate the data)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“Ground truth” density</a:t>
            </a:r>
            <a:endParaRPr lang="en-GB" dirty="0"/>
          </a:p>
        </p:txBody>
      </p:sp>
      <p:pic>
        <p:nvPicPr>
          <p:cNvPr id="4" name="Picture 3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6564" y="1162206"/>
            <a:ext cx="1405219" cy="2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7423" y="1910638"/>
            <a:ext cx="2833841" cy="38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02070" y="2511286"/>
            <a:ext cx="4065671" cy="79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63845" y="1098306"/>
            <a:ext cx="3171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 – the set of training images.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144669" y="1871731"/>
            <a:ext cx="3482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 – the set of dots for </a:t>
            </a:r>
            <a:r>
              <a:rPr lang="en-GB" sz="2000" i="1" dirty="0" err="1" smtClean="0"/>
              <a:t>i</a:t>
            </a:r>
            <a:r>
              <a:rPr lang="en-GB" sz="2000" dirty="0" err="1" smtClean="0"/>
              <a:t>-th</a:t>
            </a:r>
            <a:r>
              <a:rPr lang="en-GB" sz="2000" dirty="0" smtClean="0"/>
              <a:t> image.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37423" y="2633767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 “</a:t>
            </a:r>
            <a:r>
              <a:rPr lang="en-GB" sz="2000" dirty="0"/>
              <a:t>G</a:t>
            </a:r>
            <a:r>
              <a:rPr lang="en-GB" sz="2000" dirty="0" smtClean="0"/>
              <a:t>round truth” density:</a:t>
            </a:r>
            <a:endParaRPr lang="en-GB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573027"/>
            <a:ext cx="2278882" cy="227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7" name="Picture 3" descr="E:\Documents\NIPS2010\figures\figure2\colorbar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4614" y="3573027"/>
            <a:ext cx="678544" cy="2278882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4191753" y="4454377"/>
            <a:ext cx="4486197" cy="1356624"/>
            <a:chOff x="767712" y="1293543"/>
            <a:chExt cx="7203066" cy="2178205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7712" y="1293543"/>
              <a:ext cx="2178205" cy="2178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704415" y="2103865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x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56815" y="2012076"/>
              <a:ext cx="403166" cy="4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x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99011" y="2315786"/>
              <a:ext cx="903608" cy="54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bg1">
                      <a:lumMod val="95000"/>
                    </a:schemeClr>
                  </a:solidFill>
                </a:rPr>
                <a:t>True</a:t>
              </a:r>
              <a:endParaRPr lang="en-GB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05983" y="1827411"/>
              <a:ext cx="1619429" cy="54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</a:rPr>
                <a:t>Observed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486038" y="2740431"/>
              <a:ext cx="599043" cy="5990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4486038" y="1487469"/>
              <a:ext cx="599043" cy="59904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Arrow Connector 20"/>
            <p:cNvCxnSpPr>
              <a:stCxn id="19" idx="0"/>
              <a:endCxn id="20" idx="4"/>
            </p:cNvCxnSpPr>
            <p:nvPr/>
          </p:nvCxnSpPr>
          <p:spPr>
            <a:xfrm rot="5400000" flipH="1" flipV="1">
              <a:off x="4458600" y="2413471"/>
              <a:ext cx="653918" cy="9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5245441" y="2740920"/>
              <a:ext cx="599043" cy="5990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5245441" y="1487957"/>
              <a:ext cx="599043" cy="59904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Arrow Connector 23"/>
            <p:cNvCxnSpPr>
              <a:stCxn id="22" idx="0"/>
              <a:endCxn id="23" idx="4"/>
            </p:cNvCxnSpPr>
            <p:nvPr/>
          </p:nvCxnSpPr>
          <p:spPr>
            <a:xfrm rot="5400000" flipH="1" flipV="1">
              <a:off x="5218003" y="2413960"/>
              <a:ext cx="653918" cy="9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7371735" y="2741408"/>
              <a:ext cx="599043" cy="5990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7371735" y="1488446"/>
              <a:ext cx="599043" cy="59904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Arrow Connector 26"/>
            <p:cNvCxnSpPr>
              <a:stCxn id="25" idx="0"/>
              <a:endCxn id="26" idx="4"/>
            </p:cNvCxnSpPr>
            <p:nvPr/>
          </p:nvCxnSpPr>
          <p:spPr>
            <a:xfrm rot="5400000" flipH="1" flipV="1">
              <a:off x="7344297" y="2414449"/>
              <a:ext cx="653918" cy="9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840900" y="2313694"/>
              <a:ext cx="263467" cy="227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....</a:t>
              </a:r>
              <a:endParaRPr lang="en-GB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996884" y="2740431"/>
              <a:ext cx="599043" cy="5990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5996884" y="1487468"/>
              <a:ext cx="599043" cy="59904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Arrow Connector 30"/>
            <p:cNvCxnSpPr>
              <a:stCxn id="29" idx="0"/>
              <a:endCxn id="30" idx="4"/>
            </p:cNvCxnSpPr>
            <p:nvPr/>
          </p:nvCxnSpPr>
          <p:spPr>
            <a:xfrm rot="5400000" flipH="1" flipV="1">
              <a:off x="5969446" y="2413471"/>
              <a:ext cx="653918" cy="9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3719324" y="2740431"/>
              <a:ext cx="599043" cy="5990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3719324" y="1487468"/>
              <a:ext cx="599043" cy="59904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" name="Straight Arrow Connector 33"/>
            <p:cNvCxnSpPr>
              <a:stCxn id="32" idx="0"/>
              <a:endCxn id="33" idx="4"/>
            </p:cNvCxnSpPr>
            <p:nvPr/>
          </p:nvCxnSpPr>
          <p:spPr>
            <a:xfrm rot="5400000" flipH="1" flipV="1">
              <a:off x="3691886" y="2413471"/>
              <a:ext cx="653918" cy="9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6113</TotalTime>
  <Words>1453</Words>
  <Application>Microsoft Office PowerPoint</Application>
  <PresentationFormat>On-screen Show (4:3)</PresentationFormat>
  <Paragraphs>317</Paragraphs>
  <Slides>35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Learning To Count Object in Images</vt:lpstr>
      <vt:lpstr>Counting tasks</vt:lpstr>
      <vt:lpstr>Example tasks for today</vt:lpstr>
      <vt:lpstr>Choosing annotation...</vt:lpstr>
      <vt:lpstr>Baseline 1: “Counting-by-Detection”</vt:lpstr>
      <vt:lpstr>Baseline 2: “Counting-by-Regression”</vt:lpstr>
      <vt:lpstr>Improving “Counting-by-Regression”</vt:lpstr>
      <vt:lpstr>Counting via Estimating the density</vt:lpstr>
      <vt:lpstr>“Ground truth” density</vt:lpstr>
      <vt:lpstr>Estimating density</vt:lpstr>
      <vt:lpstr>Regularized risk learning</vt:lpstr>
      <vt:lpstr>“Baseline” choices for distances</vt:lpstr>
      <vt:lpstr>MESA-distance</vt:lpstr>
      <vt:lpstr>MESA-distance</vt:lpstr>
      <vt:lpstr>MESA-distance: examples</vt:lpstr>
      <vt:lpstr>How to compute MESA-distance?</vt:lpstr>
      <vt:lpstr>Kadane’s algorithm</vt:lpstr>
      <vt:lpstr>Maximum subarray in 2D</vt:lpstr>
      <vt:lpstr>How to compute MESA-distance?</vt:lpstr>
      <vt:lpstr>Optimization program</vt:lpstr>
      <vt:lpstr>Optimization program</vt:lpstr>
      <vt:lpstr>Cutting plane optimization</vt:lpstr>
      <vt:lpstr>Finding most violated constraints</vt:lpstr>
      <vt:lpstr>Summing up</vt:lpstr>
      <vt:lpstr>Application 1: cell counting</vt:lpstr>
      <vt:lpstr>Qualitative results</vt:lpstr>
      <vt:lpstr>Quantitative comparison</vt:lpstr>
      <vt:lpstr>Comparison results for cell counting</vt:lpstr>
      <vt:lpstr>Accuracy for cell counting</vt:lpstr>
      <vt:lpstr>Application 2: pedestrian counting</vt:lpstr>
      <vt:lpstr>Experimental comparison</vt:lpstr>
      <vt:lpstr>Number of people: estimated vs. GT</vt:lpstr>
      <vt:lpstr>Results demo</vt:lpstr>
      <vt:lpstr>Summary</vt:lpstr>
      <vt:lpstr>Target application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to Count Object in Images</dc:title>
  <dc:creator>Lempitskys</dc:creator>
  <cp:lastModifiedBy>Lempitskys</cp:lastModifiedBy>
  <cp:revision>120</cp:revision>
  <dcterms:created xsi:type="dcterms:W3CDTF">2010-10-17T12:53:53Z</dcterms:created>
  <dcterms:modified xsi:type="dcterms:W3CDTF">2010-10-21T18:38:37Z</dcterms:modified>
</cp:coreProperties>
</file>