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858000" cy="9144000"/>
  <p:embeddedFontLs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italic.fntdata"/><Relationship Id="rId12" Type="http://schemas.openxmlformats.org/officeDocument/2006/relationships/slide" Target="slides/slide8.xml"/><Relationship Id="rId34" Type="http://schemas.openxmlformats.org/officeDocument/2006/relationships/font" Target="fonts/Roboto-bold.fntdata"/><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font" Target="fonts/Roboto-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 name="Shape 25"/>
        <p:cNvGrpSpPr/>
        <p:nvPr/>
      </p:nvGrpSpPr>
      <p:grpSpPr>
        <a:xfrm>
          <a:off x="0" y="0"/>
          <a:ext cx="0" cy="0"/>
          <a:chOff x="0" y="0"/>
          <a:chExt cx="0" cy="0"/>
        </a:xfrm>
      </p:grpSpPr>
      <p:sp>
        <p:nvSpPr>
          <p:cNvPr id="26" name="Shape 2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 name="Shape 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One big problem for video capture is stabilization. A handheld video can be very jittering to watch. Some manufacturers used a physical device on the camera to stabilize the optics according to gyro, which is called OIS.   This year Google just announced two Nexus phones. For the bigger one Nexus 6P, instead of optical image stabilization, google used computer vision to produce real-time video stabilization.  Let me switch to two comparison videos. As you can see, the right video with real-time stabilization is a lot more comfortable to watch.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 name="Shape 1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Basically we want to keep track of the motion between neighboring frames. Such relative motions are usually of small translation and small rotation. We have approximate camera calibration and gyro information. Something to be noted is that gyro is not always that great on mobile, and it can drift a lot with the exception of having very good gravity vector. Something specific for video stabilization is that we want to produce homography output for fast image warping.  On the other hand, we can extract some rotation information by using 5pt relative pose estimation and gyro rotation, these information can help evaluating the quality of homography estimation, and help the stabilization. One thing to be noted is that these computation is quite expensive, so the feature is only avaiable on 6P. </a:t>
            </a:r>
          </a:p>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Another nice feature of Google camera is PhotoSphere. Unlike most other panorama capture app that only capture the camera vertical FOV, It allows to capture the entire sphere like the streetview car.  User can also publish their own photospheres to streetview, which allows it to cover more places and make streetview more useful.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4" name="Shape 2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2" name="Shape 2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Now, Indoor streetview. It is another nice part of google streetview. It is served on google maps and provides indoor panorama. It is a really useful feature for both customer and business owners, as it allows user to see how a business looks like inside.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 name="Shape 31"/>
        <p:cNvGrpSpPr/>
        <p:nvPr/>
      </p:nvGrpSpPr>
      <p:grpSpPr>
        <a:xfrm>
          <a:off x="0" y="0"/>
          <a:ext cx="0" cy="0"/>
          <a:chOff x="0" y="0"/>
          <a:chExt cx="0" cy="0"/>
        </a:xfrm>
      </p:grpSpPr>
      <p:sp>
        <p:nvSpPr>
          <p:cNvPr id="32" name="Shape 3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 name="Shape 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1" name="Shape 2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Google will send trusted photographers to take panoramas with some spacing inside the business.  Each panorama is well calibrated and stitched, but there is not other senses or … It is generally pretty hard for indoor, but we want to extract as much information as possible from pixels.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1" name="Shape 3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5" name="Shape 3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1" name="Shape 3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9" name="Shape 3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7" name="Shape 3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4" name="Shape 4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1" name="Shape 4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0" name="Shape 4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 name="Shape 37"/>
        <p:cNvGrpSpPr/>
        <p:nvPr/>
      </p:nvGrpSpPr>
      <p:grpSpPr>
        <a:xfrm>
          <a:off x="0" y="0"/>
          <a:ext cx="0" cy="0"/>
          <a:chOff x="0" y="0"/>
          <a:chExt cx="0" cy="0"/>
        </a:xfrm>
      </p:grpSpPr>
      <p:sp>
        <p:nvSpPr>
          <p:cNvPr id="38" name="Shape 3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 name="Shape 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 name="Shape 49"/>
        <p:cNvGrpSpPr/>
        <p:nvPr/>
      </p:nvGrpSpPr>
      <p:grpSpPr>
        <a:xfrm>
          <a:off x="0" y="0"/>
          <a:ext cx="0" cy="0"/>
          <a:chOff x="0" y="0"/>
          <a:chExt cx="0" cy="0"/>
        </a:xfrm>
      </p:grpSpPr>
      <p:sp>
        <p:nvSpPr>
          <p:cNvPr id="50" name="Shape 5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1" name="Shape 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I am not gonna talk about the specific details of implementation. Instead I think the choice of minimal solver is a modeling problem, and it is interesting to see how these problem are modeling differently.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8" name="Shape 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1143212"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6" name="Shape 1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75" y="6181866"/>
            <a:ext cx="9144000" cy="675899"/>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549075" y="1507433"/>
            <a:ext cx="8041500" cy="1931999"/>
          </a:xfrm>
          <a:prstGeom prst="rect">
            <a:avLst/>
          </a:prstGeom>
        </p:spPr>
        <p:txBody>
          <a:bodyPr anchorCtr="0" anchor="b" bIns="91425" lIns="91425" rIns="91425" tIns="91425"/>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p:txBody>
      </p:sp>
      <p:sp>
        <p:nvSpPr>
          <p:cNvPr id="12" name="Shape 12"/>
          <p:cNvSpPr txBox="1"/>
          <p:nvPr>
            <p:ph idx="1" type="subTitle"/>
          </p:nvPr>
        </p:nvSpPr>
        <p:spPr>
          <a:xfrm>
            <a:off x="554002" y="3555935"/>
            <a:ext cx="8041500" cy="1046400"/>
          </a:xfrm>
          <a:prstGeom prst="rect">
            <a:avLst/>
          </a:prstGeom>
        </p:spPr>
        <p:txBody>
          <a:bodyPr anchorCtr="0" anchor="t" bIns="91425" lIns="91425" rIns="91425" tIns="91425"/>
          <a:lstStyle>
            <a:lvl1pPr lvl="0" rtl="0">
              <a:lnSpc>
                <a:spcPct val="100000"/>
              </a:lnSpc>
              <a:spcBef>
                <a:spcPts val="600"/>
              </a:spcBef>
              <a:spcAft>
                <a:spcPts val="0"/>
              </a:spcAft>
              <a:buSzPct val="100000"/>
              <a:buNone/>
              <a:defRPr sz="2100"/>
            </a:lvl1pPr>
            <a:lvl2pPr lvl="1" rtl="0">
              <a:lnSpc>
                <a:spcPct val="100000"/>
              </a:lnSpc>
              <a:spcBef>
                <a:spcPts val="600"/>
              </a:spcBef>
              <a:spcAft>
                <a:spcPts val="0"/>
              </a:spcAft>
              <a:buSzPct val="100000"/>
              <a:buNone/>
              <a:defRPr sz="2100"/>
            </a:lvl2pPr>
            <a:lvl3pPr lvl="2" rtl="0">
              <a:lnSpc>
                <a:spcPct val="100000"/>
              </a:lnSpc>
              <a:spcBef>
                <a:spcPts val="600"/>
              </a:spcBef>
              <a:spcAft>
                <a:spcPts val="0"/>
              </a:spcAft>
              <a:buSzPct val="100000"/>
              <a:buNone/>
              <a:defRPr sz="2100"/>
            </a:lvl3pPr>
            <a:lvl4pPr lvl="3" rtl="0">
              <a:lnSpc>
                <a:spcPct val="100000"/>
              </a:lnSpc>
              <a:spcBef>
                <a:spcPts val="600"/>
              </a:spcBef>
              <a:spcAft>
                <a:spcPts val="0"/>
              </a:spcAft>
              <a:buSzPct val="100000"/>
              <a:buNone/>
              <a:defRPr sz="2100"/>
            </a:lvl4pPr>
            <a:lvl5pPr lvl="4" rtl="0">
              <a:lnSpc>
                <a:spcPct val="100000"/>
              </a:lnSpc>
              <a:spcBef>
                <a:spcPts val="600"/>
              </a:spcBef>
              <a:spcAft>
                <a:spcPts val="0"/>
              </a:spcAft>
              <a:buSzPct val="100000"/>
              <a:buNone/>
              <a:defRPr sz="2100"/>
            </a:lvl5pPr>
            <a:lvl6pPr lvl="5" rtl="0">
              <a:lnSpc>
                <a:spcPct val="100000"/>
              </a:lnSpc>
              <a:spcBef>
                <a:spcPts val="600"/>
              </a:spcBef>
              <a:spcAft>
                <a:spcPts val="0"/>
              </a:spcAft>
              <a:buSzPct val="100000"/>
              <a:buNone/>
              <a:defRPr sz="2100"/>
            </a:lvl6pPr>
            <a:lvl7pPr lvl="6" rtl="0">
              <a:lnSpc>
                <a:spcPct val="100000"/>
              </a:lnSpc>
              <a:spcBef>
                <a:spcPts val="600"/>
              </a:spcBef>
              <a:spcAft>
                <a:spcPts val="0"/>
              </a:spcAft>
              <a:buSzPct val="100000"/>
              <a:buNone/>
              <a:defRPr sz="2100"/>
            </a:lvl7pPr>
            <a:lvl8pPr lvl="7" rtl="0">
              <a:lnSpc>
                <a:spcPct val="100000"/>
              </a:lnSpc>
              <a:spcBef>
                <a:spcPts val="600"/>
              </a:spcBef>
              <a:spcAft>
                <a:spcPts val="0"/>
              </a:spcAft>
              <a:buSzPct val="100000"/>
              <a:buNone/>
              <a:defRPr sz="2100"/>
            </a:lvl8pPr>
            <a:lvl9pPr lvl="8" rtl="0">
              <a:lnSpc>
                <a:spcPct val="100000"/>
              </a:lnSpc>
              <a:spcBef>
                <a:spcPts val="600"/>
              </a:spcBef>
              <a:spcAft>
                <a:spcPts val="0"/>
              </a:spcAft>
              <a:buSzPct val="100000"/>
              <a:buNone/>
              <a:defRPr sz="2100"/>
            </a:lvl9pPr>
          </a:lstStyle>
          <a:p/>
        </p:txBody>
      </p:sp>
      <p:sp>
        <p:nvSpPr>
          <p:cNvPr id="13" name="Shape 13"/>
          <p:cNvSpPr txBox="1"/>
          <p:nvPr>
            <p:ph idx="12" type="sldNum"/>
          </p:nvPr>
        </p:nvSpPr>
        <p:spPr>
          <a:xfrm>
            <a:off x="8523541" y="6260830"/>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549075" y="2319133"/>
            <a:ext cx="8046300" cy="1120499"/>
          </a:xfrm>
          <a:prstGeom prst="rect">
            <a:avLst/>
          </a:prstGeom>
        </p:spPr>
        <p:txBody>
          <a:bodyPr anchorCtr="0" anchor="b" bIns="91425" lIns="91425" rIns="91425" tIns="91425"/>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p:txBody>
      </p:sp>
      <p:sp>
        <p:nvSpPr>
          <p:cNvPr id="16" name="Shape 16"/>
          <p:cNvSpPr txBox="1"/>
          <p:nvPr>
            <p:ph idx="12" type="sldNum"/>
          </p:nvPr>
        </p:nvSpPr>
        <p:spPr>
          <a:xfrm>
            <a:off x="8523541" y="6260830"/>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593366"/>
            <a:ext cx="8520599" cy="7635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9" name="Shape 19"/>
          <p:cNvSpPr txBox="1"/>
          <p:nvPr>
            <p:ph idx="12" type="sldNum"/>
          </p:nvPr>
        </p:nvSpPr>
        <p:spPr>
          <a:xfrm>
            <a:off x="8523541" y="6260830"/>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0" name="Shape 20"/>
          <p:cNvSpPr txBox="1"/>
          <p:nvPr>
            <p:ph idx="1" type="body"/>
          </p:nvPr>
        </p:nvSpPr>
        <p:spPr>
          <a:xfrm>
            <a:off x="311700" y="1536633"/>
            <a:ext cx="8520599" cy="4555199"/>
          </a:xfrm>
          <a:prstGeom prst="rect">
            <a:avLst/>
          </a:prstGeom>
        </p:spPr>
        <p:txBody>
          <a:bodyPr anchorCtr="0" anchor="t" bIns="91425" lIns="91425" rIns="91425" tIns="91425"/>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body 1">
    <p:spTree>
      <p:nvGrpSpPr>
        <p:cNvPr id="21" name="Shape 21"/>
        <p:cNvGrpSpPr/>
        <p:nvPr/>
      </p:nvGrpSpPr>
      <p:grpSpPr>
        <a:xfrm>
          <a:off x="0" y="0"/>
          <a:ext cx="0" cy="0"/>
          <a:chOff x="0" y="0"/>
          <a:chExt cx="0" cy="0"/>
        </a:xfrm>
      </p:grpSpPr>
      <p:sp>
        <p:nvSpPr>
          <p:cNvPr id="22" name="Shape 22"/>
          <p:cNvSpPr txBox="1"/>
          <p:nvPr>
            <p:ph type="title"/>
          </p:nvPr>
        </p:nvSpPr>
        <p:spPr>
          <a:xfrm>
            <a:off x="375102" y="660397"/>
            <a:ext cx="8229600" cy="8655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 type="body"/>
          </p:nvPr>
        </p:nvSpPr>
        <p:spPr>
          <a:xfrm>
            <a:off x="375101" y="1671577"/>
            <a:ext cx="8229600" cy="4571700"/>
          </a:xfrm>
          <a:prstGeom prst="rect">
            <a:avLst/>
          </a:prstGeom>
        </p:spPr>
        <p:txBody>
          <a:bodyPr anchorCtr="0" anchor="t" bIns="91425" lIns="91425" rIns="91425" tIns="91425"/>
          <a:lstStyle>
            <a:lvl1pPr lvl="0" rtl="0">
              <a:spcBef>
                <a:spcPts val="0"/>
              </a:spcBef>
              <a:buSzPct val="100000"/>
              <a:defRPr sz="24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4" name="Shape 24"/>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6"/>
            <a:ext cx="8520599" cy="763500"/>
          </a:xfrm>
          <a:prstGeom prst="rect">
            <a:avLst/>
          </a:prstGeom>
          <a:noFill/>
          <a:ln>
            <a:noFill/>
          </a:ln>
        </p:spPr>
        <p:txBody>
          <a:bodyPr anchorCtr="0" anchor="t" bIns="91425" lIns="91425" rIns="91425" tIns="91425"/>
          <a:lstStyle>
            <a:lvl1pPr lvl="0" rtl="0">
              <a:spcBef>
                <a:spcPts val="0"/>
              </a:spcBef>
              <a:buClr>
                <a:schemeClr val="dk1"/>
              </a:buClr>
              <a:buSzPct val="100000"/>
              <a:buFont typeface="Roboto"/>
              <a:buNone/>
              <a:defRPr b="1" sz="2800">
                <a:solidFill>
                  <a:schemeClr val="dk1"/>
                </a:solidFill>
                <a:latin typeface="Roboto"/>
                <a:ea typeface="Roboto"/>
                <a:cs typeface="Roboto"/>
                <a:sym typeface="Roboto"/>
              </a:defRPr>
            </a:lvl1pPr>
            <a:lvl2pPr lvl="1" rtl="0">
              <a:spcBef>
                <a:spcPts val="0"/>
              </a:spcBef>
              <a:buClr>
                <a:schemeClr val="dk1"/>
              </a:buClr>
              <a:buSzPct val="100000"/>
              <a:buFont typeface="Roboto"/>
              <a:buNone/>
              <a:defRPr b="1" sz="2800">
                <a:solidFill>
                  <a:schemeClr val="dk1"/>
                </a:solidFill>
                <a:latin typeface="Roboto"/>
                <a:ea typeface="Roboto"/>
                <a:cs typeface="Roboto"/>
                <a:sym typeface="Roboto"/>
              </a:defRPr>
            </a:lvl2pPr>
            <a:lvl3pPr lvl="2" rtl="0">
              <a:spcBef>
                <a:spcPts val="0"/>
              </a:spcBef>
              <a:buClr>
                <a:schemeClr val="dk1"/>
              </a:buClr>
              <a:buSzPct val="100000"/>
              <a:buFont typeface="Roboto"/>
              <a:buNone/>
              <a:defRPr b="1" sz="2800">
                <a:solidFill>
                  <a:schemeClr val="dk1"/>
                </a:solidFill>
                <a:latin typeface="Roboto"/>
                <a:ea typeface="Roboto"/>
                <a:cs typeface="Roboto"/>
                <a:sym typeface="Roboto"/>
              </a:defRPr>
            </a:lvl3pPr>
            <a:lvl4pPr lvl="3" rtl="0">
              <a:spcBef>
                <a:spcPts val="0"/>
              </a:spcBef>
              <a:buClr>
                <a:schemeClr val="dk1"/>
              </a:buClr>
              <a:buSzPct val="100000"/>
              <a:buFont typeface="Roboto"/>
              <a:buNone/>
              <a:defRPr b="1" sz="2800">
                <a:solidFill>
                  <a:schemeClr val="dk1"/>
                </a:solidFill>
                <a:latin typeface="Roboto"/>
                <a:ea typeface="Roboto"/>
                <a:cs typeface="Roboto"/>
                <a:sym typeface="Roboto"/>
              </a:defRPr>
            </a:lvl4pPr>
            <a:lvl5pPr lvl="4" rtl="0">
              <a:spcBef>
                <a:spcPts val="0"/>
              </a:spcBef>
              <a:buClr>
                <a:schemeClr val="dk1"/>
              </a:buClr>
              <a:buSzPct val="100000"/>
              <a:buFont typeface="Roboto"/>
              <a:buNone/>
              <a:defRPr b="1" sz="2800">
                <a:solidFill>
                  <a:schemeClr val="dk1"/>
                </a:solidFill>
                <a:latin typeface="Roboto"/>
                <a:ea typeface="Roboto"/>
                <a:cs typeface="Roboto"/>
                <a:sym typeface="Roboto"/>
              </a:defRPr>
            </a:lvl5pPr>
            <a:lvl6pPr lvl="5" rtl="0">
              <a:spcBef>
                <a:spcPts val="0"/>
              </a:spcBef>
              <a:buClr>
                <a:schemeClr val="dk1"/>
              </a:buClr>
              <a:buSzPct val="100000"/>
              <a:buFont typeface="Roboto"/>
              <a:buNone/>
              <a:defRPr b="1" sz="2800">
                <a:solidFill>
                  <a:schemeClr val="dk1"/>
                </a:solidFill>
                <a:latin typeface="Roboto"/>
                <a:ea typeface="Roboto"/>
                <a:cs typeface="Roboto"/>
                <a:sym typeface="Roboto"/>
              </a:defRPr>
            </a:lvl6pPr>
            <a:lvl7pPr lvl="6" rtl="0">
              <a:spcBef>
                <a:spcPts val="0"/>
              </a:spcBef>
              <a:buClr>
                <a:schemeClr val="dk1"/>
              </a:buClr>
              <a:buSzPct val="100000"/>
              <a:buFont typeface="Roboto"/>
              <a:buNone/>
              <a:defRPr b="1" sz="2800">
                <a:solidFill>
                  <a:schemeClr val="dk1"/>
                </a:solidFill>
                <a:latin typeface="Roboto"/>
                <a:ea typeface="Roboto"/>
                <a:cs typeface="Roboto"/>
                <a:sym typeface="Roboto"/>
              </a:defRPr>
            </a:lvl7pPr>
            <a:lvl8pPr lvl="7" rtl="0">
              <a:spcBef>
                <a:spcPts val="0"/>
              </a:spcBef>
              <a:buClr>
                <a:schemeClr val="dk1"/>
              </a:buClr>
              <a:buSzPct val="100000"/>
              <a:buFont typeface="Roboto"/>
              <a:buNone/>
              <a:defRPr b="1" sz="2800">
                <a:solidFill>
                  <a:schemeClr val="dk1"/>
                </a:solidFill>
                <a:latin typeface="Roboto"/>
                <a:ea typeface="Roboto"/>
                <a:cs typeface="Roboto"/>
                <a:sym typeface="Roboto"/>
              </a:defRPr>
            </a:lvl8pPr>
            <a:lvl9pPr lvl="8" rtl="0">
              <a:spcBef>
                <a:spcPts val="0"/>
              </a:spcBef>
              <a:buClr>
                <a:schemeClr val="dk1"/>
              </a:buClr>
              <a:buSzPct val="100000"/>
              <a:buFont typeface="Roboto"/>
              <a:buNone/>
              <a:defRPr b="1" sz="2800">
                <a:solidFill>
                  <a:schemeClr val="dk1"/>
                </a:solidFill>
                <a:latin typeface="Roboto"/>
                <a:ea typeface="Roboto"/>
                <a:cs typeface="Roboto"/>
                <a:sym typeface="Roboto"/>
              </a:defRPr>
            </a:lvl9pPr>
          </a:lstStyle>
          <a:p/>
        </p:txBody>
      </p:sp>
      <p:sp>
        <p:nvSpPr>
          <p:cNvPr id="7" name="Shape 7"/>
          <p:cNvSpPr txBox="1"/>
          <p:nvPr>
            <p:ph idx="12" type="sldNum"/>
          </p:nvPr>
        </p:nvSpPr>
        <p:spPr>
          <a:xfrm>
            <a:off x="8523541" y="6260830"/>
            <a:ext cx="548699" cy="524699"/>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lt2"/>
                </a:solidFill>
                <a:latin typeface="Roboto"/>
                <a:ea typeface="Roboto"/>
                <a:cs typeface="Roboto"/>
                <a:sym typeface="Roboto"/>
              </a:rPr>
              <a:t>‹#›</a:t>
            </a:fld>
          </a:p>
        </p:txBody>
      </p:sp>
      <p:sp>
        <p:nvSpPr>
          <p:cNvPr id="8" name="Shape 8"/>
          <p:cNvSpPr txBox="1"/>
          <p:nvPr>
            <p:ph idx="1" type="body"/>
          </p:nvPr>
        </p:nvSpPr>
        <p:spPr>
          <a:xfrm>
            <a:off x="311700" y="1536633"/>
            <a:ext cx="8520599" cy="4555199"/>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15.jpg"/><Relationship Id="rId11" Type="http://schemas.openxmlformats.org/officeDocument/2006/relationships/image" Target="../media/image20.png"/><Relationship Id="rId10" Type="http://schemas.openxmlformats.org/officeDocument/2006/relationships/image" Target="../media/image36.png"/><Relationship Id="rId9"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16.jpg"/><Relationship Id="rId8"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4.gif"/><Relationship Id="rId4" Type="http://schemas.openxmlformats.org/officeDocument/2006/relationships/image" Target="../media/image42.gif"/><Relationship Id="rId5"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4.png"/><Relationship Id="rId4" Type="http://schemas.openxmlformats.org/officeDocument/2006/relationships/image" Target="../media/image02.png"/><Relationship Id="rId5" Type="http://schemas.openxmlformats.org/officeDocument/2006/relationships/image" Target="../media/image01.png"/><Relationship Id="rId6" Type="http://schemas.openxmlformats.org/officeDocument/2006/relationships/image" Target="../media/image05.png"/><Relationship Id="rId7" Type="http://schemas.openxmlformats.org/officeDocument/2006/relationships/image" Target="../media/image03.png"/><Relationship Id="rId8" Type="http://schemas.openxmlformats.org/officeDocument/2006/relationships/image" Target="../media/image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5.png"/><Relationship Id="rId5" Type="http://schemas.openxmlformats.org/officeDocument/2006/relationships/image" Target="../media/image08.jpg"/><Relationship Id="rId6" Type="http://schemas.openxmlformats.org/officeDocument/2006/relationships/image" Target="../media/image24.png"/><Relationship Id="rId7"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 name="Shape 28"/>
        <p:cNvGrpSpPr/>
        <p:nvPr/>
      </p:nvGrpSpPr>
      <p:grpSpPr>
        <a:xfrm>
          <a:off x="0" y="0"/>
          <a:ext cx="0" cy="0"/>
          <a:chOff x="0" y="0"/>
          <a:chExt cx="0" cy="0"/>
        </a:xfrm>
      </p:grpSpPr>
      <p:sp>
        <p:nvSpPr>
          <p:cNvPr id="29" name="Shape 29"/>
          <p:cNvSpPr txBox="1"/>
          <p:nvPr>
            <p:ph type="ctrTitle"/>
          </p:nvPr>
        </p:nvSpPr>
        <p:spPr>
          <a:xfrm>
            <a:off x="549075" y="1507433"/>
            <a:ext cx="8041500" cy="1931999"/>
          </a:xfrm>
          <a:prstGeom prst="rect">
            <a:avLst/>
          </a:prstGeom>
        </p:spPr>
        <p:txBody>
          <a:bodyPr anchorCtr="0" anchor="b" bIns="91425" lIns="91425" rIns="91425" tIns="91425">
            <a:noAutofit/>
          </a:bodyPr>
          <a:lstStyle/>
          <a:p>
            <a:pPr lvl="0">
              <a:spcBef>
                <a:spcPts val="0"/>
              </a:spcBef>
              <a:buNone/>
            </a:pPr>
            <a:r>
              <a:rPr lang="en"/>
              <a:t>Minimal Problems in Google</a:t>
            </a:r>
          </a:p>
        </p:txBody>
      </p:sp>
      <p:sp>
        <p:nvSpPr>
          <p:cNvPr id="30" name="Shape 30"/>
          <p:cNvSpPr txBox="1"/>
          <p:nvPr>
            <p:ph idx="1" type="subTitle"/>
          </p:nvPr>
        </p:nvSpPr>
        <p:spPr>
          <a:xfrm>
            <a:off x="678900" y="3718850"/>
            <a:ext cx="7933799" cy="577199"/>
          </a:xfrm>
          <a:prstGeom prst="rect">
            <a:avLst/>
          </a:prstGeom>
        </p:spPr>
        <p:txBody>
          <a:bodyPr anchorCtr="0" anchor="t" bIns="91425" lIns="91425" rIns="91425" tIns="91425">
            <a:noAutofit/>
          </a:bodyPr>
          <a:lstStyle/>
          <a:p>
            <a:pPr lvl="0" rtl="0">
              <a:spcBef>
                <a:spcPts val="0"/>
              </a:spcBef>
              <a:buNone/>
            </a:pPr>
            <a:r>
              <a:rPr i="1" lang="en"/>
              <a:t>Changchang Wu</a:t>
            </a:r>
          </a:p>
          <a:p>
            <a:pPr lvl="0" rtl="0">
              <a:spcBef>
                <a:spcPts val="0"/>
              </a:spcBef>
              <a:buNone/>
            </a:pPr>
            <a:r>
              <a:t/>
            </a:r>
            <a:endParaRPr sz="1400"/>
          </a:p>
          <a:p>
            <a:pPr lvl="0">
              <a:spcBef>
                <a:spcPts val="0"/>
              </a:spcBef>
              <a:buNone/>
            </a:pPr>
            <a:r>
              <a:rPr lang="en"/>
              <a:t>Google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sz="2800">
                <a:solidFill>
                  <a:srgbClr val="4285F4"/>
                </a:solidFill>
              </a:rPr>
              <a:t>Lens </a:t>
            </a:r>
            <a:r>
              <a:rPr lang="en">
                <a:solidFill>
                  <a:srgbClr val="4285F4"/>
                </a:solidFill>
              </a:rPr>
              <a:t>B</a:t>
            </a:r>
            <a:r>
              <a:rPr lang="en" sz="2800">
                <a:solidFill>
                  <a:srgbClr val="4285F4"/>
                </a:solidFill>
              </a:rPr>
              <a:t>lur - Computer Vision Pipeline</a:t>
            </a:r>
          </a:p>
        </p:txBody>
      </p:sp>
      <p:pic>
        <p:nvPicPr>
          <p:cNvPr id="123" name="Shape 123"/>
          <p:cNvPicPr preferRelativeResize="0"/>
          <p:nvPr/>
        </p:nvPicPr>
        <p:blipFill>
          <a:blip r:embed="rId3">
            <a:alphaModFix/>
          </a:blip>
          <a:stretch>
            <a:fillRect/>
          </a:stretch>
        </p:blipFill>
        <p:spPr>
          <a:xfrm>
            <a:off x="3505195" y="3881135"/>
            <a:ext cx="2189486" cy="1441955"/>
          </a:xfrm>
          <a:prstGeom prst="rect">
            <a:avLst/>
          </a:prstGeom>
          <a:noFill/>
          <a:ln>
            <a:noFill/>
          </a:ln>
        </p:spPr>
      </p:pic>
      <p:sp>
        <p:nvSpPr>
          <p:cNvPr id="124" name="Shape 124"/>
          <p:cNvSpPr/>
          <p:nvPr/>
        </p:nvSpPr>
        <p:spPr>
          <a:xfrm>
            <a:off x="1143000" y="1926800"/>
            <a:ext cx="1291500"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Imagery</a:t>
            </a:r>
          </a:p>
          <a:p>
            <a:pPr lvl="0" rtl="0" algn="ctr">
              <a:spcBef>
                <a:spcPts val="0"/>
              </a:spcBef>
              <a:buNone/>
            </a:pPr>
            <a:r>
              <a:rPr lang="en">
                <a:latin typeface="Roboto"/>
                <a:ea typeface="Roboto"/>
                <a:cs typeface="Roboto"/>
                <a:sym typeface="Roboto"/>
              </a:rPr>
              <a:t>Acquisition</a:t>
            </a:r>
          </a:p>
        </p:txBody>
      </p:sp>
      <p:cxnSp>
        <p:nvCxnSpPr>
          <p:cNvPr id="125" name="Shape 125"/>
          <p:cNvCxnSpPr/>
          <p:nvPr/>
        </p:nvCxnSpPr>
        <p:spPr>
          <a:xfrm>
            <a:off x="2438400" y="2435000"/>
            <a:ext cx="460200" cy="2399"/>
          </a:xfrm>
          <a:prstGeom prst="straightConnector1">
            <a:avLst/>
          </a:prstGeom>
          <a:noFill/>
          <a:ln cap="flat" cmpd="sng" w="38100">
            <a:solidFill>
              <a:srgbClr val="666666"/>
            </a:solidFill>
            <a:prstDash val="solid"/>
            <a:round/>
            <a:headEnd len="lg" w="lg" type="none"/>
            <a:tailEnd len="lg" w="lg" type="stealth"/>
          </a:ln>
        </p:spPr>
      </p:cxnSp>
      <p:sp>
        <p:nvSpPr>
          <p:cNvPr id="126" name="Shape 126"/>
          <p:cNvSpPr/>
          <p:nvPr/>
        </p:nvSpPr>
        <p:spPr>
          <a:xfrm>
            <a:off x="2891400" y="1926800"/>
            <a:ext cx="1299600"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Structure</a:t>
            </a:r>
          </a:p>
          <a:p>
            <a:pPr lvl="0" rtl="0" algn="ctr">
              <a:spcBef>
                <a:spcPts val="0"/>
              </a:spcBef>
              <a:buNone/>
            </a:pPr>
            <a:r>
              <a:rPr lang="en">
                <a:latin typeface="Roboto"/>
                <a:ea typeface="Roboto"/>
                <a:cs typeface="Roboto"/>
                <a:sym typeface="Roboto"/>
              </a:rPr>
              <a:t>from Motion</a:t>
            </a:r>
          </a:p>
        </p:txBody>
      </p:sp>
      <p:cxnSp>
        <p:nvCxnSpPr>
          <p:cNvPr id="127" name="Shape 127"/>
          <p:cNvCxnSpPr>
            <a:stCxn id="126" idx="3"/>
            <a:endCxn id="128" idx="0"/>
          </p:cNvCxnSpPr>
          <p:nvPr/>
        </p:nvCxnSpPr>
        <p:spPr>
          <a:xfrm>
            <a:off x="4191000" y="2435000"/>
            <a:ext cx="460200" cy="300"/>
          </a:xfrm>
          <a:prstGeom prst="straightConnector1">
            <a:avLst/>
          </a:prstGeom>
          <a:noFill/>
          <a:ln cap="flat" cmpd="sng" w="38100">
            <a:solidFill>
              <a:srgbClr val="666666"/>
            </a:solidFill>
            <a:prstDash val="solid"/>
            <a:round/>
            <a:headEnd len="lg" w="lg" type="none"/>
            <a:tailEnd len="lg" w="lg" type="stealth"/>
          </a:ln>
        </p:spPr>
      </p:cxnSp>
      <p:sp>
        <p:nvSpPr>
          <p:cNvPr id="129" name="Shape 129"/>
          <p:cNvSpPr/>
          <p:nvPr/>
        </p:nvSpPr>
        <p:spPr>
          <a:xfrm>
            <a:off x="4648200" y="1930400"/>
            <a:ext cx="1293599"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Multi-View</a:t>
            </a:r>
          </a:p>
          <a:p>
            <a:pPr lvl="0" rtl="0" algn="ctr">
              <a:spcBef>
                <a:spcPts val="0"/>
              </a:spcBef>
              <a:buNone/>
            </a:pPr>
            <a:r>
              <a:rPr lang="en">
                <a:latin typeface="Roboto"/>
                <a:ea typeface="Roboto"/>
                <a:cs typeface="Roboto"/>
                <a:sym typeface="Roboto"/>
              </a:rPr>
              <a:t>Stereo</a:t>
            </a:r>
          </a:p>
        </p:txBody>
      </p:sp>
      <p:cxnSp>
        <p:nvCxnSpPr>
          <p:cNvPr id="130" name="Shape 130"/>
          <p:cNvCxnSpPr>
            <a:stCxn id="129" idx="3"/>
            <a:endCxn id="128" idx="0"/>
          </p:cNvCxnSpPr>
          <p:nvPr/>
        </p:nvCxnSpPr>
        <p:spPr>
          <a:xfrm>
            <a:off x="5941799" y="2438600"/>
            <a:ext cx="457200" cy="2400"/>
          </a:xfrm>
          <a:prstGeom prst="straightConnector1">
            <a:avLst/>
          </a:prstGeom>
          <a:noFill/>
          <a:ln cap="flat" cmpd="sng" w="38100">
            <a:solidFill>
              <a:srgbClr val="666666"/>
            </a:solidFill>
            <a:prstDash val="solid"/>
            <a:round/>
            <a:headEnd len="lg" w="lg" type="none"/>
            <a:tailEnd len="lg" w="lg" type="stealth"/>
          </a:ln>
        </p:spPr>
      </p:cxnSp>
      <p:grpSp>
        <p:nvGrpSpPr>
          <p:cNvPr id="131" name="Shape 131"/>
          <p:cNvGrpSpPr/>
          <p:nvPr/>
        </p:nvGrpSpPr>
        <p:grpSpPr>
          <a:xfrm>
            <a:off x="1441301" y="3765624"/>
            <a:ext cx="1920115" cy="2341476"/>
            <a:chOff x="174435" y="2743764"/>
            <a:chExt cx="2873564" cy="3123635"/>
          </a:xfrm>
        </p:grpSpPr>
        <p:grpSp>
          <p:nvGrpSpPr>
            <p:cNvPr id="132" name="Shape 132"/>
            <p:cNvGrpSpPr/>
            <p:nvPr/>
          </p:nvGrpSpPr>
          <p:grpSpPr>
            <a:xfrm rot="-68416">
              <a:off x="1446374" y="2802067"/>
              <a:ext cx="1298178" cy="761998"/>
              <a:chOff x="454419" y="4800600"/>
              <a:chExt cx="1298180" cy="762000"/>
            </a:xfrm>
          </p:grpSpPr>
          <p:pic>
            <p:nvPicPr>
              <p:cNvPr id="133" name="Shape 133"/>
              <p:cNvPicPr preferRelativeResize="0"/>
              <p:nvPr/>
            </p:nvPicPr>
            <p:blipFill>
              <a:blip r:embed="rId4">
                <a:alphaModFix/>
              </a:blip>
              <a:stretch>
                <a:fillRect/>
              </a:stretch>
            </p:blipFill>
            <p:spPr>
              <a:xfrm>
                <a:off x="454419" y="4800600"/>
                <a:ext cx="1298180" cy="758663"/>
              </a:xfrm>
              <a:prstGeom prst="rect">
                <a:avLst/>
              </a:prstGeom>
              <a:noFill/>
              <a:ln>
                <a:noFill/>
              </a:ln>
            </p:spPr>
          </p:pic>
          <p:sp>
            <p:nvSpPr>
              <p:cNvPr id="134" name="Shape 134"/>
              <p:cNvSpPr/>
              <p:nvPr/>
            </p:nvSpPr>
            <p:spPr>
              <a:xfrm>
                <a:off x="457200" y="48006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35" name="Shape 135"/>
            <p:cNvGrpSpPr/>
            <p:nvPr/>
          </p:nvGrpSpPr>
          <p:grpSpPr>
            <a:xfrm rot="-312226">
              <a:off x="566314" y="2801214"/>
              <a:ext cx="1301544" cy="763685"/>
              <a:chOff x="457200" y="3124200"/>
              <a:chExt cx="1301516" cy="763668"/>
            </a:xfrm>
          </p:grpSpPr>
          <p:pic>
            <p:nvPicPr>
              <p:cNvPr id="136" name="Shape 136"/>
              <p:cNvPicPr preferRelativeResize="0"/>
              <p:nvPr/>
            </p:nvPicPr>
            <p:blipFill>
              <a:blip r:embed="rId5">
                <a:alphaModFix/>
              </a:blip>
              <a:stretch>
                <a:fillRect/>
              </a:stretch>
            </p:blipFill>
            <p:spPr>
              <a:xfrm>
                <a:off x="457200" y="3128649"/>
                <a:ext cx="1301516" cy="759219"/>
              </a:xfrm>
              <a:prstGeom prst="rect">
                <a:avLst/>
              </a:prstGeom>
              <a:noFill/>
              <a:ln>
                <a:noFill/>
              </a:ln>
            </p:spPr>
          </p:pic>
          <p:sp>
            <p:nvSpPr>
              <p:cNvPr id="137" name="Shape 137"/>
              <p:cNvSpPr/>
              <p:nvPr/>
            </p:nvSpPr>
            <p:spPr>
              <a:xfrm>
                <a:off x="457200" y="31242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38" name="Shape 138"/>
            <p:cNvGrpSpPr/>
            <p:nvPr/>
          </p:nvGrpSpPr>
          <p:grpSpPr>
            <a:xfrm rot="886031">
              <a:off x="1251856" y="3256858"/>
              <a:ext cx="1295440" cy="763692"/>
              <a:chOff x="457200" y="3961843"/>
              <a:chExt cx="1295400" cy="763668"/>
            </a:xfrm>
          </p:grpSpPr>
          <p:pic>
            <p:nvPicPr>
              <p:cNvPr id="139" name="Shape 139"/>
              <p:cNvPicPr preferRelativeResize="0"/>
              <p:nvPr/>
            </p:nvPicPr>
            <p:blipFill>
              <a:blip r:embed="rId6">
                <a:alphaModFix/>
              </a:blip>
              <a:stretch>
                <a:fillRect/>
              </a:stretch>
            </p:blipFill>
            <p:spPr>
              <a:xfrm>
                <a:off x="459980" y="3961843"/>
                <a:ext cx="1292619" cy="763668"/>
              </a:xfrm>
              <a:prstGeom prst="rect">
                <a:avLst/>
              </a:prstGeom>
              <a:noFill/>
              <a:ln>
                <a:noFill/>
              </a:ln>
            </p:spPr>
          </p:pic>
          <p:sp>
            <p:nvSpPr>
              <p:cNvPr id="140" name="Shape 140"/>
              <p:cNvSpPr/>
              <p:nvPr/>
            </p:nvSpPr>
            <p:spPr>
              <a:xfrm>
                <a:off x="457200" y="39624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41" name="Shape 141"/>
            <p:cNvGrpSpPr/>
            <p:nvPr/>
          </p:nvGrpSpPr>
          <p:grpSpPr>
            <a:xfrm rot="-425284">
              <a:off x="216490" y="3485980"/>
              <a:ext cx="1298236" cy="762032"/>
              <a:chOff x="454419" y="4800600"/>
              <a:chExt cx="1298180" cy="762000"/>
            </a:xfrm>
          </p:grpSpPr>
          <p:pic>
            <p:nvPicPr>
              <p:cNvPr id="142" name="Shape 142"/>
              <p:cNvPicPr preferRelativeResize="0"/>
              <p:nvPr/>
            </p:nvPicPr>
            <p:blipFill>
              <a:blip r:embed="rId4">
                <a:alphaModFix/>
              </a:blip>
              <a:stretch>
                <a:fillRect/>
              </a:stretch>
            </p:blipFill>
            <p:spPr>
              <a:xfrm>
                <a:off x="454419" y="4800600"/>
                <a:ext cx="1298180" cy="758663"/>
              </a:xfrm>
              <a:prstGeom prst="rect">
                <a:avLst/>
              </a:prstGeom>
              <a:noFill/>
              <a:ln>
                <a:noFill/>
              </a:ln>
            </p:spPr>
          </p:pic>
          <p:sp>
            <p:nvSpPr>
              <p:cNvPr id="143" name="Shape 143"/>
              <p:cNvSpPr/>
              <p:nvPr/>
            </p:nvSpPr>
            <p:spPr>
              <a:xfrm>
                <a:off x="457200" y="48006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44" name="Shape 144"/>
            <p:cNvGrpSpPr/>
            <p:nvPr/>
          </p:nvGrpSpPr>
          <p:grpSpPr>
            <a:xfrm rot="-693225">
              <a:off x="883630" y="3895582"/>
              <a:ext cx="1295482" cy="764830"/>
              <a:chOff x="1828800" y="3124200"/>
              <a:chExt cx="1295400" cy="764781"/>
            </a:xfrm>
          </p:grpSpPr>
          <p:pic>
            <p:nvPicPr>
              <p:cNvPr id="145" name="Shape 145"/>
              <p:cNvPicPr preferRelativeResize="0"/>
              <p:nvPr/>
            </p:nvPicPr>
            <p:blipFill>
              <a:blip r:embed="rId7">
                <a:alphaModFix/>
              </a:blip>
              <a:stretch>
                <a:fillRect/>
              </a:stretch>
            </p:blipFill>
            <p:spPr>
              <a:xfrm>
                <a:off x="1835473" y="3124200"/>
                <a:ext cx="1284832" cy="764781"/>
              </a:xfrm>
              <a:prstGeom prst="rect">
                <a:avLst/>
              </a:prstGeom>
              <a:noFill/>
              <a:ln>
                <a:noFill/>
              </a:ln>
            </p:spPr>
          </p:pic>
          <p:sp>
            <p:nvSpPr>
              <p:cNvPr id="146" name="Shape 146"/>
              <p:cNvSpPr/>
              <p:nvPr/>
            </p:nvSpPr>
            <p:spPr>
              <a:xfrm>
                <a:off x="1828800" y="31242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47" name="Shape 147"/>
            <p:cNvGrpSpPr/>
            <p:nvPr/>
          </p:nvGrpSpPr>
          <p:grpSpPr>
            <a:xfrm rot="462039">
              <a:off x="363562" y="4256489"/>
              <a:ext cx="1300428" cy="762014"/>
              <a:chOff x="1828800" y="3962400"/>
              <a:chExt cx="1300404" cy="762000"/>
            </a:xfrm>
          </p:grpSpPr>
          <p:pic>
            <p:nvPicPr>
              <p:cNvPr id="148" name="Shape 148"/>
              <p:cNvPicPr preferRelativeResize="0"/>
              <p:nvPr/>
            </p:nvPicPr>
            <p:blipFill>
              <a:blip r:embed="rId8">
                <a:alphaModFix/>
              </a:blip>
              <a:stretch>
                <a:fillRect/>
              </a:stretch>
            </p:blipFill>
            <p:spPr>
              <a:xfrm>
                <a:off x="1836585" y="3964068"/>
                <a:ext cx="1292619" cy="756438"/>
              </a:xfrm>
              <a:prstGeom prst="rect">
                <a:avLst/>
              </a:prstGeom>
              <a:noFill/>
              <a:ln>
                <a:noFill/>
              </a:ln>
            </p:spPr>
          </p:pic>
          <p:sp>
            <p:nvSpPr>
              <p:cNvPr id="149" name="Shape 149"/>
              <p:cNvSpPr/>
              <p:nvPr/>
            </p:nvSpPr>
            <p:spPr>
              <a:xfrm>
                <a:off x="1828800" y="39624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50" name="Shape 150"/>
            <p:cNvGrpSpPr/>
            <p:nvPr/>
          </p:nvGrpSpPr>
          <p:grpSpPr>
            <a:xfrm rot="-693225">
              <a:off x="324848" y="4980584"/>
              <a:ext cx="1295482" cy="764830"/>
              <a:chOff x="1828800" y="3124200"/>
              <a:chExt cx="1295400" cy="764781"/>
            </a:xfrm>
          </p:grpSpPr>
          <p:pic>
            <p:nvPicPr>
              <p:cNvPr id="151" name="Shape 151"/>
              <p:cNvPicPr preferRelativeResize="0"/>
              <p:nvPr/>
            </p:nvPicPr>
            <p:blipFill>
              <a:blip r:embed="rId7">
                <a:alphaModFix/>
              </a:blip>
              <a:stretch>
                <a:fillRect/>
              </a:stretch>
            </p:blipFill>
            <p:spPr>
              <a:xfrm>
                <a:off x="1835473" y="3124200"/>
                <a:ext cx="1284832" cy="764781"/>
              </a:xfrm>
              <a:prstGeom prst="rect">
                <a:avLst/>
              </a:prstGeom>
              <a:noFill/>
              <a:ln>
                <a:noFill/>
              </a:ln>
            </p:spPr>
          </p:pic>
          <p:sp>
            <p:nvSpPr>
              <p:cNvPr id="152" name="Shape 152"/>
              <p:cNvSpPr/>
              <p:nvPr/>
            </p:nvSpPr>
            <p:spPr>
              <a:xfrm>
                <a:off x="1828800" y="31242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53" name="Shape 153"/>
            <p:cNvGrpSpPr/>
            <p:nvPr/>
          </p:nvGrpSpPr>
          <p:grpSpPr>
            <a:xfrm rot="276683">
              <a:off x="1451885" y="4833235"/>
              <a:ext cx="1295448" cy="764809"/>
              <a:chOff x="1828800" y="3124200"/>
              <a:chExt cx="1295400" cy="764781"/>
            </a:xfrm>
          </p:grpSpPr>
          <p:pic>
            <p:nvPicPr>
              <p:cNvPr id="154" name="Shape 154"/>
              <p:cNvPicPr preferRelativeResize="0"/>
              <p:nvPr/>
            </p:nvPicPr>
            <p:blipFill>
              <a:blip r:embed="rId7">
                <a:alphaModFix/>
              </a:blip>
              <a:stretch>
                <a:fillRect/>
              </a:stretch>
            </p:blipFill>
            <p:spPr>
              <a:xfrm>
                <a:off x="1835473" y="3124200"/>
                <a:ext cx="1284832" cy="764781"/>
              </a:xfrm>
              <a:prstGeom prst="rect">
                <a:avLst/>
              </a:prstGeom>
              <a:noFill/>
              <a:ln>
                <a:noFill/>
              </a:ln>
            </p:spPr>
          </p:pic>
          <p:sp>
            <p:nvSpPr>
              <p:cNvPr id="155" name="Shape 155"/>
              <p:cNvSpPr/>
              <p:nvPr/>
            </p:nvSpPr>
            <p:spPr>
              <a:xfrm>
                <a:off x="1828800" y="31242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56" name="Shape 156"/>
            <p:cNvGrpSpPr/>
            <p:nvPr/>
          </p:nvGrpSpPr>
          <p:grpSpPr>
            <a:xfrm rot="-1398551">
              <a:off x="1654678" y="4099986"/>
              <a:ext cx="1295424" cy="762014"/>
              <a:chOff x="1828800" y="4800600"/>
              <a:chExt cx="1295400" cy="762000"/>
            </a:xfrm>
          </p:grpSpPr>
          <p:pic>
            <p:nvPicPr>
              <p:cNvPr id="157" name="Shape 157"/>
              <p:cNvPicPr preferRelativeResize="0"/>
              <p:nvPr/>
            </p:nvPicPr>
            <p:blipFill>
              <a:blip r:embed="rId9">
                <a:alphaModFix/>
              </a:blip>
              <a:stretch>
                <a:fillRect/>
              </a:stretch>
            </p:blipFill>
            <p:spPr>
              <a:xfrm>
                <a:off x="1830468" y="4800600"/>
                <a:ext cx="1293731" cy="756994"/>
              </a:xfrm>
              <a:prstGeom prst="rect">
                <a:avLst/>
              </a:prstGeom>
              <a:noFill/>
              <a:ln>
                <a:noFill/>
              </a:ln>
            </p:spPr>
          </p:pic>
          <p:sp>
            <p:nvSpPr>
              <p:cNvPr id="158" name="Shape 158"/>
              <p:cNvSpPr/>
              <p:nvPr/>
            </p:nvSpPr>
            <p:spPr>
              <a:xfrm>
                <a:off x="1828800" y="4800600"/>
                <a:ext cx="1295400" cy="762000"/>
              </a:xfrm>
              <a:prstGeom prst="rect">
                <a:avLst/>
              </a:prstGeom>
              <a:noFill/>
              <a:ln cap="flat" cmpd="sng" w="28575">
                <a:solidFill>
                  <a:srgbClr val="CCCCCC"/>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pic>
        <p:nvPicPr>
          <p:cNvPr id="159" name="Shape 159"/>
          <p:cNvPicPr preferRelativeResize="0"/>
          <p:nvPr/>
        </p:nvPicPr>
        <p:blipFill>
          <a:blip r:embed="rId10">
            <a:alphaModFix/>
          </a:blip>
          <a:stretch>
            <a:fillRect/>
          </a:stretch>
        </p:blipFill>
        <p:spPr>
          <a:xfrm>
            <a:off x="57525" y="3581926"/>
            <a:ext cx="1069774" cy="2601374"/>
          </a:xfrm>
          <a:prstGeom prst="rect">
            <a:avLst/>
          </a:prstGeom>
          <a:noFill/>
          <a:ln>
            <a:noFill/>
          </a:ln>
        </p:spPr>
      </p:pic>
      <p:pic>
        <p:nvPicPr>
          <p:cNvPr id="160" name="Shape 160"/>
          <p:cNvPicPr preferRelativeResize="0"/>
          <p:nvPr/>
        </p:nvPicPr>
        <p:blipFill rotWithShape="1">
          <a:blip r:embed="rId11">
            <a:alphaModFix/>
          </a:blip>
          <a:srcRect b="4942" l="0" r="2704" t="0"/>
          <a:stretch/>
        </p:blipFill>
        <p:spPr>
          <a:xfrm>
            <a:off x="5974425" y="3942200"/>
            <a:ext cx="2664750" cy="1686899"/>
          </a:xfrm>
          <a:prstGeom prst="rect">
            <a:avLst/>
          </a:prstGeom>
          <a:noFill/>
          <a:ln>
            <a:noFill/>
          </a:ln>
        </p:spPr>
      </p:pic>
      <p:sp>
        <p:nvSpPr>
          <p:cNvPr id="161" name="Shape 161"/>
          <p:cNvSpPr/>
          <p:nvPr/>
        </p:nvSpPr>
        <p:spPr>
          <a:xfrm>
            <a:off x="5973425" y="3942200"/>
            <a:ext cx="2664599" cy="1686900"/>
          </a:xfrm>
          <a:prstGeom prst="rect">
            <a:avLst/>
          </a:prstGeom>
          <a:no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62" name="Shape 162"/>
          <p:cNvCxnSpPr/>
          <p:nvPr/>
        </p:nvCxnSpPr>
        <p:spPr>
          <a:xfrm>
            <a:off x="986700" y="4771800"/>
            <a:ext cx="460200" cy="1500"/>
          </a:xfrm>
          <a:prstGeom prst="straightConnector1">
            <a:avLst/>
          </a:prstGeom>
          <a:noFill/>
          <a:ln cap="flat" cmpd="sng" w="38100">
            <a:solidFill>
              <a:srgbClr val="666666"/>
            </a:solidFill>
            <a:prstDash val="solid"/>
            <a:round/>
            <a:headEnd len="lg" w="lg" type="none"/>
            <a:tailEnd len="lg" w="lg" type="stealth"/>
          </a:ln>
        </p:spPr>
      </p:cxnSp>
      <p:cxnSp>
        <p:nvCxnSpPr>
          <p:cNvPr id="163" name="Shape 163"/>
          <p:cNvCxnSpPr/>
          <p:nvPr/>
        </p:nvCxnSpPr>
        <p:spPr>
          <a:xfrm>
            <a:off x="3272700" y="4771800"/>
            <a:ext cx="460200" cy="1500"/>
          </a:xfrm>
          <a:prstGeom prst="straightConnector1">
            <a:avLst/>
          </a:prstGeom>
          <a:noFill/>
          <a:ln cap="flat" cmpd="sng" w="38100">
            <a:solidFill>
              <a:srgbClr val="666666"/>
            </a:solidFill>
            <a:prstDash val="solid"/>
            <a:round/>
            <a:headEnd len="lg" w="lg" type="none"/>
            <a:tailEnd len="lg" w="lg" type="stealth"/>
          </a:ln>
        </p:spPr>
      </p:cxnSp>
      <p:cxnSp>
        <p:nvCxnSpPr>
          <p:cNvPr id="164" name="Shape 164"/>
          <p:cNvCxnSpPr/>
          <p:nvPr/>
        </p:nvCxnSpPr>
        <p:spPr>
          <a:xfrm>
            <a:off x="5482500" y="4771800"/>
            <a:ext cx="460200" cy="1500"/>
          </a:xfrm>
          <a:prstGeom prst="straightConnector1">
            <a:avLst/>
          </a:prstGeom>
          <a:noFill/>
          <a:ln cap="flat" cmpd="sng" w="38100">
            <a:solidFill>
              <a:srgbClr val="666666"/>
            </a:solidFill>
            <a:prstDash val="solid"/>
            <a:round/>
            <a:headEnd len="lg" w="lg" type="none"/>
            <a:tailEnd len="lg" w="lg" type="stealth"/>
          </a:ln>
        </p:spPr>
      </p:cxnSp>
      <p:sp>
        <p:nvSpPr>
          <p:cNvPr id="165" name="Shape 165"/>
          <p:cNvSpPr/>
          <p:nvPr/>
        </p:nvSpPr>
        <p:spPr>
          <a:xfrm>
            <a:off x="6400800" y="1930400"/>
            <a:ext cx="1293599"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RGBZ</a:t>
            </a:r>
          </a:p>
        </p:txBody>
      </p:sp>
      <p:sp>
        <p:nvSpPr>
          <p:cNvPr id="166" name="Shape 166"/>
          <p:cNvSpPr txBox="1"/>
          <p:nvPr/>
        </p:nvSpPr>
        <p:spPr>
          <a:xfrm>
            <a:off x="5685900" y="6409125"/>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Carlos Hernandez</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sz="2800">
                <a:solidFill>
                  <a:srgbClr val="4285F4"/>
                </a:solidFill>
              </a:rPr>
              <a:t>Lens </a:t>
            </a:r>
            <a:r>
              <a:rPr lang="en">
                <a:solidFill>
                  <a:srgbClr val="4285F4"/>
                </a:solidFill>
              </a:rPr>
              <a:t>B</a:t>
            </a:r>
            <a:r>
              <a:rPr lang="en" sz="2800">
                <a:solidFill>
                  <a:srgbClr val="4285F4"/>
                </a:solidFill>
              </a:rPr>
              <a:t>lur - Structure from Motion</a:t>
            </a:r>
          </a:p>
        </p:txBody>
      </p:sp>
      <p:pic>
        <p:nvPicPr>
          <p:cNvPr id="172" name="Shape 172"/>
          <p:cNvPicPr preferRelativeResize="0"/>
          <p:nvPr/>
        </p:nvPicPr>
        <p:blipFill>
          <a:blip r:embed="rId3">
            <a:alphaModFix/>
          </a:blip>
          <a:stretch>
            <a:fillRect/>
          </a:stretch>
        </p:blipFill>
        <p:spPr>
          <a:xfrm>
            <a:off x="682325" y="3410375"/>
            <a:ext cx="3500800" cy="2305574"/>
          </a:xfrm>
          <a:prstGeom prst="rect">
            <a:avLst/>
          </a:prstGeom>
          <a:noFill/>
          <a:ln>
            <a:noFill/>
          </a:ln>
        </p:spPr>
      </p:pic>
      <p:sp>
        <p:nvSpPr>
          <p:cNvPr id="173" name="Shape 173"/>
          <p:cNvSpPr txBox="1"/>
          <p:nvPr/>
        </p:nvSpPr>
        <p:spPr>
          <a:xfrm>
            <a:off x="5685900" y="6409125"/>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Carlos Hernandez</a:t>
            </a:r>
          </a:p>
        </p:txBody>
      </p:sp>
      <p:sp>
        <p:nvSpPr>
          <p:cNvPr id="174" name="Shape 174"/>
          <p:cNvSpPr txBox="1"/>
          <p:nvPr/>
        </p:nvSpPr>
        <p:spPr>
          <a:xfrm>
            <a:off x="4782400" y="3363212"/>
            <a:ext cx="3341400" cy="2370299"/>
          </a:xfrm>
          <a:prstGeom prst="rect">
            <a:avLst/>
          </a:prstGeom>
          <a:noFill/>
          <a:ln cap="flat" cmpd="sng" w="9525">
            <a:solidFill>
              <a:srgbClr val="666666"/>
            </a:solidFill>
            <a:prstDash val="solid"/>
            <a:round/>
            <a:headEnd len="med" w="med" type="none"/>
            <a:tailEnd len="med" w="med" type="none"/>
          </a:ln>
        </p:spPr>
        <p:txBody>
          <a:bodyPr anchorCtr="0" anchor="t" bIns="91425" lIns="91425" rIns="91425" tIns="91425">
            <a:noAutofit/>
          </a:bodyPr>
          <a:lstStyle/>
          <a:p>
            <a:pPr indent="-342900" lvl="0" marL="457200" rtl="0">
              <a:lnSpc>
                <a:spcPct val="150000"/>
              </a:lnSpc>
              <a:spcBef>
                <a:spcPts val="0"/>
              </a:spcBef>
              <a:buClr>
                <a:srgbClr val="666666"/>
              </a:buClr>
              <a:buSzPct val="100000"/>
              <a:buAutoNum type="arabicPeriod"/>
            </a:pPr>
            <a:r>
              <a:rPr lang="en" sz="1800">
                <a:solidFill>
                  <a:srgbClr val="666666"/>
                </a:solidFill>
              </a:rPr>
              <a:t>Two view initialization</a:t>
            </a:r>
          </a:p>
          <a:p>
            <a:pPr indent="-342900" lvl="1" marL="914400" rtl="0">
              <a:lnSpc>
                <a:spcPct val="150000"/>
              </a:lnSpc>
              <a:spcBef>
                <a:spcPts val="0"/>
              </a:spcBef>
              <a:buClr>
                <a:srgbClr val="666666"/>
              </a:buClr>
              <a:buSzPct val="100000"/>
              <a:buChar char="○"/>
            </a:pPr>
            <a:r>
              <a:rPr lang="en" sz="1800">
                <a:solidFill>
                  <a:srgbClr val="FF0000"/>
                </a:solidFill>
              </a:rPr>
              <a:t>5pt </a:t>
            </a:r>
            <a:r>
              <a:rPr lang="en" sz="1800">
                <a:solidFill>
                  <a:srgbClr val="666666"/>
                </a:solidFill>
              </a:rPr>
              <a:t>relative pose</a:t>
            </a:r>
          </a:p>
          <a:p>
            <a:pPr indent="-342900" lvl="0" marL="457200" rtl="0">
              <a:lnSpc>
                <a:spcPct val="150000"/>
              </a:lnSpc>
              <a:spcBef>
                <a:spcPts val="0"/>
              </a:spcBef>
              <a:buClr>
                <a:srgbClr val="666666"/>
              </a:buClr>
              <a:buSzPct val="100000"/>
              <a:buAutoNum type="arabicPeriod"/>
            </a:pPr>
            <a:r>
              <a:rPr lang="en" sz="1800">
                <a:solidFill>
                  <a:srgbClr val="666666"/>
                </a:solidFill>
              </a:rPr>
              <a:t>Resection</a:t>
            </a:r>
          </a:p>
          <a:p>
            <a:pPr indent="-342900" lvl="1" marL="914400" rtl="0">
              <a:lnSpc>
                <a:spcPct val="150000"/>
              </a:lnSpc>
              <a:spcBef>
                <a:spcPts val="0"/>
              </a:spcBef>
              <a:buClr>
                <a:srgbClr val="666666"/>
              </a:buClr>
              <a:buSzPct val="100000"/>
              <a:buChar char="○"/>
            </a:pPr>
            <a:r>
              <a:rPr lang="en" sz="1800">
                <a:solidFill>
                  <a:srgbClr val="FF0000"/>
                </a:solidFill>
              </a:rPr>
              <a:t>3pt</a:t>
            </a:r>
            <a:r>
              <a:rPr lang="en" sz="1800">
                <a:solidFill>
                  <a:srgbClr val="666666"/>
                </a:solidFill>
              </a:rPr>
              <a:t> absolute pose</a:t>
            </a:r>
          </a:p>
          <a:p>
            <a:pPr indent="-342900" lvl="0" marL="457200" rtl="0">
              <a:lnSpc>
                <a:spcPct val="150000"/>
              </a:lnSpc>
              <a:spcBef>
                <a:spcPts val="0"/>
              </a:spcBef>
              <a:buClr>
                <a:srgbClr val="666666"/>
              </a:buClr>
              <a:buSzPct val="100000"/>
              <a:buAutoNum type="arabicPeriod"/>
            </a:pPr>
            <a:r>
              <a:rPr lang="en" sz="1800">
                <a:solidFill>
                  <a:srgbClr val="666666"/>
                </a:solidFill>
              </a:rPr>
              <a:t>Bundle adjustment</a:t>
            </a:r>
          </a:p>
        </p:txBody>
      </p:sp>
      <p:sp>
        <p:nvSpPr>
          <p:cNvPr id="175" name="Shape 175"/>
          <p:cNvSpPr txBox="1"/>
          <p:nvPr/>
        </p:nvSpPr>
        <p:spPr>
          <a:xfrm>
            <a:off x="507600" y="1461625"/>
            <a:ext cx="8180100" cy="1240799"/>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rgbClr val="595959"/>
              </a:buClr>
              <a:buSzPct val="100000"/>
              <a:buChar char="❖"/>
            </a:pPr>
            <a:r>
              <a:rPr lang="en" sz="1800">
                <a:solidFill>
                  <a:srgbClr val="595959"/>
                </a:solidFill>
              </a:rPr>
              <a:t>The pose problem</a:t>
            </a:r>
          </a:p>
          <a:p>
            <a:pPr indent="-342900" lvl="1" marL="914400" rtl="0">
              <a:lnSpc>
                <a:spcPct val="100000"/>
              </a:lnSpc>
              <a:spcBef>
                <a:spcPts val="0"/>
              </a:spcBef>
              <a:spcAft>
                <a:spcPts val="1000"/>
              </a:spcAft>
              <a:buClr>
                <a:srgbClr val="595959"/>
              </a:buClr>
              <a:buSzPct val="100000"/>
              <a:buChar char="➢"/>
            </a:pPr>
            <a:r>
              <a:rPr lang="en" sz="1800">
                <a:solidFill>
                  <a:srgbClr val="595959"/>
                </a:solidFill>
              </a:rPr>
              <a:t>Small guided translation and rotation of a video sequence</a:t>
            </a:r>
          </a:p>
          <a:p>
            <a:pPr indent="-342900" lvl="1" marL="914400" rtl="0">
              <a:spcBef>
                <a:spcPts val="0"/>
              </a:spcBef>
              <a:spcAft>
                <a:spcPts val="600"/>
              </a:spcAft>
              <a:buClr>
                <a:srgbClr val="595959"/>
              </a:buClr>
              <a:buSzPct val="100000"/>
              <a:buChar char="➢"/>
            </a:pPr>
            <a:r>
              <a:rPr lang="en" sz="1800">
                <a:solidFill>
                  <a:srgbClr val="595959"/>
                </a:solidFill>
              </a:rPr>
              <a:t>Approximately camera calibration</a:t>
            </a:r>
          </a:p>
        </p:txBody>
      </p:sp>
      <p:sp>
        <p:nvSpPr>
          <p:cNvPr id="176" name="Shape 176"/>
          <p:cNvSpPr txBox="1"/>
          <p:nvPr/>
        </p:nvSpPr>
        <p:spPr>
          <a:xfrm>
            <a:off x="507600" y="2680825"/>
            <a:ext cx="8180100" cy="575699"/>
          </a:xfrm>
          <a:prstGeom prst="rect">
            <a:avLst/>
          </a:prstGeom>
          <a:noFill/>
          <a:ln>
            <a:noFill/>
          </a:ln>
        </p:spPr>
        <p:txBody>
          <a:bodyPr anchorCtr="0" anchor="t" bIns="91425" lIns="91425" rIns="91425" tIns="91425">
            <a:noAutofit/>
          </a:bodyPr>
          <a:lstStyle/>
          <a:p>
            <a:pPr indent="-342900" lvl="1" marL="914400" rtl="0">
              <a:lnSpc>
                <a:spcPct val="100000"/>
              </a:lnSpc>
              <a:spcBef>
                <a:spcPts val="0"/>
              </a:spcBef>
              <a:spcAft>
                <a:spcPts val="1000"/>
              </a:spcAft>
              <a:buClr>
                <a:srgbClr val="595959"/>
              </a:buClr>
              <a:buSzPct val="100000"/>
              <a:buChar char="➢"/>
            </a:pPr>
            <a:r>
              <a:rPr b="1" lang="en" sz="1800">
                <a:solidFill>
                  <a:srgbClr val="595959"/>
                </a:solidFill>
              </a:rPr>
              <a:t>Blurring effect not sensitive to small intrinsics errors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Minimal Problems in Google Products</a:t>
            </a:r>
          </a:p>
        </p:txBody>
      </p:sp>
      <p:sp>
        <p:nvSpPr>
          <p:cNvPr id="182" name="Shape 182"/>
          <p:cNvSpPr txBox="1"/>
          <p:nvPr/>
        </p:nvSpPr>
        <p:spPr>
          <a:xfrm>
            <a:off x="311700" y="1536625"/>
            <a:ext cx="5429999" cy="4769099"/>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6DoF motion  problem</a:t>
            </a:r>
          </a:p>
          <a:p>
            <a:pPr indent="-342900" lvl="1" marL="9144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Photo Tours</a:t>
            </a:r>
          </a:p>
          <a:p>
            <a:pPr indent="-342900" lvl="1" marL="9144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Lens Blur</a:t>
            </a:r>
          </a:p>
          <a:p>
            <a:pPr indent="0" lvl="0" marL="457200" rtl="0">
              <a:lnSpc>
                <a:spcPct val="100000"/>
              </a:lnSpc>
              <a:spcBef>
                <a:spcPts val="0"/>
              </a:spcBef>
              <a:spcAft>
                <a:spcPts val="1000"/>
              </a:spcAft>
              <a:buNone/>
            </a:pPr>
            <a:r>
              <a:t/>
            </a:r>
            <a:endParaRPr sz="1800">
              <a:solidFill>
                <a:schemeClr val="dk2"/>
              </a:solidFill>
              <a:latin typeface="Roboto"/>
              <a:ea typeface="Roboto"/>
              <a:cs typeface="Roboto"/>
              <a:sym typeface="Roboto"/>
            </a:endParaRPr>
          </a:p>
          <a:p>
            <a:pPr indent="-342900" lvl="0" marL="457200" rtl="0">
              <a:lnSpc>
                <a:spcPct val="100000"/>
              </a:lnSpc>
              <a:spcBef>
                <a:spcPts val="0"/>
              </a:spcBef>
              <a:spcAft>
                <a:spcPts val="1000"/>
              </a:spcAft>
              <a:buClr>
                <a:schemeClr val="dk2"/>
              </a:buClr>
              <a:buSzPct val="100000"/>
              <a:buFont typeface="Roboto"/>
              <a:buChar char="●"/>
            </a:pPr>
            <a:r>
              <a:rPr b="1" lang="en" sz="1800">
                <a:solidFill>
                  <a:schemeClr val="dk2"/>
                </a:solidFill>
                <a:latin typeface="Roboto"/>
                <a:ea typeface="Roboto"/>
                <a:cs typeface="Roboto"/>
                <a:sym typeface="Roboto"/>
              </a:rPr>
              <a:t>Constrained motion problem</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Video Stabilization - Homography</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Photo Sphere - Rotation</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Indoor Street view - 3DoF motion</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Google Camera - Video Capture with Stabilization</a:t>
            </a:r>
          </a:p>
        </p:txBody>
      </p:sp>
      <p:sp>
        <p:nvSpPr>
          <p:cNvPr id="188" name="Shape 188"/>
          <p:cNvSpPr txBox="1"/>
          <p:nvPr>
            <p:ph idx="1" type="body"/>
          </p:nvPr>
        </p:nvSpPr>
        <p:spPr>
          <a:xfrm>
            <a:off x="311700" y="1536633"/>
            <a:ext cx="8520599" cy="4555199"/>
          </a:xfrm>
          <a:prstGeom prst="rect">
            <a:avLst/>
          </a:prstGeom>
        </p:spPr>
        <p:txBody>
          <a:bodyPr anchorCtr="0" anchor="t" bIns="91425" lIns="91425" rIns="91425" tIns="91425">
            <a:noAutofit/>
          </a:bodyPr>
          <a:lstStyle/>
          <a:p>
            <a:pPr indent="-228600" lvl="0" marL="457200" rtl="0">
              <a:spcBef>
                <a:spcPts val="0"/>
              </a:spcBef>
              <a:buChar char="●"/>
            </a:pPr>
            <a:r>
              <a:rPr lang="en"/>
              <a:t>Real-time vision-based stabilization</a:t>
            </a:r>
          </a:p>
        </p:txBody>
      </p:sp>
      <p:sp>
        <p:nvSpPr>
          <p:cNvPr id="189" name="Shape 189"/>
          <p:cNvSpPr txBox="1"/>
          <p:nvPr/>
        </p:nvSpPr>
        <p:spPr>
          <a:xfrm>
            <a:off x="923250" y="5928775"/>
            <a:ext cx="1139100" cy="368099"/>
          </a:xfrm>
          <a:prstGeom prst="rect">
            <a:avLst/>
          </a:prstGeom>
          <a:noFill/>
          <a:ln>
            <a:noFill/>
          </a:ln>
        </p:spPr>
        <p:txBody>
          <a:bodyPr anchorCtr="0" anchor="t" bIns="91425" lIns="91425" rIns="91425" tIns="91425">
            <a:noAutofit/>
          </a:bodyPr>
          <a:lstStyle/>
          <a:p>
            <a:pPr lvl="0">
              <a:spcBef>
                <a:spcPts val="0"/>
              </a:spcBef>
              <a:buNone/>
            </a:pPr>
            <a:r>
              <a:rPr lang="en"/>
              <a:t>Nexus 6P</a:t>
            </a:r>
          </a:p>
        </p:txBody>
      </p:sp>
      <p:sp>
        <p:nvSpPr>
          <p:cNvPr id="190" name="Shape 190">
            <a:hlinkClick/>
          </p:cNvPr>
          <p:cNvSpPr/>
          <p:nvPr/>
        </p:nvSpPr>
        <p:spPr>
          <a:xfrm>
            <a:off x="2768150" y="2309487"/>
            <a:ext cx="5719149" cy="3429000"/>
          </a:xfrm>
          <a:prstGeom prst="rect">
            <a:avLst/>
          </a:prstGeom>
          <a:blipFill>
            <a:blip r:embed="rId3">
              <a:alphaModFix/>
            </a:blip>
            <a:stretch>
              <a:fillRect/>
            </a:stretch>
          </a:blipFill>
          <a:ln>
            <a:noFill/>
          </a:ln>
        </p:spPr>
      </p:sp>
      <p:pic>
        <p:nvPicPr>
          <p:cNvPr id="191" name="Shape 191"/>
          <p:cNvPicPr preferRelativeResize="0"/>
          <p:nvPr/>
        </p:nvPicPr>
        <p:blipFill rotWithShape="1">
          <a:blip r:embed="rId4">
            <a:alphaModFix/>
          </a:blip>
          <a:srcRect b="1548" l="10434" r="4661" t="2858"/>
          <a:stretch/>
        </p:blipFill>
        <p:spPr>
          <a:xfrm>
            <a:off x="548625" y="2116700"/>
            <a:ext cx="1888343" cy="379777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Video Stabilization in Google Camera</a:t>
            </a:r>
          </a:p>
        </p:txBody>
      </p:sp>
      <p:grpSp>
        <p:nvGrpSpPr>
          <p:cNvPr id="197" name="Shape 197"/>
          <p:cNvGrpSpPr/>
          <p:nvPr/>
        </p:nvGrpSpPr>
        <p:grpSpPr>
          <a:xfrm>
            <a:off x="484575" y="3628875"/>
            <a:ext cx="7967625" cy="2048100"/>
            <a:chOff x="484575" y="3628875"/>
            <a:chExt cx="7967625" cy="2048100"/>
          </a:xfrm>
        </p:grpSpPr>
        <p:grpSp>
          <p:nvGrpSpPr>
            <p:cNvPr id="198" name="Shape 198"/>
            <p:cNvGrpSpPr/>
            <p:nvPr/>
          </p:nvGrpSpPr>
          <p:grpSpPr>
            <a:xfrm>
              <a:off x="1445935" y="3628875"/>
              <a:ext cx="1245251" cy="752700"/>
              <a:chOff x="1107400" y="1755700"/>
              <a:chExt cx="1359000" cy="752700"/>
            </a:xfrm>
          </p:grpSpPr>
          <p:sp>
            <p:nvSpPr>
              <p:cNvPr id="199" name="Shape 199"/>
              <p:cNvSpPr/>
              <p:nvPr/>
            </p:nvSpPr>
            <p:spPr>
              <a:xfrm>
                <a:off x="1107400" y="1755700"/>
                <a:ext cx="1359000" cy="752700"/>
              </a:xfrm>
              <a:prstGeom prst="rect">
                <a:avLst/>
              </a:prstGeom>
              <a:solidFill>
                <a:srgbClr val="EEEEEE"/>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0" name="Shape 200"/>
              <p:cNvSpPr/>
              <p:nvPr/>
            </p:nvSpPr>
            <p:spPr>
              <a:xfrm rot="10800000">
                <a:off x="1256699" y="19033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1" name="Shape 201"/>
              <p:cNvSpPr/>
              <p:nvPr/>
            </p:nvSpPr>
            <p:spPr>
              <a:xfrm rot="10800000">
                <a:off x="1485299" y="19795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2" name="Shape 202"/>
              <p:cNvSpPr/>
              <p:nvPr/>
            </p:nvSpPr>
            <p:spPr>
              <a:xfrm rot="10800000">
                <a:off x="1637699" y="18271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3" name="Shape 203"/>
              <p:cNvSpPr/>
              <p:nvPr/>
            </p:nvSpPr>
            <p:spPr>
              <a:xfrm rot="10800000">
                <a:off x="1332899" y="21319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4" name="Shape 204"/>
              <p:cNvSpPr/>
              <p:nvPr/>
            </p:nvSpPr>
            <p:spPr>
              <a:xfrm rot="10800000">
                <a:off x="1713899" y="23605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5" name="Shape 205"/>
              <p:cNvSpPr/>
              <p:nvPr/>
            </p:nvSpPr>
            <p:spPr>
              <a:xfrm rot="10800000">
                <a:off x="1866299" y="20557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6" name="Shape 206"/>
              <p:cNvSpPr/>
              <p:nvPr/>
            </p:nvSpPr>
            <p:spPr>
              <a:xfrm rot="10800000">
                <a:off x="2018699" y="22843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7" name="Shape 207"/>
              <p:cNvSpPr/>
              <p:nvPr/>
            </p:nvSpPr>
            <p:spPr>
              <a:xfrm rot="10800000">
                <a:off x="2171099" y="19033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208" name="Shape 208"/>
            <p:cNvGrpSpPr/>
            <p:nvPr/>
          </p:nvGrpSpPr>
          <p:grpSpPr>
            <a:xfrm>
              <a:off x="1445963" y="4924275"/>
              <a:ext cx="1245251" cy="752700"/>
              <a:chOff x="1107400" y="3051100"/>
              <a:chExt cx="1359000" cy="752700"/>
            </a:xfrm>
          </p:grpSpPr>
          <p:sp>
            <p:nvSpPr>
              <p:cNvPr id="209" name="Shape 209"/>
              <p:cNvSpPr/>
              <p:nvPr/>
            </p:nvSpPr>
            <p:spPr>
              <a:xfrm>
                <a:off x="1107400" y="3051100"/>
                <a:ext cx="1359000" cy="752700"/>
              </a:xfrm>
              <a:prstGeom prst="rect">
                <a:avLst/>
              </a:prstGeom>
              <a:solidFill>
                <a:srgbClr val="EEEEEE"/>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0" name="Shape 210"/>
              <p:cNvSpPr/>
              <p:nvPr/>
            </p:nvSpPr>
            <p:spPr>
              <a:xfrm rot="10800000">
                <a:off x="1332899" y="31987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1" name="Shape 211"/>
              <p:cNvSpPr/>
              <p:nvPr/>
            </p:nvSpPr>
            <p:spPr>
              <a:xfrm rot="10800000">
                <a:off x="1637699" y="31225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2" name="Shape 212"/>
              <p:cNvSpPr/>
              <p:nvPr/>
            </p:nvSpPr>
            <p:spPr>
              <a:xfrm rot="10800000">
                <a:off x="1561499" y="33511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3" name="Shape 213"/>
              <p:cNvSpPr/>
              <p:nvPr/>
            </p:nvSpPr>
            <p:spPr>
              <a:xfrm rot="10800000">
                <a:off x="1332899" y="35035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4" name="Shape 214"/>
              <p:cNvSpPr/>
              <p:nvPr/>
            </p:nvSpPr>
            <p:spPr>
              <a:xfrm rot="10800000">
                <a:off x="1637699" y="37321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5" name="Shape 215"/>
              <p:cNvSpPr/>
              <p:nvPr/>
            </p:nvSpPr>
            <p:spPr>
              <a:xfrm rot="10800000">
                <a:off x="1942499" y="35035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6" name="Shape 216"/>
              <p:cNvSpPr/>
              <p:nvPr/>
            </p:nvSpPr>
            <p:spPr>
              <a:xfrm rot="10800000">
                <a:off x="2018699" y="37321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7" name="Shape 217"/>
              <p:cNvSpPr/>
              <p:nvPr/>
            </p:nvSpPr>
            <p:spPr>
              <a:xfrm rot="10800000">
                <a:off x="2247299" y="3351100"/>
                <a:ext cx="13800" cy="14099"/>
              </a:xfrm>
              <a:prstGeom prst="ellipse">
                <a:avLst/>
              </a:prstGeom>
              <a:solidFill>
                <a:srgbClr val="000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218" name="Shape 218"/>
            <p:cNvSpPr txBox="1"/>
            <p:nvPr/>
          </p:nvSpPr>
          <p:spPr>
            <a:xfrm>
              <a:off x="560775" y="3792350"/>
              <a:ext cx="815400" cy="348600"/>
            </a:xfrm>
            <a:prstGeom prst="rect">
              <a:avLst/>
            </a:prstGeom>
            <a:noFill/>
            <a:ln>
              <a:noFill/>
            </a:ln>
          </p:spPr>
          <p:txBody>
            <a:bodyPr anchorCtr="0" anchor="t" bIns="91425" lIns="91425" rIns="91425" tIns="91425">
              <a:noAutofit/>
            </a:bodyPr>
            <a:lstStyle/>
            <a:p>
              <a:pPr lvl="0" rtl="0">
                <a:spcBef>
                  <a:spcPts val="0"/>
                </a:spcBef>
                <a:buNone/>
              </a:pPr>
              <a:r>
                <a:rPr lang="en"/>
                <a:t>frame n</a:t>
              </a:r>
            </a:p>
          </p:txBody>
        </p:sp>
        <p:sp>
          <p:nvSpPr>
            <p:cNvPr id="219" name="Shape 219"/>
            <p:cNvSpPr txBox="1"/>
            <p:nvPr/>
          </p:nvSpPr>
          <p:spPr>
            <a:xfrm>
              <a:off x="484575" y="5087750"/>
              <a:ext cx="947699" cy="348600"/>
            </a:xfrm>
            <a:prstGeom prst="rect">
              <a:avLst/>
            </a:prstGeom>
            <a:noFill/>
            <a:ln>
              <a:noFill/>
            </a:ln>
          </p:spPr>
          <p:txBody>
            <a:bodyPr anchorCtr="0" anchor="t" bIns="91425" lIns="91425" rIns="91425" tIns="91425">
              <a:noAutofit/>
            </a:bodyPr>
            <a:lstStyle/>
            <a:p>
              <a:pPr lvl="0" rtl="0">
                <a:spcBef>
                  <a:spcPts val="0"/>
                </a:spcBef>
                <a:buNone/>
              </a:pPr>
              <a:r>
                <a:rPr lang="en"/>
                <a:t>frame n-1</a:t>
              </a:r>
            </a:p>
          </p:txBody>
        </p:sp>
        <p:sp>
          <p:nvSpPr>
            <p:cNvPr id="220" name="Shape 220"/>
            <p:cNvSpPr txBox="1"/>
            <p:nvPr/>
          </p:nvSpPr>
          <p:spPr>
            <a:xfrm>
              <a:off x="3423375" y="4189625"/>
              <a:ext cx="1070100" cy="8061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Feature Matching</a:t>
              </a:r>
            </a:p>
          </p:txBody>
        </p:sp>
        <p:sp>
          <p:nvSpPr>
            <p:cNvPr id="221" name="Shape 221"/>
            <p:cNvSpPr txBox="1"/>
            <p:nvPr/>
          </p:nvSpPr>
          <p:spPr>
            <a:xfrm>
              <a:off x="5073300" y="3637400"/>
              <a:ext cx="1594499" cy="6585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
                  <a:solidFill>
                    <a:srgbClr val="FF0000"/>
                  </a:solidFill>
                </a:rPr>
                <a:t>4pt</a:t>
              </a:r>
              <a:r>
                <a:rPr lang="en">
                  <a:solidFill>
                    <a:srgbClr val="FF0000"/>
                  </a:solidFill>
                </a:rPr>
                <a:t> </a:t>
              </a:r>
              <a:r>
                <a:rPr lang="en"/>
                <a:t>Homography Estimation</a:t>
              </a:r>
            </a:p>
          </p:txBody>
        </p:sp>
        <p:sp>
          <p:nvSpPr>
            <p:cNvPr id="222" name="Shape 222"/>
            <p:cNvSpPr txBox="1"/>
            <p:nvPr/>
          </p:nvSpPr>
          <p:spPr>
            <a:xfrm>
              <a:off x="5073300" y="4968375"/>
              <a:ext cx="1594499" cy="6585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
                  <a:solidFill>
                    <a:srgbClr val="FF0000"/>
                  </a:solidFill>
                </a:rPr>
                <a:t>5pt</a:t>
              </a:r>
              <a:r>
                <a:rPr lang="en">
                  <a:solidFill>
                    <a:srgbClr val="FF0000"/>
                  </a:solidFill>
                </a:rPr>
                <a:t> </a:t>
              </a:r>
              <a:r>
                <a:rPr lang="en"/>
                <a:t>Relative Pose Estimation</a:t>
              </a:r>
            </a:p>
          </p:txBody>
        </p:sp>
        <p:cxnSp>
          <p:nvCxnSpPr>
            <p:cNvPr id="223" name="Shape 223"/>
            <p:cNvCxnSpPr>
              <a:stCxn id="199" idx="3"/>
              <a:endCxn id="220" idx="1"/>
            </p:cNvCxnSpPr>
            <p:nvPr/>
          </p:nvCxnSpPr>
          <p:spPr>
            <a:xfrm>
              <a:off x="2691186" y="4005225"/>
              <a:ext cx="732299" cy="587400"/>
            </a:xfrm>
            <a:prstGeom prst="bentConnector3">
              <a:avLst>
                <a:gd fmla="val 49992" name="adj1"/>
              </a:avLst>
            </a:prstGeom>
            <a:noFill/>
            <a:ln cap="flat" cmpd="sng" w="9525">
              <a:solidFill>
                <a:srgbClr val="595959"/>
              </a:solidFill>
              <a:prstDash val="solid"/>
              <a:round/>
              <a:headEnd len="lg" w="lg" type="none"/>
              <a:tailEnd len="lg" w="lg" type="triangle"/>
            </a:ln>
          </p:spPr>
        </p:cxnSp>
        <p:cxnSp>
          <p:nvCxnSpPr>
            <p:cNvPr id="224" name="Shape 224"/>
            <p:cNvCxnSpPr>
              <a:stCxn id="209" idx="3"/>
              <a:endCxn id="220" idx="1"/>
            </p:cNvCxnSpPr>
            <p:nvPr/>
          </p:nvCxnSpPr>
          <p:spPr>
            <a:xfrm flipH="1" rot="10800000">
              <a:off x="2691215" y="4592625"/>
              <a:ext cx="732299" cy="708000"/>
            </a:xfrm>
            <a:prstGeom prst="bentConnector3">
              <a:avLst>
                <a:gd fmla="val 49990" name="adj1"/>
              </a:avLst>
            </a:prstGeom>
            <a:noFill/>
            <a:ln cap="flat" cmpd="sng" w="9525">
              <a:solidFill>
                <a:srgbClr val="595959"/>
              </a:solidFill>
              <a:prstDash val="solid"/>
              <a:round/>
              <a:headEnd len="lg" w="lg" type="none"/>
              <a:tailEnd len="lg" w="lg" type="triangle"/>
            </a:ln>
          </p:spPr>
        </p:cxnSp>
        <p:cxnSp>
          <p:nvCxnSpPr>
            <p:cNvPr id="225" name="Shape 225"/>
            <p:cNvCxnSpPr>
              <a:stCxn id="220" idx="3"/>
              <a:endCxn id="221" idx="1"/>
            </p:cNvCxnSpPr>
            <p:nvPr/>
          </p:nvCxnSpPr>
          <p:spPr>
            <a:xfrm flipH="1" rot="10800000">
              <a:off x="4493475" y="3966575"/>
              <a:ext cx="579900" cy="626100"/>
            </a:xfrm>
            <a:prstGeom prst="bentConnector3">
              <a:avLst>
                <a:gd fmla="val 49994" name="adj1"/>
              </a:avLst>
            </a:prstGeom>
            <a:noFill/>
            <a:ln cap="flat" cmpd="sng" w="9525">
              <a:solidFill>
                <a:srgbClr val="595959"/>
              </a:solidFill>
              <a:prstDash val="solid"/>
              <a:round/>
              <a:headEnd len="lg" w="lg" type="none"/>
              <a:tailEnd len="lg" w="lg" type="triangle"/>
            </a:ln>
          </p:spPr>
        </p:cxnSp>
        <p:cxnSp>
          <p:nvCxnSpPr>
            <p:cNvPr id="226" name="Shape 226"/>
            <p:cNvCxnSpPr>
              <a:stCxn id="220" idx="3"/>
              <a:endCxn id="222" idx="1"/>
            </p:cNvCxnSpPr>
            <p:nvPr/>
          </p:nvCxnSpPr>
          <p:spPr>
            <a:xfrm>
              <a:off x="4493475" y="4592675"/>
              <a:ext cx="579900" cy="705000"/>
            </a:xfrm>
            <a:prstGeom prst="bentConnector3">
              <a:avLst>
                <a:gd fmla="val 49994" name="adj1"/>
              </a:avLst>
            </a:prstGeom>
            <a:noFill/>
            <a:ln cap="flat" cmpd="sng" w="9525">
              <a:solidFill>
                <a:srgbClr val="595959"/>
              </a:solidFill>
              <a:prstDash val="solid"/>
              <a:round/>
              <a:headEnd len="lg" w="lg" type="none"/>
              <a:tailEnd len="lg" w="lg" type="triangle"/>
            </a:ln>
          </p:spPr>
        </p:cxnSp>
        <p:sp>
          <p:nvSpPr>
            <p:cNvPr id="227" name="Shape 227"/>
            <p:cNvSpPr txBox="1"/>
            <p:nvPr/>
          </p:nvSpPr>
          <p:spPr>
            <a:xfrm>
              <a:off x="7268250" y="4949550"/>
              <a:ext cx="1131299" cy="7080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None/>
              </a:pPr>
              <a:r>
                <a:rPr lang="en"/>
                <a:t>Fusion with Gyro Data</a:t>
              </a:r>
            </a:p>
          </p:txBody>
        </p:sp>
        <p:cxnSp>
          <p:nvCxnSpPr>
            <p:cNvPr id="228" name="Shape 228"/>
            <p:cNvCxnSpPr>
              <a:stCxn id="222" idx="3"/>
              <a:endCxn id="227" idx="1"/>
            </p:cNvCxnSpPr>
            <p:nvPr/>
          </p:nvCxnSpPr>
          <p:spPr>
            <a:xfrm>
              <a:off x="6667799" y="5297625"/>
              <a:ext cx="600600" cy="6000"/>
            </a:xfrm>
            <a:prstGeom prst="straightConnector1">
              <a:avLst/>
            </a:prstGeom>
            <a:noFill/>
            <a:ln cap="flat" cmpd="sng" w="9525">
              <a:solidFill>
                <a:srgbClr val="595959"/>
              </a:solidFill>
              <a:prstDash val="solid"/>
              <a:round/>
              <a:headEnd len="lg" w="lg" type="none"/>
              <a:tailEnd len="lg" w="lg" type="triangle"/>
            </a:ln>
          </p:spPr>
        </p:cxnSp>
        <p:sp>
          <p:nvSpPr>
            <p:cNvPr id="229" name="Shape 229"/>
            <p:cNvSpPr txBox="1"/>
            <p:nvPr/>
          </p:nvSpPr>
          <p:spPr>
            <a:xfrm>
              <a:off x="7206900" y="3637400"/>
              <a:ext cx="1245300" cy="6585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Homography Stabilization</a:t>
              </a:r>
            </a:p>
          </p:txBody>
        </p:sp>
        <p:cxnSp>
          <p:nvCxnSpPr>
            <p:cNvPr id="230" name="Shape 230"/>
            <p:cNvCxnSpPr>
              <a:stCxn id="221" idx="3"/>
              <a:endCxn id="229" idx="1"/>
            </p:cNvCxnSpPr>
            <p:nvPr/>
          </p:nvCxnSpPr>
          <p:spPr>
            <a:xfrm>
              <a:off x="6667799" y="3966650"/>
              <a:ext cx="539100" cy="0"/>
            </a:xfrm>
            <a:prstGeom prst="straightConnector1">
              <a:avLst/>
            </a:prstGeom>
            <a:noFill/>
            <a:ln cap="flat" cmpd="sng" w="9525">
              <a:solidFill>
                <a:srgbClr val="595959"/>
              </a:solidFill>
              <a:prstDash val="solid"/>
              <a:round/>
              <a:headEnd len="lg" w="lg" type="none"/>
              <a:tailEnd len="lg" w="lg" type="triangle"/>
            </a:ln>
          </p:spPr>
        </p:cxnSp>
        <p:cxnSp>
          <p:nvCxnSpPr>
            <p:cNvPr id="231" name="Shape 231"/>
            <p:cNvCxnSpPr>
              <a:stCxn id="227" idx="0"/>
              <a:endCxn id="229" idx="2"/>
            </p:cNvCxnSpPr>
            <p:nvPr/>
          </p:nvCxnSpPr>
          <p:spPr>
            <a:xfrm rot="10800000">
              <a:off x="7829699" y="4295850"/>
              <a:ext cx="4200" cy="653700"/>
            </a:xfrm>
            <a:prstGeom prst="straightConnector1">
              <a:avLst/>
            </a:prstGeom>
            <a:noFill/>
            <a:ln cap="flat" cmpd="sng" w="9525">
              <a:solidFill>
                <a:srgbClr val="595959"/>
              </a:solidFill>
              <a:prstDash val="solid"/>
              <a:round/>
              <a:headEnd len="lg" w="lg" type="none"/>
              <a:tailEnd len="lg" w="lg" type="triangle"/>
            </a:ln>
          </p:spPr>
        </p:cxnSp>
      </p:grpSp>
      <p:sp>
        <p:nvSpPr>
          <p:cNvPr id="232" name="Shape 232"/>
          <p:cNvSpPr txBox="1"/>
          <p:nvPr/>
        </p:nvSpPr>
        <p:spPr>
          <a:xfrm>
            <a:off x="484575" y="1290550"/>
            <a:ext cx="8520599" cy="1284299"/>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rgbClr val="595959"/>
              </a:buClr>
              <a:buSzPct val="100000"/>
              <a:buChar char="❖"/>
            </a:pPr>
            <a:r>
              <a:rPr lang="en" sz="1800">
                <a:solidFill>
                  <a:srgbClr val="595959"/>
                </a:solidFill>
              </a:rPr>
              <a:t>The pose problem</a:t>
            </a:r>
          </a:p>
          <a:p>
            <a:pPr indent="-342900" lvl="1" marL="914400" rtl="0">
              <a:lnSpc>
                <a:spcPct val="100000"/>
              </a:lnSpc>
              <a:spcBef>
                <a:spcPts val="0"/>
              </a:spcBef>
              <a:spcAft>
                <a:spcPts val="1000"/>
              </a:spcAft>
              <a:buClr>
                <a:srgbClr val="595959"/>
              </a:buClr>
              <a:buSzPct val="100000"/>
              <a:buChar char="➢"/>
            </a:pPr>
            <a:r>
              <a:rPr lang="en" sz="1800">
                <a:solidFill>
                  <a:srgbClr val="595959"/>
                </a:solidFill>
              </a:rPr>
              <a:t>Small translation and rotation between neighbouring frames</a:t>
            </a:r>
          </a:p>
          <a:p>
            <a:pPr indent="-342900" lvl="1" marL="914400" rtl="0">
              <a:spcBef>
                <a:spcPts val="0"/>
              </a:spcBef>
              <a:spcAft>
                <a:spcPts val="600"/>
              </a:spcAft>
              <a:buClr>
                <a:srgbClr val="595959"/>
              </a:buClr>
              <a:buSzPct val="100000"/>
              <a:buChar char="➢"/>
            </a:pPr>
            <a:r>
              <a:rPr lang="en" sz="1800">
                <a:solidFill>
                  <a:srgbClr val="595959"/>
                </a:solidFill>
              </a:rPr>
              <a:t>Approximately camera calibration &amp; gyro</a:t>
            </a:r>
          </a:p>
        </p:txBody>
      </p:sp>
      <p:sp>
        <p:nvSpPr>
          <p:cNvPr id="233" name="Shape 233"/>
          <p:cNvSpPr txBox="1"/>
          <p:nvPr/>
        </p:nvSpPr>
        <p:spPr>
          <a:xfrm>
            <a:off x="5796150" y="6256850"/>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Chia-Kai Liang</a:t>
            </a:r>
          </a:p>
        </p:txBody>
      </p:sp>
      <p:sp>
        <p:nvSpPr>
          <p:cNvPr id="234" name="Shape 234"/>
          <p:cNvSpPr txBox="1"/>
          <p:nvPr/>
        </p:nvSpPr>
        <p:spPr>
          <a:xfrm>
            <a:off x="484575" y="2585950"/>
            <a:ext cx="8520599" cy="504900"/>
          </a:xfrm>
          <a:prstGeom prst="rect">
            <a:avLst/>
          </a:prstGeom>
          <a:noFill/>
          <a:ln>
            <a:noFill/>
          </a:ln>
        </p:spPr>
        <p:txBody>
          <a:bodyPr anchorCtr="0" anchor="t" bIns="91425" lIns="91425" rIns="91425" tIns="91425">
            <a:noAutofit/>
          </a:bodyPr>
          <a:lstStyle/>
          <a:p>
            <a:pPr indent="-342900" lvl="1" marL="914400" rtl="0">
              <a:lnSpc>
                <a:spcPct val="100000"/>
              </a:lnSpc>
              <a:spcBef>
                <a:spcPts val="0"/>
              </a:spcBef>
              <a:spcAft>
                <a:spcPts val="1000"/>
              </a:spcAft>
              <a:buClr>
                <a:srgbClr val="595959"/>
              </a:buClr>
              <a:buSzPct val="100000"/>
              <a:buChar char="➢"/>
            </a:pPr>
            <a:r>
              <a:rPr b="1" lang="en" sz="1800">
                <a:solidFill>
                  <a:srgbClr val="595959"/>
                </a:solidFill>
              </a:rPr>
              <a:t>Want homography output for fast image warping</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1000"/>
                                        <p:tgtEl>
                                          <p:spTgt spid="1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375102" y="660397"/>
            <a:ext cx="8229600" cy="865500"/>
          </a:xfrm>
          <a:prstGeom prst="rect">
            <a:avLst/>
          </a:prstGeom>
        </p:spPr>
        <p:txBody>
          <a:bodyPr anchorCtr="0" anchor="t" bIns="91425" lIns="91425" rIns="91425" tIns="91425">
            <a:noAutofit/>
          </a:bodyPr>
          <a:lstStyle/>
          <a:p>
            <a:pPr lvl="0">
              <a:spcBef>
                <a:spcPts val="0"/>
              </a:spcBef>
              <a:buNone/>
            </a:pPr>
            <a:r>
              <a:rPr lang="en">
                <a:solidFill>
                  <a:srgbClr val="4285F4"/>
                </a:solidFill>
              </a:rPr>
              <a:t>Google Camera - PhotoSphere</a:t>
            </a:r>
          </a:p>
        </p:txBody>
      </p:sp>
      <p:pic>
        <p:nvPicPr>
          <p:cNvPr id="240" name="Shape 240"/>
          <p:cNvPicPr preferRelativeResize="0"/>
          <p:nvPr/>
        </p:nvPicPr>
        <p:blipFill>
          <a:blip r:embed="rId3">
            <a:alphaModFix/>
          </a:blip>
          <a:stretch>
            <a:fillRect/>
          </a:stretch>
        </p:blipFill>
        <p:spPr>
          <a:xfrm>
            <a:off x="375100" y="1595375"/>
            <a:ext cx="8229599" cy="1417899"/>
          </a:xfrm>
          <a:prstGeom prst="rect">
            <a:avLst/>
          </a:prstGeom>
          <a:noFill/>
          <a:ln>
            <a:noFill/>
          </a:ln>
        </p:spPr>
      </p:pic>
      <p:pic>
        <p:nvPicPr>
          <p:cNvPr id="241" name="Shape 241"/>
          <p:cNvPicPr preferRelativeResize="0"/>
          <p:nvPr/>
        </p:nvPicPr>
        <p:blipFill>
          <a:blip r:embed="rId4">
            <a:alphaModFix/>
          </a:blip>
          <a:stretch>
            <a:fillRect/>
          </a:stretch>
        </p:blipFill>
        <p:spPr>
          <a:xfrm>
            <a:off x="340612" y="3158950"/>
            <a:ext cx="8298576" cy="310405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a:solidFill>
                  <a:srgbClr val="4285F4"/>
                </a:solidFill>
              </a:rPr>
              <a:t>PhotoSphere - Guided Capture</a:t>
            </a:r>
          </a:p>
          <a:p>
            <a:pPr lvl="0">
              <a:spcBef>
                <a:spcPts val="0"/>
              </a:spcBef>
              <a:buNone/>
            </a:pPr>
            <a:r>
              <a:t/>
            </a:r>
            <a:endParaRPr/>
          </a:p>
        </p:txBody>
      </p:sp>
      <p:pic>
        <p:nvPicPr>
          <p:cNvPr id="247" name="Shape 247"/>
          <p:cNvPicPr preferRelativeResize="0"/>
          <p:nvPr/>
        </p:nvPicPr>
        <p:blipFill>
          <a:blip r:embed="rId3">
            <a:alphaModFix/>
          </a:blip>
          <a:stretch>
            <a:fillRect/>
          </a:stretch>
        </p:blipFill>
        <p:spPr>
          <a:xfrm>
            <a:off x="2696400" y="2320750"/>
            <a:ext cx="1753649" cy="3117624"/>
          </a:xfrm>
          <a:prstGeom prst="rect">
            <a:avLst/>
          </a:prstGeom>
          <a:noFill/>
          <a:ln>
            <a:noFill/>
          </a:ln>
        </p:spPr>
      </p:pic>
      <p:pic>
        <p:nvPicPr>
          <p:cNvPr id="248" name="Shape 248"/>
          <p:cNvPicPr preferRelativeResize="0"/>
          <p:nvPr/>
        </p:nvPicPr>
        <p:blipFill>
          <a:blip r:embed="rId4">
            <a:alphaModFix/>
          </a:blip>
          <a:stretch>
            <a:fillRect/>
          </a:stretch>
        </p:blipFill>
        <p:spPr>
          <a:xfrm>
            <a:off x="4712325" y="2320750"/>
            <a:ext cx="1753649" cy="3117619"/>
          </a:xfrm>
          <a:prstGeom prst="rect">
            <a:avLst/>
          </a:prstGeom>
          <a:noFill/>
          <a:ln>
            <a:noFill/>
          </a:ln>
        </p:spPr>
      </p:pic>
      <p:pic>
        <p:nvPicPr>
          <p:cNvPr id="249" name="Shape 249"/>
          <p:cNvPicPr preferRelativeResize="0"/>
          <p:nvPr/>
        </p:nvPicPr>
        <p:blipFill>
          <a:blip r:embed="rId5">
            <a:alphaModFix/>
          </a:blip>
          <a:stretch>
            <a:fillRect/>
          </a:stretch>
        </p:blipFill>
        <p:spPr>
          <a:xfrm>
            <a:off x="6728249" y="2320752"/>
            <a:ext cx="1753649" cy="3117624"/>
          </a:xfrm>
          <a:prstGeom prst="rect">
            <a:avLst/>
          </a:prstGeom>
          <a:noFill/>
          <a:ln>
            <a:noFill/>
          </a:ln>
        </p:spPr>
      </p:pic>
      <p:pic>
        <p:nvPicPr>
          <p:cNvPr id="250" name="Shape 250"/>
          <p:cNvPicPr preferRelativeResize="0"/>
          <p:nvPr/>
        </p:nvPicPr>
        <p:blipFill>
          <a:blip r:embed="rId6">
            <a:alphaModFix/>
          </a:blip>
          <a:stretch>
            <a:fillRect/>
          </a:stretch>
        </p:blipFill>
        <p:spPr>
          <a:xfrm>
            <a:off x="679899" y="2320741"/>
            <a:ext cx="1753649" cy="3117633"/>
          </a:xfrm>
          <a:prstGeom prst="rect">
            <a:avLst/>
          </a:prstGeom>
          <a:noFill/>
          <a:ln>
            <a:noFill/>
          </a:ln>
        </p:spPr>
      </p:pic>
      <p:sp>
        <p:nvSpPr>
          <p:cNvPr id="251" name="Shape 251">
            <a:hlinkClick/>
          </p:cNvPr>
          <p:cNvSpPr/>
          <p:nvPr/>
        </p:nvSpPr>
        <p:spPr>
          <a:xfrm>
            <a:off x="527150" y="1476060"/>
            <a:ext cx="8077550" cy="4724963"/>
          </a:xfrm>
          <a:prstGeom prst="rect">
            <a:avLst/>
          </a:prstGeom>
          <a:blipFill>
            <a:blip r:embed="rId7">
              <a:alphaModFix/>
            </a:blip>
            <a:stretch>
              <a:fillRect/>
            </a:stretch>
          </a:blipFill>
          <a:ln>
            <a:noFill/>
          </a:ln>
        </p:spPr>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a:solidFill>
                  <a:srgbClr val="4285F4"/>
                </a:solidFill>
              </a:rPr>
              <a:t>PhotoSphere - Rotation Estimation </a:t>
            </a:r>
          </a:p>
          <a:p>
            <a:pPr lvl="0">
              <a:spcBef>
                <a:spcPts val="0"/>
              </a:spcBef>
              <a:buNone/>
            </a:pPr>
            <a:r>
              <a:t/>
            </a:r>
            <a:endParaRPr/>
          </a:p>
        </p:txBody>
      </p:sp>
      <p:sp>
        <p:nvSpPr>
          <p:cNvPr id="257" name="Shape 257"/>
          <p:cNvSpPr txBox="1"/>
          <p:nvPr/>
        </p:nvSpPr>
        <p:spPr>
          <a:xfrm>
            <a:off x="507600" y="1461627"/>
            <a:ext cx="8520599" cy="15186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600"/>
              </a:spcAft>
              <a:buClr>
                <a:srgbClr val="595959"/>
              </a:buClr>
              <a:buSzPct val="100000"/>
              <a:buChar char="❖"/>
            </a:pPr>
            <a:r>
              <a:rPr lang="en" sz="1800">
                <a:solidFill>
                  <a:srgbClr val="595959"/>
                </a:solidFill>
              </a:rPr>
              <a:t>The pose problem</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Small translation during the capture</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Large rotation changes (360)</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Approximately camera calibration &amp; gyro</a:t>
            </a:r>
          </a:p>
        </p:txBody>
      </p:sp>
      <p:sp>
        <p:nvSpPr>
          <p:cNvPr id="258" name="Shape 258"/>
          <p:cNvSpPr txBox="1"/>
          <p:nvPr/>
        </p:nvSpPr>
        <p:spPr>
          <a:xfrm>
            <a:off x="512175" y="3640025"/>
            <a:ext cx="7670399" cy="2573400"/>
          </a:xfrm>
          <a:prstGeom prst="rect">
            <a:avLst/>
          </a:prstGeom>
          <a:noFill/>
          <a:ln>
            <a:noFill/>
          </a:ln>
        </p:spPr>
        <p:txBody>
          <a:bodyPr anchorCtr="0" anchor="t" bIns="91425" lIns="91425" rIns="91425" tIns="91425">
            <a:noAutofit/>
          </a:bodyPr>
          <a:lstStyle/>
          <a:p>
            <a:pPr indent="-342900" lvl="0" marL="457200" rtl="0">
              <a:spcBef>
                <a:spcPts val="0"/>
              </a:spcBef>
              <a:buClr>
                <a:srgbClr val="666666"/>
              </a:buClr>
              <a:buSzPct val="100000"/>
              <a:buChar char="●"/>
            </a:pPr>
            <a:r>
              <a:rPr lang="en" sz="1800">
                <a:solidFill>
                  <a:srgbClr val="666666"/>
                </a:solidFill>
              </a:rPr>
              <a:t>Camera calibration</a:t>
            </a:r>
          </a:p>
          <a:p>
            <a:pPr indent="-342900" lvl="1" marL="914400" rtl="0">
              <a:spcBef>
                <a:spcPts val="0"/>
              </a:spcBef>
              <a:buClr>
                <a:srgbClr val="666666"/>
              </a:buClr>
              <a:buSzPct val="100000"/>
              <a:buChar char="○"/>
            </a:pPr>
            <a:r>
              <a:rPr lang="en" sz="1800">
                <a:solidFill>
                  <a:srgbClr val="666666"/>
                </a:solidFill>
              </a:rPr>
              <a:t>Some phones do not report their focal length correctly</a:t>
            </a:r>
          </a:p>
          <a:p>
            <a:pPr indent="-342900" lvl="1" marL="914400" rtl="0">
              <a:spcBef>
                <a:spcPts val="0"/>
              </a:spcBef>
              <a:buClr>
                <a:srgbClr val="666666"/>
              </a:buClr>
              <a:buSzPct val="100000"/>
              <a:buChar char="○"/>
            </a:pPr>
            <a:r>
              <a:rPr lang="en" sz="1800">
                <a:solidFill>
                  <a:srgbClr val="666666"/>
                </a:solidFill>
              </a:rPr>
              <a:t>Some phones has relatively large lens distortion</a:t>
            </a:r>
          </a:p>
          <a:p>
            <a:pPr indent="-342900" lvl="1" marL="914400" rtl="0">
              <a:spcBef>
                <a:spcPts val="0"/>
              </a:spcBef>
              <a:buClr>
                <a:srgbClr val="666666"/>
              </a:buClr>
              <a:buSzPct val="100000"/>
              <a:buChar char="○"/>
            </a:pPr>
            <a:r>
              <a:rPr lang="en" sz="1800">
                <a:solidFill>
                  <a:srgbClr val="666666"/>
                </a:solidFill>
              </a:rPr>
              <a:t>Self-calibration is unreliable due to small translation</a:t>
            </a:r>
          </a:p>
          <a:p>
            <a:pPr indent="0" lvl="0" marL="457200" rtl="0">
              <a:spcBef>
                <a:spcPts val="0"/>
              </a:spcBef>
              <a:buNone/>
            </a:pPr>
            <a:r>
              <a:t/>
            </a:r>
            <a:endParaRPr sz="1000">
              <a:solidFill>
                <a:srgbClr val="666666"/>
              </a:solidFill>
            </a:endParaRPr>
          </a:p>
          <a:p>
            <a:pPr indent="-342900" lvl="0" marL="457200" rtl="0">
              <a:spcBef>
                <a:spcPts val="0"/>
              </a:spcBef>
              <a:buClr>
                <a:srgbClr val="666666"/>
              </a:buClr>
              <a:buSzPct val="100000"/>
              <a:buChar char="●"/>
            </a:pPr>
            <a:r>
              <a:rPr lang="en" sz="1800">
                <a:solidFill>
                  <a:srgbClr val="666666"/>
                </a:solidFill>
              </a:rPr>
              <a:t>Gyro</a:t>
            </a:r>
          </a:p>
          <a:p>
            <a:pPr indent="-342900" lvl="1" marL="914400" rtl="0">
              <a:spcBef>
                <a:spcPts val="0"/>
              </a:spcBef>
              <a:buClr>
                <a:srgbClr val="666666"/>
              </a:buClr>
              <a:buSzPct val="100000"/>
              <a:buChar char="○"/>
            </a:pPr>
            <a:r>
              <a:rPr lang="en" sz="1800">
                <a:solidFill>
                  <a:srgbClr val="666666"/>
                </a:solidFill>
              </a:rPr>
              <a:t>We have quite accurate gravity vector &amp; tilt</a:t>
            </a:r>
          </a:p>
          <a:p>
            <a:pPr indent="-342900" lvl="1" marL="914400" rtl="0">
              <a:spcBef>
                <a:spcPts val="0"/>
              </a:spcBef>
              <a:buClr>
                <a:srgbClr val="666666"/>
              </a:buClr>
              <a:buSzPct val="100000"/>
              <a:buChar char="○"/>
            </a:pPr>
            <a:r>
              <a:rPr lang="en" sz="1800">
                <a:solidFill>
                  <a:srgbClr val="666666"/>
                </a:solidFill>
              </a:rPr>
              <a:t>There can be large drift of yaw and roll</a:t>
            </a:r>
          </a:p>
        </p:txBody>
      </p:sp>
      <p:sp>
        <p:nvSpPr>
          <p:cNvPr id="259" name="Shape 259"/>
          <p:cNvSpPr txBox="1"/>
          <p:nvPr/>
        </p:nvSpPr>
        <p:spPr>
          <a:xfrm>
            <a:off x="6134675" y="6213500"/>
            <a:ext cx="2047800" cy="345299"/>
          </a:xfrm>
          <a:prstGeom prst="rect">
            <a:avLst/>
          </a:prstGeom>
          <a:noFill/>
          <a:ln>
            <a:noFill/>
          </a:ln>
        </p:spPr>
        <p:txBody>
          <a:bodyPr anchorCtr="0" anchor="t" bIns="91425" lIns="91425" rIns="91425" tIns="91425">
            <a:noAutofit/>
          </a:bodyPr>
          <a:lstStyle/>
          <a:p>
            <a:pPr lvl="0" rtl="0">
              <a:spcBef>
                <a:spcPts val="0"/>
              </a:spcBef>
              <a:buNone/>
            </a:pPr>
            <a:r>
              <a:rPr lang="en" sz="1200"/>
              <a:t>* courtesy of David Lee</a:t>
            </a:r>
          </a:p>
        </p:txBody>
      </p:sp>
      <p:sp>
        <p:nvSpPr>
          <p:cNvPr id="260" name="Shape 260"/>
          <p:cNvSpPr txBox="1"/>
          <p:nvPr/>
        </p:nvSpPr>
        <p:spPr>
          <a:xfrm>
            <a:off x="498775" y="2927400"/>
            <a:ext cx="7670399" cy="488099"/>
          </a:xfrm>
          <a:prstGeom prst="rect">
            <a:avLst/>
          </a:prstGeom>
          <a:noFill/>
          <a:ln>
            <a:noFill/>
          </a:ln>
        </p:spPr>
        <p:txBody>
          <a:bodyPr anchorCtr="0" anchor="t" bIns="91425" lIns="91425" rIns="91425" tIns="91425">
            <a:noAutofit/>
          </a:bodyPr>
          <a:lstStyle/>
          <a:p>
            <a:pPr indent="-342900" lvl="1" marL="914400" rtl="0">
              <a:spcBef>
                <a:spcPts val="0"/>
              </a:spcBef>
              <a:buClr>
                <a:srgbClr val="666666"/>
              </a:buClr>
              <a:buSzPct val="100000"/>
              <a:buChar char="➢"/>
            </a:pPr>
            <a:r>
              <a:rPr b="1" lang="en" sz="1800">
                <a:solidFill>
                  <a:srgbClr val="666666"/>
                </a:solidFill>
              </a:rPr>
              <a:t>We only care about the rotation output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sp>
        <p:nvSpPr>
          <p:cNvPr id="265" name="Shape 265"/>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a:solidFill>
                  <a:srgbClr val="4285F4"/>
                </a:solidFill>
              </a:rPr>
              <a:t>PhotoSphere - Rotation Estimation </a:t>
            </a:r>
          </a:p>
          <a:p>
            <a:pPr lvl="0" rtl="0">
              <a:spcBef>
                <a:spcPts val="0"/>
              </a:spcBef>
              <a:buNone/>
            </a:pPr>
            <a:r>
              <a:t/>
            </a:r>
            <a:endParaRPr/>
          </a:p>
        </p:txBody>
      </p:sp>
      <p:sp>
        <p:nvSpPr>
          <p:cNvPr id="266" name="Shape 266"/>
          <p:cNvSpPr txBox="1"/>
          <p:nvPr/>
        </p:nvSpPr>
        <p:spPr>
          <a:xfrm>
            <a:off x="507600" y="1461627"/>
            <a:ext cx="8520599" cy="15186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600"/>
              </a:spcAft>
              <a:buClr>
                <a:srgbClr val="595959"/>
              </a:buClr>
              <a:buSzPct val="100000"/>
              <a:buChar char="❖"/>
            </a:pPr>
            <a:r>
              <a:rPr lang="en" sz="1800">
                <a:solidFill>
                  <a:srgbClr val="595959"/>
                </a:solidFill>
              </a:rPr>
              <a:t>The pose problem</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Small translation during the capture</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Large rotation changes (360)</a:t>
            </a:r>
          </a:p>
          <a:p>
            <a:pPr indent="-342900" lvl="1" marL="914400" rtl="0">
              <a:lnSpc>
                <a:spcPct val="100000"/>
              </a:lnSpc>
              <a:spcBef>
                <a:spcPts val="0"/>
              </a:spcBef>
              <a:spcAft>
                <a:spcPts val="600"/>
              </a:spcAft>
              <a:buClr>
                <a:srgbClr val="595959"/>
              </a:buClr>
              <a:buSzPct val="100000"/>
              <a:buChar char="➢"/>
            </a:pPr>
            <a:r>
              <a:rPr lang="en" sz="1800">
                <a:solidFill>
                  <a:srgbClr val="595959"/>
                </a:solidFill>
              </a:rPr>
              <a:t>Approximately camera calibration &amp; gyro</a:t>
            </a:r>
          </a:p>
        </p:txBody>
      </p:sp>
      <p:grpSp>
        <p:nvGrpSpPr>
          <p:cNvPr id="267" name="Shape 267"/>
          <p:cNvGrpSpPr/>
          <p:nvPr/>
        </p:nvGrpSpPr>
        <p:grpSpPr>
          <a:xfrm>
            <a:off x="769425" y="3263550"/>
            <a:ext cx="3452099" cy="1616700"/>
            <a:chOff x="769425" y="3263550"/>
            <a:chExt cx="3452099" cy="1616700"/>
          </a:xfrm>
        </p:grpSpPr>
        <p:sp>
          <p:nvSpPr>
            <p:cNvPr id="268" name="Shape 268"/>
            <p:cNvSpPr txBox="1"/>
            <p:nvPr/>
          </p:nvSpPr>
          <p:spPr>
            <a:xfrm>
              <a:off x="769425" y="3263550"/>
              <a:ext cx="3452099" cy="1616700"/>
            </a:xfrm>
            <a:prstGeom prst="rect">
              <a:avLst/>
            </a:prstGeom>
            <a:noFill/>
            <a:ln cap="flat" cmpd="sng" w="9525">
              <a:solidFill>
                <a:srgbClr val="999999"/>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lgn="ctr">
                <a:spcBef>
                  <a:spcPts val="0"/>
                </a:spcBef>
                <a:buNone/>
              </a:pPr>
              <a:r>
                <a:rPr lang="en"/>
                <a:t>During capture</a:t>
              </a:r>
            </a:p>
          </p:txBody>
        </p:sp>
        <p:sp>
          <p:nvSpPr>
            <p:cNvPr id="269" name="Shape 269"/>
            <p:cNvSpPr txBox="1"/>
            <p:nvPr/>
          </p:nvSpPr>
          <p:spPr>
            <a:xfrm>
              <a:off x="958500" y="3408800"/>
              <a:ext cx="1508700" cy="6585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solidFill>
                    <a:srgbClr val="FF0000"/>
                  </a:solidFill>
                </a:rPr>
                <a:t>1pt Real-time Yaw Estimation</a:t>
              </a:r>
            </a:p>
          </p:txBody>
        </p:sp>
        <p:sp>
          <p:nvSpPr>
            <p:cNvPr id="270" name="Shape 270"/>
            <p:cNvSpPr txBox="1"/>
            <p:nvPr/>
          </p:nvSpPr>
          <p:spPr>
            <a:xfrm>
              <a:off x="2939700" y="3408800"/>
              <a:ext cx="1051499" cy="6585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Gyro-drift correction</a:t>
              </a:r>
            </a:p>
          </p:txBody>
        </p:sp>
        <p:cxnSp>
          <p:nvCxnSpPr>
            <p:cNvPr id="271" name="Shape 271"/>
            <p:cNvCxnSpPr>
              <a:stCxn id="269" idx="3"/>
              <a:endCxn id="270" idx="1"/>
            </p:cNvCxnSpPr>
            <p:nvPr/>
          </p:nvCxnSpPr>
          <p:spPr>
            <a:xfrm>
              <a:off x="2467200" y="3738050"/>
              <a:ext cx="472500" cy="0"/>
            </a:xfrm>
            <a:prstGeom prst="straightConnector1">
              <a:avLst/>
            </a:prstGeom>
            <a:noFill/>
            <a:ln cap="flat" cmpd="sng" w="9525">
              <a:solidFill>
                <a:srgbClr val="595959"/>
              </a:solidFill>
              <a:prstDash val="solid"/>
              <a:round/>
              <a:headEnd len="lg" w="lg" type="none"/>
              <a:tailEnd len="lg" w="lg" type="triangle"/>
            </a:ln>
          </p:spPr>
        </p:cxnSp>
      </p:grpSp>
      <p:sp>
        <p:nvSpPr>
          <p:cNvPr id="272" name="Shape 272"/>
          <p:cNvSpPr txBox="1"/>
          <p:nvPr/>
        </p:nvSpPr>
        <p:spPr>
          <a:xfrm>
            <a:off x="512175" y="5281575"/>
            <a:ext cx="7670399" cy="865500"/>
          </a:xfrm>
          <a:prstGeom prst="rect">
            <a:avLst/>
          </a:prstGeom>
          <a:noFill/>
          <a:ln>
            <a:noFill/>
          </a:ln>
        </p:spPr>
        <p:txBody>
          <a:bodyPr anchorCtr="0" anchor="t" bIns="91425" lIns="91425" rIns="91425" tIns="91425">
            <a:noAutofit/>
          </a:bodyPr>
          <a:lstStyle/>
          <a:p>
            <a:pPr indent="-342900" lvl="0" marL="457200" rtl="0">
              <a:spcBef>
                <a:spcPts val="0"/>
              </a:spcBef>
              <a:buClr>
                <a:srgbClr val="666666"/>
              </a:buClr>
              <a:buSzPct val="100000"/>
              <a:buChar char="●"/>
            </a:pPr>
            <a:r>
              <a:rPr lang="en" sz="1800">
                <a:solidFill>
                  <a:srgbClr val="666666"/>
                </a:solidFill>
              </a:rPr>
              <a:t>Rotation-only estimation is more robust to calibration errors than other higher-DOF solvers (e.g. relative pose)</a:t>
            </a:r>
          </a:p>
        </p:txBody>
      </p:sp>
      <p:grpSp>
        <p:nvGrpSpPr>
          <p:cNvPr id="273" name="Shape 273"/>
          <p:cNvGrpSpPr/>
          <p:nvPr/>
        </p:nvGrpSpPr>
        <p:grpSpPr>
          <a:xfrm>
            <a:off x="4221524" y="3263550"/>
            <a:ext cx="3961124" cy="1616700"/>
            <a:chOff x="4221524" y="3263550"/>
            <a:chExt cx="3961124" cy="1616700"/>
          </a:xfrm>
        </p:grpSpPr>
        <p:sp>
          <p:nvSpPr>
            <p:cNvPr id="274" name="Shape 274"/>
            <p:cNvSpPr txBox="1"/>
            <p:nvPr/>
          </p:nvSpPr>
          <p:spPr>
            <a:xfrm>
              <a:off x="4730550" y="3263550"/>
              <a:ext cx="3452099" cy="1616700"/>
            </a:xfrm>
            <a:prstGeom prst="rect">
              <a:avLst/>
            </a:prstGeom>
            <a:noFill/>
            <a:ln cap="flat" cmpd="sng" w="9525">
              <a:solidFill>
                <a:srgbClr val="999999"/>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lgn="ctr">
                <a:spcBef>
                  <a:spcPts val="0"/>
                </a:spcBef>
                <a:buNone/>
              </a:pPr>
              <a:r>
                <a:rPr lang="en"/>
                <a:t>Post-capture processing</a:t>
              </a:r>
            </a:p>
          </p:txBody>
        </p:sp>
        <p:sp>
          <p:nvSpPr>
            <p:cNvPr id="275" name="Shape 275"/>
            <p:cNvSpPr txBox="1"/>
            <p:nvPr/>
          </p:nvSpPr>
          <p:spPr>
            <a:xfrm>
              <a:off x="4919625" y="3408800"/>
              <a:ext cx="1508700" cy="6585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solidFill>
                    <a:srgbClr val="FF0000"/>
                  </a:solidFill>
                </a:rPr>
                <a:t>2pt 3D Rotation Estimation</a:t>
              </a:r>
            </a:p>
          </p:txBody>
        </p:sp>
        <p:sp>
          <p:nvSpPr>
            <p:cNvPr id="276" name="Shape 276"/>
            <p:cNvSpPr txBox="1"/>
            <p:nvPr/>
          </p:nvSpPr>
          <p:spPr>
            <a:xfrm>
              <a:off x="6900825" y="3408800"/>
              <a:ext cx="1051499" cy="658500"/>
            </a:xfrm>
            <a:prstGeom prst="rect">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Stitching</a:t>
              </a:r>
            </a:p>
          </p:txBody>
        </p:sp>
        <p:cxnSp>
          <p:nvCxnSpPr>
            <p:cNvPr id="277" name="Shape 277"/>
            <p:cNvCxnSpPr>
              <a:stCxn id="275" idx="3"/>
              <a:endCxn id="276" idx="1"/>
            </p:cNvCxnSpPr>
            <p:nvPr/>
          </p:nvCxnSpPr>
          <p:spPr>
            <a:xfrm>
              <a:off x="6428325" y="3738050"/>
              <a:ext cx="472499" cy="0"/>
            </a:xfrm>
            <a:prstGeom prst="straightConnector1">
              <a:avLst/>
            </a:prstGeom>
            <a:noFill/>
            <a:ln cap="flat" cmpd="sng" w="9525">
              <a:solidFill>
                <a:srgbClr val="595959"/>
              </a:solidFill>
              <a:prstDash val="solid"/>
              <a:round/>
              <a:headEnd len="lg" w="lg" type="none"/>
              <a:tailEnd len="lg" w="lg" type="triangle"/>
            </a:ln>
          </p:spPr>
        </p:cxnSp>
        <p:cxnSp>
          <p:nvCxnSpPr>
            <p:cNvPr id="278" name="Shape 278"/>
            <p:cNvCxnSpPr>
              <a:stCxn id="268" idx="3"/>
              <a:endCxn id="274" idx="1"/>
            </p:cNvCxnSpPr>
            <p:nvPr/>
          </p:nvCxnSpPr>
          <p:spPr>
            <a:xfrm>
              <a:off x="4221524" y="4071900"/>
              <a:ext cx="509100" cy="0"/>
            </a:xfrm>
            <a:prstGeom prst="straightConnector1">
              <a:avLst/>
            </a:prstGeom>
            <a:noFill/>
            <a:ln cap="flat" cmpd="sng" w="9525">
              <a:solidFill>
                <a:schemeClr val="dk2"/>
              </a:solidFill>
              <a:prstDash val="solid"/>
              <a:round/>
              <a:headEnd len="lg" w="lg" type="none"/>
              <a:tailEnd len="lg" w="lg" type="triangle"/>
            </a:ln>
          </p:spPr>
        </p:cxnSp>
      </p:grpSp>
      <p:sp>
        <p:nvSpPr>
          <p:cNvPr id="279" name="Shape 279"/>
          <p:cNvSpPr txBox="1"/>
          <p:nvPr/>
        </p:nvSpPr>
        <p:spPr>
          <a:xfrm>
            <a:off x="6134675" y="6213500"/>
            <a:ext cx="2047800" cy="345299"/>
          </a:xfrm>
          <a:prstGeom prst="rect">
            <a:avLst/>
          </a:prstGeom>
          <a:noFill/>
          <a:ln>
            <a:noFill/>
          </a:ln>
        </p:spPr>
        <p:txBody>
          <a:bodyPr anchorCtr="0" anchor="t" bIns="91425" lIns="91425" rIns="91425" tIns="91425">
            <a:noAutofit/>
          </a:bodyPr>
          <a:lstStyle/>
          <a:p>
            <a:pPr lvl="0" rtl="0">
              <a:spcBef>
                <a:spcPts val="0"/>
              </a:spcBef>
              <a:buNone/>
            </a:pPr>
            <a:r>
              <a:rPr lang="en" sz="1200"/>
              <a:t>* courtesy of David Lee</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Indoor Street View</a:t>
            </a:r>
          </a:p>
        </p:txBody>
      </p:sp>
      <p:sp>
        <p:nvSpPr>
          <p:cNvPr id="285" name="Shape 285"/>
          <p:cNvSpPr txBox="1"/>
          <p:nvPr/>
        </p:nvSpPr>
        <p:spPr>
          <a:xfrm>
            <a:off x="5697400" y="6363100"/>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Scott Satkin</a:t>
            </a:r>
          </a:p>
        </p:txBody>
      </p:sp>
      <p:pic>
        <p:nvPicPr>
          <p:cNvPr id="286" name="Shape 286"/>
          <p:cNvPicPr preferRelativeResize="0"/>
          <p:nvPr/>
        </p:nvPicPr>
        <p:blipFill rotWithShape="1">
          <a:blip r:embed="rId3">
            <a:alphaModFix/>
          </a:blip>
          <a:srcRect b="0" l="0" r="0" t="9893"/>
          <a:stretch/>
        </p:blipFill>
        <p:spPr>
          <a:xfrm>
            <a:off x="0" y="1323925"/>
            <a:ext cx="9144000" cy="4464674"/>
          </a:xfrm>
          <a:prstGeom prst="rect">
            <a:avLst/>
          </a:prstGeom>
          <a:noFill/>
          <a:ln>
            <a:noFill/>
          </a:ln>
        </p:spPr>
      </p:pic>
      <p:sp>
        <p:nvSpPr>
          <p:cNvPr id="287" name="Shape 287"/>
          <p:cNvSpPr txBox="1"/>
          <p:nvPr/>
        </p:nvSpPr>
        <p:spPr>
          <a:xfrm>
            <a:off x="117875" y="5865925"/>
            <a:ext cx="4473299" cy="393600"/>
          </a:xfrm>
          <a:prstGeom prst="rect">
            <a:avLst/>
          </a:prstGeom>
          <a:noFill/>
          <a:ln>
            <a:noFill/>
          </a:ln>
        </p:spPr>
        <p:txBody>
          <a:bodyPr anchorCtr="0" anchor="ctr" bIns="91425" lIns="91425" rIns="91425" tIns="91425">
            <a:noAutofit/>
          </a:bodyPr>
          <a:lstStyle/>
          <a:p>
            <a:pPr lvl="0" rtl="0">
              <a:spcBef>
                <a:spcPts val="0"/>
              </a:spcBef>
              <a:buNone/>
            </a:pPr>
            <a:r>
              <a:rPr lang="en" sz="1800">
                <a:solidFill>
                  <a:srgbClr val="666666"/>
                </a:solidFill>
              </a:rPr>
              <a:t>Street View inside Businesses</a:t>
            </a:r>
          </a:p>
        </p:txBody>
      </p:sp>
      <p:pic>
        <p:nvPicPr>
          <p:cNvPr id="288" name="Shape 288"/>
          <p:cNvPicPr preferRelativeResize="0"/>
          <p:nvPr/>
        </p:nvPicPr>
        <p:blipFill>
          <a:blip r:embed="rId4">
            <a:alphaModFix/>
          </a:blip>
          <a:stretch>
            <a:fillRect/>
          </a:stretch>
        </p:blipFill>
        <p:spPr>
          <a:xfrm flipH="1">
            <a:off x="4280524" y="2543200"/>
            <a:ext cx="2197775" cy="20261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 name="Shape 34"/>
        <p:cNvGrpSpPr/>
        <p:nvPr/>
      </p:nvGrpSpPr>
      <p:grpSpPr>
        <a:xfrm>
          <a:off x="0" y="0"/>
          <a:ext cx="0" cy="0"/>
          <a:chOff x="0" y="0"/>
          <a:chExt cx="0" cy="0"/>
        </a:xfrm>
      </p:grpSpPr>
      <p:sp>
        <p:nvSpPr>
          <p:cNvPr id="35" name="Shape 35"/>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My Experience with Minimal Solvers</a:t>
            </a:r>
          </a:p>
        </p:txBody>
      </p:sp>
      <p:sp>
        <p:nvSpPr>
          <p:cNvPr id="36" name="Shape 36"/>
          <p:cNvSpPr txBox="1"/>
          <p:nvPr/>
        </p:nvSpPr>
        <p:spPr>
          <a:xfrm>
            <a:off x="311700" y="1536625"/>
            <a:ext cx="7823699" cy="31581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500"/>
              </a:spcAft>
              <a:buClr>
                <a:schemeClr val="dk2"/>
              </a:buClr>
              <a:buSzPct val="100000"/>
              <a:buFont typeface="Roboto"/>
              <a:buChar char="●"/>
            </a:pPr>
            <a:r>
              <a:rPr lang="en" sz="1800">
                <a:solidFill>
                  <a:schemeClr val="dk2"/>
                </a:solidFill>
                <a:latin typeface="Roboto"/>
                <a:ea typeface="Roboto"/>
                <a:cs typeface="Roboto"/>
                <a:sym typeface="Roboto"/>
              </a:rPr>
              <a:t>Pre-Google</a:t>
            </a:r>
          </a:p>
          <a:p>
            <a:pPr indent="-330200" lvl="1" marL="914400" rtl="0">
              <a:lnSpc>
                <a:spcPct val="100000"/>
              </a:lnSpc>
              <a:spcBef>
                <a:spcPts val="0"/>
              </a:spcBef>
              <a:spcAft>
                <a:spcPts val="1500"/>
              </a:spcAft>
              <a:buClr>
                <a:schemeClr val="dk2"/>
              </a:buClr>
              <a:buSzPct val="100000"/>
              <a:buFont typeface="Roboto"/>
              <a:buChar char="○"/>
            </a:pPr>
            <a:r>
              <a:rPr lang="en" sz="1600">
                <a:solidFill>
                  <a:schemeClr val="dk2"/>
                </a:solidFill>
                <a:latin typeface="Roboto"/>
                <a:ea typeface="Roboto"/>
                <a:cs typeface="Roboto"/>
                <a:sym typeface="Roboto"/>
              </a:rPr>
              <a:t>VisualSFM (implemented a few)</a:t>
            </a:r>
          </a:p>
          <a:p>
            <a:pPr indent="-342900" lvl="0" marL="457200" rtl="0">
              <a:lnSpc>
                <a:spcPct val="100000"/>
              </a:lnSpc>
              <a:spcBef>
                <a:spcPts val="0"/>
              </a:spcBef>
              <a:spcAft>
                <a:spcPts val="1500"/>
              </a:spcAft>
              <a:buClr>
                <a:schemeClr val="dk2"/>
              </a:buClr>
              <a:buSzPct val="100000"/>
              <a:buFont typeface="Roboto"/>
              <a:buChar char="●"/>
            </a:pPr>
            <a:r>
              <a:rPr lang="en" sz="1800">
                <a:solidFill>
                  <a:schemeClr val="dk2"/>
                </a:solidFill>
                <a:latin typeface="Roboto"/>
                <a:ea typeface="Roboto"/>
                <a:cs typeface="Roboto"/>
                <a:sym typeface="Roboto"/>
              </a:rPr>
              <a:t>Google products</a:t>
            </a:r>
          </a:p>
          <a:p>
            <a:pPr indent="-330200" lvl="1" marL="914400" rtl="0">
              <a:lnSpc>
                <a:spcPct val="100000"/>
              </a:lnSpc>
              <a:spcBef>
                <a:spcPts val="0"/>
              </a:spcBef>
              <a:spcAft>
                <a:spcPts val="1500"/>
              </a:spcAft>
              <a:buClr>
                <a:schemeClr val="dk2"/>
              </a:buClr>
              <a:buSzPct val="100000"/>
              <a:buFont typeface="Roboto"/>
              <a:buChar char="○"/>
            </a:pPr>
            <a:r>
              <a:rPr lang="en" sz="1600">
                <a:solidFill>
                  <a:schemeClr val="dk2"/>
                </a:solidFill>
                <a:latin typeface="Roboto"/>
                <a:ea typeface="Roboto"/>
                <a:cs typeface="Roboto"/>
                <a:sym typeface="Roboto"/>
              </a:rPr>
              <a:t>Lens Blur, Photo Tours, Cardboard Camera (coded and used quite a few)</a:t>
            </a:r>
          </a:p>
          <a:p>
            <a:pPr indent="-342900" lvl="0" marL="457200" rtl="0">
              <a:lnSpc>
                <a:spcPct val="100000"/>
              </a:lnSpc>
              <a:spcBef>
                <a:spcPts val="0"/>
              </a:spcBef>
              <a:spcAft>
                <a:spcPts val="1500"/>
              </a:spcAft>
              <a:buClr>
                <a:schemeClr val="dk2"/>
              </a:buClr>
              <a:buSzPct val="100000"/>
              <a:buFont typeface="Roboto"/>
              <a:buChar char="●"/>
            </a:pPr>
            <a:r>
              <a:rPr lang="en" sz="1800">
                <a:solidFill>
                  <a:schemeClr val="dk2"/>
                </a:solidFill>
                <a:latin typeface="Roboto"/>
                <a:ea typeface="Roboto"/>
                <a:cs typeface="Roboto"/>
                <a:sym typeface="Roboto"/>
              </a:rPr>
              <a:t>Recent work</a:t>
            </a:r>
          </a:p>
          <a:p>
            <a:pPr indent="-330200" lvl="1" marL="914400" rtl="0">
              <a:lnSpc>
                <a:spcPct val="100000"/>
              </a:lnSpc>
              <a:spcBef>
                <a:spcPts val="0"/>
              </a:spcBef>
              <a:spcAft>
                <a:spcPts val="1500"/>
              </a:spcAft>
              <a:buClr>
                <a:schemeClr val="dk2"/>
              </a:buClr>
              <a:buSzPct val="100000"/>
              <a:buFont typeface="Roboto"/>
              <a:buChar char="○"/>
            </a:pPr>
            <a:r>
              <a:rPr lang="en" sz="1600">
                <a:solidFill>
                  <a:schemeClr val="dk2"/>
                </a:solidFill>
                <a:latin typeface="Roboto"/>
                <a:ea typeface="Roboto"/>
                <a:cs typeface="Roboto"/>
                <a:sym typeface="Roboto"/>
              </a:rPr>
              <a:t>P3.5P, Structure-less resection (made two new solvers for SfM)</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311700" y="593375"/>
            <a:ext cx="8905200" cy="763500"/>
          </a:xfrm>
          <a:prstGeom prst="rect">
            <a:avLst/>
          </a:prstGeom>
        </p:spPr>
        <p:txBody>
          <a:bodyPr anchorCtr="0" anchor="t" bIns="91425" lIns="91425" rIns="91425" tIns="91425">
            <a:noAutofit/>
          </a:bodyPr>
          <a:lstStyle/>
          <a:p>
            <a:pPr lvl="0" rtl="0">
              <a:spcBef>
                <a:spcPts val="0"/>
              </a:spcBef>
              <a:buNone/>
            </a:pPr>
            <a:r>
              <a:rPr lang="en"/>
              <a:t>Indoor Street View - Capture</a:t>
            </a:r>
          </a:p>
        </p:txBody>
      </p:sp>
      <p:sp>
        <p:nvSpPr>
          <p:cNvPr id="294" name="Shape 294"/>
          <p:cNvSpPr txBox="1"/>
          <p:nvPr/>
        </p:nvSpPr>
        <p:spPr>
          <a:xfrm>
            <a:off x="5697400" y="6363100"/>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Scott Satkin</a:t>
            </a:r>
          </a:p>
        </p:txBody>
      </p:sp>
      <p:pic>
        <p:nvPicPr>
          <p:cNvPr id="295" name="Shape 295"/>
          <p:cNvPicPr preferRelativeResize="0"/>
          <p:nvPr/>
        </p:nvPicPr>
        <p:blipFill rotWithShape="1">
          <a:blip r:embed="rId3">
            <a:alphaModFix/>
          </a:blip>
          <a:srcRect b="0" l="0" r="0" t="9893"/>
          <a:stretch/>
        </p:blipFill>
        <p:spPr>
          <a:xfrm>
            <a:off x="0" y="1323925"/>
            <a:ext cx="9144000" cy="4464674"/>
          </a:xfrm>
          <a:prstGeom prst="rect">
            <a:avLst/>
          </a:prstGeom>
          <a:noFill/>
          <a:ln>
            <a:noFill/>
          </a:ln>
        </p:spPr>
      </p:pic>
      <p:pic>
        <p:nvPicPr>
          <p:cNvPr id="296" name="Shape 296"/>
          <p:cNvPicPr preferRelativeResize="0"/>
          <p:nvPr/>
        </p:nvPicPr>
        <p:blipFill>
          <a:blip r:embed="rId4">
            <a:alphaModFix/>
          </a:blip>
          <a:stretch>
            <a:fillRect/>
          </a:stretch>
        </p:blipFill>
        <p:spPr>
          <a:xfrm>
            <a:off x="3906885" y="2309125"/>
            <a:ext cx="1330224" cy="2006749"/>
          </a:xfrm>
          <a:prstGeom prst="rect">
            <a:avLst/>
          </a:prstGeom>
          <a:noFill/>
          <a:ln>
            <a:noFill/>
          </a:ln>
        </p:spPr>
      </p:pic>
      <p:sp>
        <p:nvSpPr>
          <p:cNvPr id="297" name="Shape 297"/>
          <p:cNvSpPr txBox="1"/>
          <p:nvPr/>
        </p:nvSpPr>
        <p:spPr>
          <a:xfrm>
            <a:off x="4069650" y="4372550"/>
            <a:ext cx="3708899" cy="392100"/>
          </a:xfrm>
          <a:prstGeom prst="rect">
            <a:avLst/>
          </a:prstGeom>
          <a:solidFill>
            <a:schemeClr val="lt2"/>
          </a:solidFill>
          <a:ln>
            <a:noFill/>
          </a:ln>
        </p:spPr>
        <p:txBody>
          <a:bodyPr anchorCtr="0" anchor="ctr" bIns="91425" lIns="91425" rIns="91425" tIns="91425">
            <a:noAutofit/>
          </a:bodyPr>
          <a:lstStyle/>
          <a:p>
            <a:pPr lvl="0" rtl="0">
              <a:spcBef>
                <a:spcPts val="0"/>
              </a:spcBef>
              <a:buNone/>
            </a:pPr>
            <a:r>
              <a:rPr lang="en" sz="1800">
                <a:solidFill>
                  <a:srgbClr val="4285F4"/>
                </a:solidFill>
              </a:rPr>
              <a:t>Street View Trusted Photographer</a:t>
            </a:r>
          </a:p>
        </p:txBody>
      </p:sp>
      <p:sp>
        <p:nvSpPr>
          <p:cNvPr id="298" name="Shape 298"/>
          <p:cNvSpPr txBox="1"/>
          <p:nvPr/>
        </p:nvSpPr>
        <p:spPr>
          <a:xfrm>
            <a:off x="471750" y="5927650"/>
            <a:ext cx="8054700" cy="448799"/>
          </a:xfrm>
          <a:prstGeom prst="rect">
            <a:avLst/>
          </a:prstGeom>
          <a:noFill/>
          <a:ln>
            <a:noFill/>
          </a:ln>
        </p:spPr>
        <p:txBody>
          <a:bodyPr anchorCtr="0" anchor="t" bIns="91425" lIns="91425" rIns="91425" tIns="91425">
            <a:noAutofit/>
          </a:bodyPr>
          <a:lstStyle/>
          <a:p>
            <a:pPr lvl="0" rtl="0">
              <a:spcBef>
                <a:spcPts val="0"/>
              </a:spcBef>
              <a:buNone/>
            </a:pPr>
            <a:r>
              <a:rPr lang="en" sz="1800">
                <a:solidFill>
                  <a:srgbClr val="4285F4"/>
                </a:solidFill>
              </a:rPr>
              <a:t>No other sensors to keep track relative pano poses besides camera pixels</a:t>
            </a:r>
          </a:p>
          <a:p>
            <a:pPr lvl="0">
              <a:spcBef>
                <a:spcPts val="0"/>
              </a:spcBef>
              <a:buNone/>
            </a:pPr>
            <a:r>
              <a:t/>
            </a:r>
            <a:endParaRPr sz="1800"/>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1000"/>
                                        <p:tgtEl>
                                          <p:spTgt spid="2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sp>
        <p:nvSpPr>
          <p:cNvPr id="303" name="Shape 303"/>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Indoor Street View</a:t>
            </a:r>
          </a:p>
        </p:txBody>
      </p:sp>
      <p:sp>
        <p:nvSpPr>
          <p:cNvPr id="304" name="Shape 304"/>
          <p:cNvSpPr txBox="1"/>
          <p:nvPr/>
        </p:nvSpPr>
        <p:spPr>
          <a:xfrm>
            <a:off x="507600" y="1461624"/>
            <a:ext cx="8520599" cy="12873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600"/>
              </a:spcAft>
              <a:buClr>
                <a:srgbClr val="595959"/>
              </a:buClr>
              <a:buSzPct val="100000"/>
              <a:buChar char="❖"/>
            </a:pPr>
            <a:r>
              <a:rPr lang="en" sz="1800">
                <a:solidFill>
                  <a:srgbClr val="595959"/>
                </a:solidFill>
              </a:rPr>
              <a:t>The pose problem</a:t>
            </a:r>
          </a:p>
          <a:p>
            <a:pPr indent="-342900" lvl="1" marL="914400" rtl="0">
              <a:spcBef>
                <a:spcPts val="600"/>
              </a:spcBef>
              <a:buClr>
                <a:srgbClr val="595959"/>
              </a:buClr>
              <a:buSzPct val="100000"/>
              <a:buChar char="➢"/>
            </a:pPr>
            <a:r>
              <a:rPr lang="en" sz="1800">
                <a:solidFill>
                  <a:schemeClr val="dk2"/>
                </a:solidFill>
                <a:latin typeface="Roboto"/>
                <a:ea typeface="Roboto"/>
                <a:cs typeface="Roboto"/>
                <a:sym typeface="Roboto"/>
              </a:rPr>
              <a:t>Relative pose between panoramas</a:t>
            </a:r>
          </a:p>
          <a:p>
            <a:pPr indent="-342900" lvl="1" marL="914400" rtl="0">
              <a:spcBef>
                <a:spcPts val="600"/>
              </a:spcBef>
              <a:buClr>
                <a:schemeClr val="dk2"/>
              </a:buClr>
              <a:buSzPct val="100000"/>
              <a:buFont typeface="Roboto"/>
              <a:buChar char="➢"/>
            </a:pPr>
            <a:r>
              <a:rPr lang="en" sz="1800">
                <a:solidFill>
                  <a:schemeClr val="dk2"/>
                </a:solidFill>
                <a:latin typeface="Roboto"/>
                <a:ea typeface="Roboto"/>
                <a:cs typeface="Roboto"/>
                <a:sym typeface="Roboto"/>
              </a:rPr>
              <a:t>Panoramas are by controlled capture on level surfaces</a:t>
            </a:r>
          </a:p>
        </p:txBody>
      </p:sp>
      <p:pic>
        <p:nvPicPr>
          <p:cNvPr id="305" name="Shape 305"/>
          <p:cNvPicPr preferRelativeResize="0"/>
          <p:nvPr/>
        </p:nvPicPr>
        <p:blipFill>
          <a:blip r:embed="rId3">
            <a:alphaModFix/>
          </a:blip>
          <a:stretch>
            <a:fillRect/>
          </a:stretch>
        </p:blipFill>
        <p:spPr>
          <a:xfrm rot="2699991">
            <a:off x="748083" y="2606518"/>
            <a:ext cx="2025007" cy="2632513"/>
          </a:xfrm>
          <a:prstGeom prst="rect">
            <a:avLst/>
          </a:prstGeom>
          <a:noFill/>
          <a:ln>
            <a:noFill/>
          </a:ln>
        </p:spPr>
      </p:pic>
      <p:pic>
        <p:nvPicPr>
          <p:cNvPr id="306" name="Shape 306"/>
          <p:cNvPicPr preferRelativeResize="0"/>
          <p:nvPr/>
        </p:nvPicPr>
        <p:blipFill>
          <a:blip r:embed="rId4">
            <a:alphaModFix/>
          </a:blip>
          <a:stretch>
            <a:fillRect/>
          </a:stretch>
        </p:blipFill>
        <p:spPr>
          <a:xfrm>
            <a:off x="2286925" y="3581399"/>
            <a:ext cx="1904174" cy="1781675"/>
          </a:xfrm>
          <a:prstGeom prst="rect">
            <a:avLst/>
          </a:prstGeom>
          <a:noFill/>
          <a:ln>
            <a:noFill/>
          </a:ln>
        </p:spPr>
      </p:pic>
      <p:pic>
        <p:nvPicPr>
          <p:cNvPr id="307" name="Shape 307"/>
          <p:cNvPicPr preferRelativeResize="0"/>
          <p:nvPr/>
        </p:nvPicPr>
        <p:blipFill>
          <a:blip r:embed="rId5">
            <a:alphaModFix/>
          </a:blip>
          <a:stretch>
            <a:fillRect/>
          </a:stretch>
        </p:blipFill>
        <p:spPr>
          <a:xfrm>
            <a:off x="6501275" y="3614550"/>
            <a:ext cx="2526926" cy="901199"/>
          </a:xfrm>
          <a:prstGeom prst="rect">
            <a:avLst/>
          </a:prstGeom>
          <a:noFill/>
          <a:ln>
            <a:noFill/>
          </a:ln>
        </p:spPr>
      </p:pic>
      <p:sp>
        <p:nvSpPr>
          <p:cNvPr id="308" name="Shape 308"/>
          <p:cNvSpPr txBox="1"/>
          <p:nvPr/>
        </p:nvSpPr>
        <p:spPr>
          <a:xfrm>
            <a:off x="1887800" y="5381400"/>
            <a:ext cx="1719000" cy="534600"/>
          </a:xfrm>
          <a:prstGeom prst="rect">
            <a:avLst/>
          </a:prstGeom>
          <a:noFill/>
          <a:ln>
            <a:noFill/>
          </a:ln>
        </p:spPr>
        <p:txBody>
          <a:bodyPr anchorCtr="0" anchor="t" bIns="91425" lIns="91425" rIns="91425" tIns="91425">
            <a:noAutofit/>
          </a:bodyPr>
          <a:lstStyle/>
          <a:p>
            <a:pPr lvl="0" rtl="0" algn="ctr">
              <a:spcBef>
                <a:spcPts val="0"/>
              </a:spcBef>
              <a:buNone/>
            </a:pPr>
            <a:r>
              <a:rPr lang="en" sz="2400"/>
              <a:t>6 DoF</a:t>
            </a:r>
          </a:p>
        </p:txBody>
      </p:sp>
      <p:sp>
        <p:nvSpPr>
          <p:cNvPr id="309" name="Shape 309"/>
          <p:cNvSpPr txBox="1"/>
          <p:nvPr/>
        </p:nvSpPr>
        <p:spPr>
          <a:xfrm>
            <a:off x="5848000" y="5381400"/>
            <a:ext cx="1216800" cy="534600"/>
          </a:xfrm>
          <a:prstGeom prst="rect">
            <a:avLst/>
          </a:prstGeom>
          <a:noFill/>
          <a:ln>
            <a:noFill/>
          </a:ln>
        </p:spPr>
        <p:txBody>
          <a:bodyPr anchorCtr="0" anchor="t" bIns="91425" lIns="91425" rIns="91425" tIns="91425">
            <a:noAutofit/>
          </a:bodyPr>
          <a:lstStyle/>
          <a:p>
            <a:pPr lvl="0" rtl="0" algn="ctr">
              <a:spcBef>
                <a:spcPts val="0"/>
              </a:spcBef>
              <a:buNone/>
            </a:pPr>
            <a:r>
              <a:rPr lang="en" sz="2400"/>
              <a:t>3 DoF</a:t>
            </a:r>
          </a:p>
        </p:txBody>
      </p:sp>
      <p:pic>
        <p:nvPicPr>
          <p:cNvPr id="310" name="Shape 310"/>
          <p:cNvPicPr preferRelativeResize="0"/>
          <p:nvPr/>
        </p:nvPicPr>
        <p:blipFill>
          <a:blip r:embed="rId3">
            <a:alphaModFix/>
          </a:blip>
          <a:stretch>
            <a:fillRect/>
          </a:stretch>
        </p:blipFill>
        <p:spPr>
          <a:xfrm>
            <a:off x="4850340" y="2748893"/>
            <a:ext cx="2025012" cy="2632506"/>
          </a:xfrm>
          <a:prstGeom prst="rect">
            <a:avLst/>
          </a:prstGeom>
          <a:noFill/>
          <a:ln>
            <a:noFill/>
          </a:ln>
        </p:spPr>
      </p:pic>
      <p:sp>
        <p:nvSpPr>
          <p:cNvPr id="311" name="Shape 311"/>
          <p:cNvSpPr/>
          <p:nvPr/>
        </p:nvSpPr>
        <p:spPr>
          <a:xfrm>
            <a:off x="4236000" y="3739675"/>
            <a:ext cx="552300" cy="901199"/>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12" name="Shape 312"/>
          <p:cNvSpPr txBox="1"/>
          <p:nvPr/>
        </p:nvSpPr>
        <p:spPr>
          <a:xfrm>
            <a:off x="5697400" y="6363100"/>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Scott Satkin</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Efficient 2-Point Solver (up to scale)</a:t>
            </a:r>
          </a:p>
        </p:txBody>
      </p:sp>
      <p:sp>
        <p:nvSpPr>
          <p:cNvPr id="318" name="Shape 318"/>
          <p:cNvSpPr/>
          <p:nvPr/>
        </p:nvSpPr>
        <p:spPr>
          <a:xfrm flipH="1" rot="1116117">
            <a:off x="870709" y="2928814"/>
            <a:ext cx="1334518" cy="766727"/>
          </a:xfrm>
          <a:prstGeom prst="parallelogram">
            <a:avLst>
              <a:gd fmla="val 32159" name="adj"/>
            </a:avLst>
          </a:prstGeom>
          <a:solidFill>
            <a:srgbClr val="CCCCCC"/>
          </a:solidFill>
          <a:ln cap="flat" cmpd="sng" w="19050">
            <a:solidFill>
              <a:srgbClr val="4C4C4C"/>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19" name="Shape 319"/>
          <p:cNvSpPr/>
          <p:nvPr/>
        </p:nvSpPr>
        <p:spPr>
          <a:xfrm flipH="1" rot="3202332">
            <a:off x="3051085" y="2281077"/>
            <a:ext cx="1065009" cy="984787"/>
          </a:xfrm>
          <a:prstGeom prst="parallelogram">
            <a:avLst>
              <a:gd fmla="val 26313" name="adj"/>
            </a:avLst>
          </a:prstGeom>
          <a:solidFill>
            <a:srgbClr val="CCCCCC"/>
          </a:solidFill>
          <a:ln cap="flat" cmpd="sng" w="19050">
            <a:solidFill>
              <a:srgbClr val="4C4C4C"/>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cxnSp>
        <p:nvCxnSpPr>
          <p:cNvPr id="320" name="Shape 320"/>
          <p:cNvCxnSpPr/>
          <p:nvPr/>
        </p:nvCxnSpPr>
        <p:spPr>
          <a:xfrm flipH="1">
            <a:off x="1844425" y="2597607"/>
            <a:ext cx="381000" cy="419099"/>
          </a:xfrm>
          <a:prstGeom prst="straightConnector1">
            <a:avLst/>
          </a:prstGeom>
          <a:noFill/>
          <a:ln cap="flat" cmpd="sng" w="28575">
            <a:solidFill>
              <a:srgbClr val="FF00FF"/>
            </a:solidFill>
            <a:prstDash val="solid"/>
            <a:round/>
            <a:headEnd len="lg" w="lg" type="none"/>
            <a:tailEnd len="lg" w="lg" type="none"/>
          </a:ln>
        </p:spPr>
      </p:cxnSp>
      <p:cxnSp>
        <p:nvCxnSpPr>
          <p:cNvPr id="321" name="Shape 321"/>
          <p:cNvCxnSpPr>
            <a:endCxn id="322" idx="0"/>
          </p:cNvCxnSpPr>
          <p:nvPr/>
        </p:nvCxnSpPr>
        <p:spPr>
          <a:xfrm flipH="1" rot="10800000">
            <a:off x="1353582" y="2584233"/>
            <a:ext cx="117900" cy="274200"/>
          </a:xfrm>
          <a:prstGeom prst="straightConnector1">
            <a:avLst/>
          </a:prstGeom>
          <a:noFill/>
          <a:ln cap="flat" cmpd="sng" w="28575">
            <a:solidFill>
              <a:srgbClr val="FF00FF"/>
            </a:solidFill>
            <a:prstDash val="solid"/>
            <a:round/>
            <a:headEnd len="lg" w="lg" type="none"/>
            <a:tailEnd len="lg" w="lg" type="none"/>
          </a:ln>
        </p:spPr>
      </p:cxnSp>
      <p:cxnSp>
        <p:nvCxnSpPr>
          <p:cNvPr id="323" name="Shape 323"/>
          <p:cNvCxnSpPr/>
          <p:nvPr/>
        </p:nvCxnSpPr>
        <p:spPr>
          <a:xfrm flipH="1" rot="10800000">
            <a:off x="2053580" y="2372979"/>
            <a:ext cx="1016099" cy="800999"/>
          </a:xfrm>
          <a:prstGeom prst="straightConnector1">
            <a:avLst/>
          </a:prstGeom>
          <a:noFill/>
          <a:ln cap="flat" cmpd="sng" w="28575">
            <a:solidFill>
              <a:srgbClr val="FF00FF"/>
            </a:solidFill>
            <a:prstDash val="solid"/>
            <a:round/>
            <a:headEnd len="lg" w="lg" type="none"/>
            <a:tailEnd len="lg" w="lg" type="none"/>
          </a:ln>
        </p:spPr>
      </p:cxnSp>
      <p:cxnSp>
        <p:nvCxnSpPr>
          <p:cNvPr id="324" name="Shape 324"/>
          <p:cNvCxnSpPr/>
          <p:nvPr/>
        </p:nvCxnSpPr>
        <p:spPr>
          <a:xfrm flipH="1" rot="10800000">
            <a:off x="793033" y="3360948"/>
            <a:ext cx="1021499" cy="809699"/>
          </a:xfrm>
          <a:prstGeom prst="straightConnector1">
            <a:avLst/>
          </a:prstGeom>
          <a:noFill/>
          <a:ln cap="flat" cmpd="sng" w="28575">
            <a:solidFill>
              <a:srgbClr val="FF00FF"/>
            </a:solidFill>
            <a:prstDash val="solid"/>
            <a:round/>
            <a:headEnd len="lg" w="lg" type="none"/>
            <a:tailEnd len="lg" w="lg" type="none"/>
          </a:ln>
        </p:spPr>
      </p:cxnSp>
      <p:cxnSp>
        <p:nvCxnSpPr>
          <p:cNvPr id="325" name="Shape 325"/>
          <p:cNvCxnSpPr/>
          <p:nvPr/>
        </p:nvCxnSpPr>
        <p:spPr>
          <a:xfrm flipH="1">
            <a:off x="812971" y="3172583"/>
            <a:ext cx="902399" cy="956099"/>
          </a:xfrm>
          <a:prstGeom prst="straightConnector1">
            <a:avLst/>
          </a:prstGeom>
          <a:noFill/>
          <a:ln cap="flat" cmpd="sng" w="28575">
            <a:solidFill>
              <a:srgbClr val="FF00FF"/>
            </a:solidFill>
            <a:prstDash val="solid"/>
            <a:round/>
            <a:headEnd len="lg" w="lg" type="none"/>
            <a:tailEnd len="lg" w="lg" type="none"/>
          </a:ln>
        </p:spPr>
      </p:cxnSp>
      <p:cxnSp>
        <p:nvCxnSpPr>
          <p:cNvPr id="326" name="Shape 326"/>
          <p:cNvCxnSpPr>
            <a:endCxn id="327" idx="0"/>
          </p:cNvCxnSpPr>
          <p:nvPr/>
        </p:nvCxnSpPr>
        <p:spPr>
          <a:xfrm flipH="1" rot="10800000">
            <a:off x="811190" y="3112142"/>
            <a:ext cx="536700" cy="1026000"/>
          </a:xfrm>
          <a:prstGeom prst="straightConnector1">
            <a:avLst/>
          </a:prstGeom>
          <a:noFill/>
          <a:ln cap="flat" cmpd="sng" w="28575">
            <a:solidFill>
              <a:srgbClr val="FF00FF"/>
            </a:solidFill>
            <a:prstDash val="solid"/>
            <a:round/>
            <a:headEnd len="lg" w="lg" type="none"/>
            <a:tailEnd len="lg" w="lg" type="none"/>
          </a:ln>
        </p:spPr>
      </p:cxnSp>
      <p:cxnSp>
        <p:nvCxnSpPr>
          <p:cNvPr id="328" name="Shape 328"/>
          <p:cNvCxnSpPr>
            <a:endCxn id="329" idx="3"/>
          </p:cNvCxnSpPr>
          <p:nvPr/>
        </p:nvCxnSpPr>
        <p:spPr>
          <a:xfrm rot="10800000">
            <a:off x="3793861" y="2745292"/>
            <a:ext cx="307200" cy="460800"/>
          </a:xfrm>
          <a:prstGeom prst="straightConnector1">
            <a:avLst/>
          </a:prstGeom>
          <a:noFill/>
          <a:ln cap="flat" cmpd="sng" w="28575">
            <a:solidFill>
              <a:srgbClr val="FF00FF"/>
            </a:solidFill>
            <a:prstDash val="solid"/>
            <a:round/>
            <a:headEnd len="lg" w="lg" type="none"/>
            <a:tailEnd len="lg" w="lg" type="none"/>
          </a:ln>
        </p:spPr>
      </p:cxnSp>
      <p:cxnSp>
        <p:nvCxnSpPr>
          <p:cNvPr id="330" name="Shape 330"/>
          <p:cNvCxnSpPr>
            <a:endCxn id="331" idx="3"/>
          </p:cNvCxnSpPr>
          <p:nvPr/>
        </p:nvCxnSpPr>
        <p:spPr>
          <a:xfrm rot="10800000">
            <a:off x="3579172" y="2773113"/>
            <a:ext cx="528900" cy="440100"/>
          </a:xfrm>
          <a:prstGeom prst="straightConnector1">
            <a:avLst/>
          </a:prstGeom>
          <a:noFill/>
          <a:ln cap="flat" cmpd="sng" w="28575">
            <a:solidFill>
              <a:srgbClr val="FF00FF"/>
            </a:solidFill>
            <a:prstDash val="solid"/>
            <a:round/>
            <a:headEnd len="lg" w="lg" type="none"/>
            <a:tailEnd len="lg" w="lg" type="none"/>
          </a:ln>
        </p:spPr>
      </p:cxnSp>
      <p:cxnSp>
        <p:nvCxnSpPr>
          <p:cNvPr id="332" name="Shape 332"/>
          <p:cNvCxnSpPr/>
          <p:nvPr/>
        </p:nvCxnSpPr>
        <p:spPr>
          <a:xfrm rot="10800000">
            <a:off x="3411649" y="2995325"/>
            <a:ext cx="692100" cy="209399"/>
          </a:xfrm>
          <a:prstGeom prst="straightConnector1">
            <a:avLst/>
          </a:prstGeom>
          <a:noFill/>
          <a:ln cap="flat" cmpd="sng" w="28575">
            <a:solidFill>
              <a:srgbClr val="FF00FF"/>
            </a:solidFill>
            <a:prstDash val="solid"/>
            <a:round/>
            <a:headEnd len="lg" w="lg" type="none"/>
            <a:tailEnd len="lg" w="lg" type="none"/>
          </a:ln>
        </p:spPr>
      </p:cxnSp>
      <p:cxnSp>
        <p:nvCxnSpPr>
          <p:cNvPr id="333" name="Shape 333"/>
          <p:cNvCxnSpPr/>
          <p:nvPr/>
        </p:nvCxnSpPr>
        <p:spPr>
          <a:xfrm rot="10800000">
            <a:off x="3446800" y="3058175"/>
            <a:ext cx="652199" cy="165599"/>
          </a:xfrm>
          <a:prstGeom prst="straightConnector1">
            <a:avLst/>
          </a:prstGeom>
          <a:noFill/>
          <a:ln cap="flat" cmpd="sng" w="28575">
            <a:solidFill>
              <a:srgbClr val="FF00FF"/>
            </a:solidFill>
            <a:prstDash val="solid"/>
            <a:round/>
            <a:headEnd len="lg" w="lg" type="none"/>
            <a:tailEnd len="lg" w="lg" type="none"/>
          </a:ln>
        </p:spPr>
      </p:cxnSp>
      <p:cxnSp>
        <p:nvCxnSpPr>
          <p:cNvPr id="334" name="Shape 334"/>
          <p:cNvCxnSpPr/>
          <p:nvPr/>
        </p:nvCxnSpPr>
        <p:spPr>
          <a:xfrm rot="10800000">
            <a:off x="3455899" y="2923999"/>
            <a:ext cx="628800" cy="271200"/>
          </a:xfrm>
          <a:prstGeom prst="straightConnector1">
            <a:avLst/>
          </a:prstGeom>
          <a:noFill/>
          <a:ln cap="flat" cmpd="sng" w="28575">
            <a:solidFill>
              <a:srgbClr val="FF00FF"/>
            </a:solidFill>
            <a:prstDash val="solid"/>
            <a:round/>
            <a:headEnd len="lg" w="lg" type="none"/>
            <a:tailEnd len="lg" w="lg" type="none"/>
          </a:ln>
        </p:spPr>
      </p:cxnSp>
      <p:cxnSp>
        <p:nvCxnSpPr>
          <p:cNvPr id="335" name="Shape 335"/>
          <p:cNvCxnSpPr>
            <a:endCxn id="336" idx="1"/>
          </p:cNvCxnSpPr>
          <p:nvPr/>
        </p:nvCxnSpPr>
        <p:spPr>
          <a:xfrm flipH="1" rot="10800000">
            <a:off x="818272" y="3256283"/>
            <a:ext cx="932100" cy="888900"/>
          </a:xfrm>
          <a:prstGeom prst="straightConnector1">
            <a:avLst/>
          </a:prstGeom>
          <a:noFill/>
          <a:ln cap="flat" cmpd="sng" w="28575">
            <a:solidFill>
              <a:srgbClr val="FF00FF"/>
            </a:solidFill>
            <a:prstDash val="solid"/>
            <a:round/>
            <a:headEnd len="lg" w="lg" type="none"/>
            <a:tailEnd len="lg" w="lg" type="none"/>
          </a:ln>
        </p:spPr>
      </p:cxnSp>
      <p:cxnSp>
        <p:nvCxnSpPr>
          <p:cNvPr id="337" name="Shape 337"/>
          <p:cNvCxnSpPr/>
          <p:nvPr/>
        </p:nvCxnSpPr>
        <p:spPr>
          <a:xfrm flipH="1" rot="10800000">
            <a:off x="1965775" y="1856825"/>
            <a:ext cx="1252200" cy="1196399"/>
          </a:xfrm>
          <a:prstGeom prst="straightConnector1">
            <a:avLst/>
          </a:prstGeom>
          <a:noFill/>
          <a:ln cap="flat" cmpd="sng" w="28575">
            <a:solidFill>
              <a:srgbClr val="FF00FF"/>
            </a:solidFill>
            <a:prstDash val="solid"/>
            <a:round/>
            <a:headEnd len="lg" w="lg" type="none"/>
            <a:tailEnd len="lg" w="lg" type="none"/>
          </a:ln>
        </p:spPr>
      </p:cxnSp>
      <p:cxnSp>
        <p:nvCxnSpPr>
          <p:cNvPr id="338" name="Shape 338"/>
          <p:cNvCxnSpPr/>
          <p:nvPr/>
        </p:nvCxnSpPr>
        <p:spPr>
          <a:xfrm flipH="1" rot="10800000">
            <a:off x="1437175" y="2202725"/>
            <a:ext cx="319800" cy="662699"/>
          </a:xfrm>
          <a:prstGeom prst="straightConnector1">
            <a:avLst/>
          </a:prstGeom>
          <a:noFill/>
          <a:ln cap="flat" cmpd="sng" w="28575">
            <a:solidFill>
              <a:srgbClr val="FF00FF"/>
            </a:solidFill>
            <a:prstDash val="solid"/>
            <a:round/>
            <a:headEnd len="lg" w="lg" type="none"/>
            <a:tailEnd len="lg" w="lg" type="none"/>
          </a:ln>
        </p:spPr>
      </p:cxnSp>
      <p:cxnSp>
        <p:nvCxnSpPr>
          <p:cNvPr id="339" name="Shape 339"/>
          <p:cNvCxnSpPr/>
          <p:nvPr/>
        </p:nvCxnSpPr>
        <p:spPr>
          <a:xfrm flipH="1" rot="10800000">
            <a:off x="797382" y="3157533"/>
            <a:ext cx="431100" cy="1015499"/>
          </a:xfrm>
          <a:prstGeom prst="straightConnector1">
            <a:avLst/>
          </a:prstGeom>
          <a:noFill/>
          <a:ln cap="flat" cmpd="sng" w="28575">
            <a:solidFill>
              <a:srgbClr val="FF00FF"/>
            </a:solidFill>
            <a:prstDash val="solid"/>
            <a:round/>
            <a:headEnd len="lg" w="lg" type="none"/>
            <a:tailEnd len="lg" w="lg" type="none"/>
          </a:ln>
        </p:spPr>
      </p:cxnSp>
      <p:sp>
        <p:nvSpPr>
          <p:cNvPr id="340" name="Shape 340"/>
          <p:cNvSpPr/>
          <p:nvPr/>
        </p:nvSpPr>
        <p:spPr>
          <a:xfrm flipH="1" rot="10800000">
            <a:off x="3418513" y="3034876"/>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41" name="Shape 341"/>
          <p:cNvSpPr/>
          <p:nvPr/>
        </p:nvSpPr>
        <p:spPr>
          <a:xfrm flipH="1" rot="10800000">
            <a:off x="3418513" y="2882476"/>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31" name="Shape 331"/>
          <p:cNvSpPr/>
          <p:nvPr/>
        </p:nvSpPr>
        <p:spPr>
          <a:xfrm flipH="1" rot="10800000">
            <a:off x="3570913" y="2764853"/>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29" name="Shape 329"/>
          <p:cNvSpPr/>
          <p:nvPr/>
        </p:nvSpPr>
        <p:spPr>
          <a:xfrm flipH="1" rot="10800000">
            <a:off x="3785602" y="273703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42" name="Shape 342"/>
          <p:cNvSpPr/>
          <p:nvPr/>
        </p:nvSpPr>
        <p:spPr>
          <a:xfrm flipH="1" rot="10800000">
            <a:off x="3363488" y="2952030"/>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cxnSp>
        <p:nvCxnSpPr>
          <p:cNvPr id="343" name="Shape 343"/>
          <p:cNvCxnSpPr/>
          <p:nvPr/>
        </p:nvCxnSpPr>
        <p:spPr>
          <a:xfrm rot="10800000">
            <a:off x="3062724" y="2366750"/>
            <a:ext cx="207600" cy="161699"/>
          </a:xfrm>
          <a:prstGeom prst="straightConnector1">
            <a:avLst/>
          </a:prstGeom>
          <a:noFill/>
          <a:ln cap="flat" cmpd="sng" w="28575">
            <a:solidFill>
              <a:srgbClr val="FF00FF"/>
            </a:solidFill>
            <a:prstDash val="solid"/>
            <a:round/>
            <a:headEnd len="lg" w="lg" type="none"/>
            <a:tailEnd len="lg" w="lg" type="none"/>
          </a:ln>
        </p:spPr>
      </p:cxnSp>
      <p:cxnSp>
        <p:nvCxnSpPr>
          <p:cNvPr id="344" name="Shape 344"/>
          <p:cNvCxnSpPr/>
          <p:nvPr/>
        </p:nvCxnSpPr>
        <p:spPr>
          <a:xfrm rot="10800000">
            <a:off x="3237074" y="1898074"/>
            <a:ext cx="258900" cy="383100"/>
          </a:xfrm>
          <a:prstGeom prst="straightConnector1">
            <a:avLst/>
          </a:prstGeom>
          <a:noFill/>
          <a:ln cap="flat" cmpd="sng" w="28575">
            <a:solidFill>
              <a:srgbClr val="FF00FF"/>
            </a:solidFill>
            <a:prstDash val="solid"/>
            <a:round/>
            <a:headEnd len="lg" w="lg" type="none"/>
            <a:tailEnd len="lg" w="lg" type="none"/>
          </a:ln>
        </p:spPr>
      </p:cxnSp>
      <p:cxnSp>
        <p:nvCxnSpPr>
          <p:cNvPr id="345" name="Shape 345"/>
          <p:cNvCxnSpPr/>
          <p:nvPr/>
        </p:nvCxnSpPr>
        <p:spPr>
          <a:xfrm rot="10800000">
            <a:off x="1757000" y="2194200"/>
            <a:ext cx="1342499" cy="580799"/>
          </a:xfrm>
          <a:prstGeom prst="straightConnector1">
            <a:avLst/>
          </a:prstGeom>
          <a:noFill/>
          <a:ln cap="flat" cmpd="sng" w="28575">
            <a:solidFill>
              <a:srgbClr val="FF00FF"/>
            </a:solidFill>
            <a:prstDash val="solid"/>
            <a:round/>
            <a:headEnd len="lg" w="lg" type="none"/>
            <a:tailEnd len="lg" w="lg" type="none"/>
          </a:ln>
        </p:spPr>
      </p:cxnSp>
      <p:cxnSp>
        <p:nvCxnSpPr>
          <p:cNvPr id="346" name="Shape 346"/>
          <p:cNvCxnSpPr/>
          <p:nvPr/>
        </p:nvCxnSpPr>
        <p:spPr>
          <a:xfrm rot="10800000">
            <a:off x="1451125" y="2528999"/>
            <a:ext cx="1662299" cy="433800"/>
          </a:xfrm>
          <a:prstGeom prst="straightConnector1">
            <a:avLst/>
          </a:prstGeom>
          <a:noFill/>
          <a:ln cap="flat" cmpd="sng" w="28575">
            <a:solidFill>
              <a:srgbClr val="FF00FF"/>
            </a:solidFill>
            <a:prstDash val="solid"/>
            <a:round/>
            <a:headEnd len="lg" w="lg" type="none"/>
            <a:tailEnd len="lg" w="lg" type="none"/>
          </a:ln>
        </p:spPr>
      </p:cxnSp>
      <p:sp>
        <p:nvSpPr>
          <p:cNvPr id="347" name="Shape 347"/>
          <p:cNvSpPr/>
          <p:nvPr/>
        </p:nvSpPr>
        <p:spPr>
          <a:xfrm flipH="1" rot="10800000">
            <a:off x="3009626" y="2311890"/>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48" name="Shape 348"/>
          <p:cNvSpPr/>
          <p:nvPr/>
        </p:nvSpPr>
        <p:spPr>
          <a:xfrm flipH="1" rot="10800000">
            <a:off x="1717332" y="2105890"/>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22" name="Shape 322"/>
          <p:cNvSpPr/>
          <p:nvPr/>
        </p:nvSpPr>
        <p:spPr>
          <a:xfrm flipH="1" rot="10800000">
            <a:off x="1412532" y="2466333"/>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49" name="Shape 349"/>
          <p:cNvSpPr/>
          <p:nvPr/>
        </p:nvSpPr>
        <p:spPr>
          <a:xfrm flipH="1" rot="10800000">
            <a:off x="3165132" y="1780533"/>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cxnSp>
        <p:nvCxnSpPr>
          <p:cNvPr id="350" name="Shape 350"/>
          <p:cNvCxnSpPr/>
          <p:nvPr/>
        </p:nvCxnSpPr>
        <p:spPr>
          <a:xfrm rot="10800000">
            <a:off x="2244199" y="2618999"/>
            <a:ext cx="778800" cy="232500"/>
          </a:xfrm>
          <a:prstGeom prst="straightConnector1">
            <a:avLst/>
          </a:prstGeom>
          <a:noFill/>
          <a:ln cap="flat" cmpd="sng" w="28575">
            <a:solidFill>
              <a:srgbClr val="FF00FF"/>
            </a:solidFill>
            <a:prstDash val="solid"/>
            <a:round/>
            <a:headEnd len="lg" w="lg" type="none"/>
            <a:tailEnd len="lg" w="lg" type="none"/>
          </a:ln>
        </p:spPr>
      </p:cxnSp>
      <p:sp>
        <p:nvSpPr>
          <p:cNvPr id="351" name="Shape 351"/>
          <p:cNvSpPr/>
          <p:nvPr/>
        </p:nvSpPr>
        <p:spPr>
          <a:xfrm flipH="1" rot="10800000">
            <a:off x="1782544" y="3336959"/>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52" name="Shape 352"/>
          <p:cNvSpPr/>
          <p:nvPr/>
        </p:nvSpPr>
        <p:spPr>
          <a:xfrm flipH="1" rot="10800000">
            <a:off x="1700690" y="313194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27" name="Shape 327"/>
          <p:cNvSpPr/>
          <p:nvPr/>
        </p:nvSpPr>
        <p:spPr>
          <a:xfrm flipH="1" rot="10800000">
            <a:off x="1319690" y="305574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53" name="Shape 353"/>
          <p:cNvSpPr/>
          <p:nvPr/>
        </p:nvSpPr>
        <p:spPr>
          <a:xfrm flipH="1" rot="10800000">
            <a:off x="1194802" y="313194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36" name="Shape 336"/>
          <p:cNvSpPr/>
          <p:nvPr/>
        </p:nvSpPr>
        <p:spPr>
          <a:xfrm flipH="1" rot="10800000">
            <a:off x="1742113" y="320814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54" name="Shape 354"/>
          <p:cNvSpPr/>
          <p:nvPr/>
        </p:nvSpPr>
        <p:spPr>
          <a:xfrm flipH="1" rot="10800000">
            <a:off x="2174532" y="2542533"/>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pic>
        <p:nvPicPr>
          <p:cNvPr id="355" name="Shape 355"/>
          <p:cNvPicPr preferRelativeResize="0"/>
          <p:nvPr/>
        </p:nvPicPr>
        <p:blipFill>
          <a:blip r:embed="rId3">
            <a:alphaModFix/>
          </a:blip>
          <a:stretch>
            <a:fillRect/>
          </a:stretch>
        </p:blipFill>
        <p:spPr>
          <a:xfrm>
            <a:off x="540073" y="4213213"/>
            <a:ext cx="257309" cy="177220"/>
          </a:xfrm>
          <a:prstGeom prst="rect">
            <a:avLst/>
          </a:prstGeom>
          <a:noFill/>
          <a:ln>
            <a:noFill/>
          </a:ln>
        </p:spPr>
      </p:pic>
      <p:pic>
        <p:nvPicPr>
          <p:cNvPr id="356" name="Shape 356"/>
          <p:cNvPicPr preferRelativeResize="0"/>
          <p:nvPr/>
        </p:nvPicPr>
        <p:blipFill>
          <a:blip r:embed="rId3">
            <a:alphaModFix/>
          </a:blip>
          <a:stretch>
            <a:fillRect/>
          </a:stretch>
        </p:blipFill>
        <p:spPr>
          <a:xfrm rot="-3156405">
            <a:off x="4104574" y="3223581"/>
            <a:ext cx="257309" cy="177220"/>
          </a:xfrm>
          <a:prstGeom prst="rect">
            <a:avLst/>
          </a:prstGeom>
          <a:noFill/>
          <a:ln>
            <a:noFill/>
          </a:ln>
        </p:spPr>
      </p:pic>
      <p:pic>
        <p:nvPicPr>
          <p:cNvPr id="357" name="Shape 357"/>
          <p:cNvPicPr preferRelativeResize="0"/>
          <p:nvPr/>
        </p:nvPicPr>
        <p:blipFill>
          <a:blip r:embed="rId3">
            <a:alphaModFix/>
          </a:blip>
          <a:stretch>
            <a:fillRect/>
          </a:stretch>
        </p:blipFill>
        <p:spPr>
          <a:xfrm>
            <a:off x="5082189" y="4206854"/>
            <a:ext cx="257309" cy="177220"/>
          </a:xfrm>
          <a:prstGeom prst="rect">
            <a:avLst/>
          </a:prstGeom>
          <a:noFill/>
          <a:ln>
            <a:noFill/>
          </a:ln>
        </p:spPr>
      </p:pic>
      <p:sp>
        <p:nvSpPr>
          <p:cNvPr id="358" name="Shape 358"/>
          <p:cNvSpPr/>
          <p:nvPr/>
        </p:nvSpPr>
        <p:spPr>
          <a:xfrm flipH="1" rot="1116117">
            <a:off x="5385063" y="2913792"/>
            <a:ext cx="1334518" cy="766727"/>
          </a:xfrm>
          <a:prstGeom prst="parallelogram">
            <a:avLst>
              <a:gd fmla="val 32159" name="adj"/>
            </a:avLst>
          </a:prstGeom>
          <a:solidFill>
            <a:srgbClr val="CCCCCC"/>
          </a:solidFill>
          <a:ln cap="flat" cmpd="sng" w="19050">
            <a:solidFill>
              <a:srgbClr val="4C4C4C"/>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59" name="Shape 359"/>
          <p:cNvSpPr/>
          <p:nvPr/>
        </p:nvSpPr>
        <p:spPr>
          <a:xfrm flipH="1" rot="5214958">
            <a:off x="7481345" y="2794467"/>
            <a:ext cx="1065042" cy="984848"/>
          </a:xfrm>
          <a:prstGeom prst="parallelogram">
            <a:avLst>
              <a:gd fmla="val 26313" name="adj"/>
            </a:avLst>
          </a:prstGeom>
          <a:solidFill>
            <a:srgbClr val="CCCCCC"/>
          </a:solidFill>
          <a:ln cap="flat" cmpd="sng" w="19050">
            <a:solidFill>
              <a:srgbClr val="4C4C4C"/>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60" name="Shape 360"/>
          <p:cNvSpPr/>
          <p:nvPr/>
        </p:nvSpPr>
        <p:spPr>
          <a:xfrm flipH="1" rot="10800000">
            <a:off x="7641766" y="3406710"/>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cxnSp>
        <p:nvCxnSpPr>
          <p:cNvPr id="361" name="Shape 361"/>
          <p:cNvCxnSpPr/>
          <p:nvPr/>
        </p:nvCxnSpPr>
        <p:spPr>
          <a:xfrm flipH="1">
            <a:off x="6358778" y="2582586"/>
            <a:ext cx="381000" cy="419099"/>
          </a:xfrm>
          <a:prstGeom prst="straightConnector1">
            <a:avLst/>
          </a:prstGeom>
          <a:noFill/>
          <a:ln cap="flat" cmpd="sng" w="28575">
            <a:solidFill>
              <a:srgbClr val="FF00FF"/>
            </a:solidFill>
            <a:prstDash val="solid"/>
            <a:round/>
            <a:headEnd len="lg" w="lg" type="none"/>
            <a:tailEnd len="lg" w="lg" type="none"/>
          </a:ln>
        </p:spPr>
      </p:cxnSp>
      <p:cxnSp>
        <p:nvCxnSpPr>
          <p:cNvPr id="362" name="Shape 362"/>
          <p:cNvCxnSpPr/>
          <p:nvPr/>
        </p:nvCxnSpPr>
        <p:spPr>
          <a:xfrm rot="10800000">
            <a:off x="6739995" y="2582503"/>
            <a:ext cx="774900" cy="709499"/>
          </a:xfrm>
          <a:prstGeom prst="straightConnector1">
            <a:avLst/>
          </a:prstGeom>
          <a:noFill/>
          <a:ln cap="flat" cmpd="sng" w="28575">
            <a:solidFill>
              <a:srgbClr val="FF00FF"/>
            </a:solidFill>
            <a:prstDash val="solid"/>
            <a:round/>
            <a:headEnd len="lg" w="lg" type="none"/>
            <a:tailEnd len="lg" w="lg" type="none"/>
          </a:ln>
        </p:spPr>
      </p:cxnSp>
      <p:cxnSp>
        <p:nvCxnSpPr>
          <p:cNvPr id="363" name="Shape 363"/>
          <p:cNvCxnSpPr/>
          <p:nvPr/>
        </p:nvCxnSpPr>
        <p:spPr>
          <a:xfrm>
            <a:off x="7576581" y="2358023"/>
            <a:ext cx="283799" cy="576300"/>
          </a:xfrm>
          <a:prstGeom prst="straightConnector1">
            <a:avLst/>
          </a:prstGeom>
          <a:noFill/>
          <a:ln cap="flat" cmpd="sng" w="28575">
            <a:solidFill>
              <a:srgbClr val="FF00FF"/>
            </a:solidFill>
            <a:prstDash val="solid"/>
            <a:round/>
            <a:headEnd len="lg" w="lg" type="none"/>
            <a:tailEnd len="lg" w="lg" type="none"/>
          </a:ln>
        </p:spPr>
      </p:cxnSp>
      <p:cxnSp>
        <p:nvCxnSpPr>
          <p:cNvPr id="364" name="Shape 364"/>
          <p:cNvCxnSpPr/>
          <p:nvPr/>
        </p:nvCxnSpPr>
        <p:spPr>
          <a:xfrm flipH="1" rot="10800000">
            <a:off x="6567934" y="2357958"/>
            <a:ext cx="1016099" cy="800999"/>
          </a:xfrm>
          <a:prstGeom prst="straightConnector1">
            <a:avLst/>
          </a:prstGeom>
          <a:noFill/>
          <a:ln cap="flat" cmpd="sng" w="28575">
            <a:solidFill>
              <a:srgbClr val="FF00FF"/>
            </a:solidFill>
            <a:prstDash val="solid"/>
            <a:round/>
            <a:headEnd len="lg" w="lg" type="none"/>
            <a:tailEnd len="lg" w="lg" type="none"/>
          </a:ln>
        </p:spPr>
      </p:cxnSp>
      <p:sp>
        <p:nvSpPr>
          <p:cNvPr id="365" name="Shape 365"/>
          <p:cNvSpPr/>
          <p:nvPr/>
        </p:nvSpPr>
        <p:spPr>
          <a:xfrm flipH="1" rot="10800000">
            <a:off x="6296898" y="3321938"/>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66" name="Shape 366"/>
          <p:cNvSpPr/>
          <p:nvPr/>
        </p:nvSpPr>
        <p:spPr>
          <a:xfrm flipH="1" rot="10800000">
            <a:off x="6215043" y="3116922"/>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67" name="Shape 367"/>
          <p:cNvSpPr/>
          <p:nvPr/>
        </p:nvSpPr>
        <p:spPr>
          <a:xfrm flipH="1" rot="10800000">
            <a:off x="7874539" y="2986427"/>
            <a:ext cx="56399" cy="563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68" name="Shape 368"/>
          <p:cNvSpPr/>
          <p:nvPr/>
        </p:nvSpPr>
        <p:spPr>
          <a:xfrm flipH="1" rot="10800000">
            <a:off x="6688886" y="2527512"/>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369" name="Shape 369"/>
          <p:cNvSpPr/>
          <p:nvPr/>
        </p:nvSpPr>
        <p:spPr>
          <a:xfrm flipH="1" rot="10800000">
            <a:off x="7523980" y="2296869"/>
            <a:ext cx="117899" cy="117899"/>
          </a:xfrm>
          <a:prstGeom prst="ellipse">
            <a:avLst/>
          </a:prstGeom>
          <a:solidFill>
            <a:srgbClr val="FF0000"/>
          </a:solidFill>
          <a:ln cap="flat" cmpd="sng" w="1905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cxnSp>
        <p:nvCxnSpPr>
          <p:cNvPr id="370" name="Shape 370"/>
          <p:cNvCxnSpPr/>
          <p:nvPr/>
        </p:nvCxnSpPr>
        <p:spPr>
          <a:xfrm flipH="1" rot="10800000">
            <a:off x="5307387" y="3345927"/>
            <a:ext cx="1021499" cy="809699"/>
          </a:xfrm>
          <a:prstGeom prst="straightConnector1">
            <a:avLst/>
          </a:prstGeom>
          <a:noFill/>
          <a:ln cap="flat" cmpd="sng" w="28575">
            <a:solidFill>
              <a:srgbClr val="FF00FF"/>
            </a:solidFill>
            <a:prstDash val="solid"/>
            <a:round/>
            <a:headEnd len="lg" w="lg" type="none"/>
            <a:tailEnd len="lg" w="lg" type="none"/>
          </a:ln>
        </p:spPr>
      </p:cxnSp>
      <p:cxnSp>
        <p:nvCxnSpPr>
          <p:cNvPr id="371" name="Shape 371"/>
          <p:cNvCxnSpPr/>
          <p:nvPr/>
        </p:nvCxnSpPr>
        <p:spPr>
          <a:xfrm flipH="1">
            <a:off x="5294324" y="3157562"/>
            <a:ext cx="935400" cy="996900"/>
          </a:xfrm>
          <a:prstGeom prst="straightConnector1">
            <a:avLst/>
          </a:prstGeom>
          <a:noFill/>
          <a:ln cap="flat" cmpd="sng" w="28575">
            <a:solidFill>
              <a:srgbClr val="FF00FF"/>
            </a:solidFill>
            <a:prstDash val="solid"/>
            <a:round/>
            <a:headEnd len="lg" w="lg" type="none"/>
            <a:tailEnd len="lg" w="lg" type="none"/>
          </a:ln>
        </p:spPr>
      </p:cxnSp>
      <p:cxnSp>
        <p:nvCxnSpPr>
          <p:cNvPr id="372" name="Shape 372"/>
          <p:cNvCxnSpPr/>
          <p:nvPr/>
        </p:nvCxnSpPr>
        <p:spPr>
          <a:xfrm>
            <a:off x="7905326" y="3024218"/>
            <a:ext cx="597900" cy="1182599"/>
          </a:xfrm>
          <a:prstGeom prst="straightConnector1">
            <a:avLst/>
          </a:prstGeom>
          <a:noFill/>
          <a:ln cap="flat" cmpd="sng" w="28575">
            <a:solidFill>
              <a:srgbClr val="FF00FF"/>
            </a:solidFill>
            <a:prstDash val="solid"/>
            <a:round/>
            <a:headEnd len="lg" w="lg" type="none"/>
            <a:tailEnd len="lg" w="lg" type="none"/>
          </a:ln>
        </p:spPr>
      </p:cxnSp>
      <p:cxnSp>
        <p:nvCxnSpPr>
          <p:cNvPr id="373" name="Shape 373"/>
          <p:cNvCxnSpPr/>
          <p:nvPr/>
        </p:nvCxnSpPr>
        <p:spPr>
          <a:xfrm rot="10800000">
            <a:off x="7685517" y="3453008"/>
            <a:ext cx="825000" cy="753900"/>
          </a:xfrm>
          <a:prstGeom prst="straightConnector1">
            <a:avLst/>
          </a:prstGeom>
          <a:noFill/>
          <a:ln cap="flat" cmpd="sng" w="28575">
            <a:solidFill>
              <a:srgbClr val="FF00FF"/>
            </a:solidFill>
            <a:prstDash val="solid"/>
            <a:round/>
            <a:headEnd len="lg" w="lg" type="none"/>
            <a:tailEnd len="lg" w="lg" type="none"/>
          </a:ln>
        </p:spPr>
      </p:cxnSp>
      <p:pic>
        <p:nvPicPr>
          <p:cNvPr id="374" name="Shape 374"/>
          <p:cNvPicPr preferRelativeResize="0"/>
          <p:nvPr/>
        </p:nvPicPr>
        <p:blipFill>
          <a:blip r:embed="rId3">
            <a:alphaModFix/>
          </a:blip>
          <a:stretch>
            <a:fillRect/>
          </a:stretch>
        </p:blipFill>
        <p:spPr>
          <a:xfrm>
            <a:off x="8501664" y="4248226"/>
            <a:ext cx="257309" cy="177220"/>
          </a:xfrm>
          <a:prstGeom prst="rect">
            <a:avLst/>
          </a:prstGeom>
          <a:noFill/>
          <a:ln>
            <a:noFill/>
          </a:ln>
        </p:spPr>
      </p:pic>
      <p:sp>
        <p:nvSpPr>
          <p:cNvPr id="375" name="Shape 375"/>
          <p:cNvSpPr txBox="1"/>
          <p:nvPr/>
        </p:nvSpPr>
        <p:spPr>
          <a:xfrm>
            <a:off x="251700" y="4860048"/>
            <a:ext cx="4230900" cy="901199"/>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rgbClr val="434343"/>
                </a:solidFill>
              </a:rPr>
              <a:t>6 DoF motion</a:t>
            </a:r>
          </a:p>
          <a:p>
            <a:pPr lvl="0" rtl="0" algn="ctr">
              <a:spcBef>
                <a:spcPts val="0"/>
              </a:spcBef>
              <a:buNone/>
            </a:pPr>
            <a:r>
              <a:rPr lang="en" sz="1800">
                <a:solidFill>
                  <a:srgbClr val="434343"/>
                </a:solidFill>
              </a:rPr>
              <a:t>(5 pairs of correspondences)</a:t>
            </a:r>
          </a:p>
        </p:txBody>
      </p:sp>
      <p:sp>
        <p:nvSpPr>
          <p:cNvPr id="376" name="Shape 376"/>
          <p:cNvSpPr txBox="1"/>
          <p:nvPr/>
        </p:nvSpPr>
        <p:spPr>
          <a:xfrm>
            <a:off x="4739204" y="4860048"/>
            <a:ext cx="4276800" cy="901199"/>
          </a:xfrm>
          <a:prstGeom prst="rect">
            <a:avLst/>
          </a:prstGeom>
          <a:noFill/>
          <a:ln>
            <a:noFill/>
          </a:ln>
        </p:spPr>
        <p:txBody>
          <a:bodyPr anchorCtr="0" anchor="t" bIns="91425" lIns="91425" rIns="91425" tIns="91425">
            <a:noAutofit/>
          </a:bodyPr>
          <a:lstStyle/>
          <a:p>
            <a:pPr lvl="0" rtl="0" algn="ctr">
              <a:spcBef>
                <a:spcPts val="0"/>
              </a:spcBef>
              <a:buNone/>
            </a:pPr>
            <a:r>
              <a:rPr lang="en" sz="1800">
                <a:solidFill>
                  <a:srgbClr val="434343"/>
                </a:solidFill>
              </a:rPr>
              <a:t>3 DoF motion</a:t>
            </a:r>
          </a:p>
          <a:p>
            <a:pPr lvl="0" rtl="0" algn="ctr">
              <a:spcBef>
                <a:spcPts val="0"/>
              </a:spcBef>
              <a:buNone/>
            </a:pPr>
            <a:r>
              <a:rPr lang="en" sz="1800">
                <a:solidFill>
                  <a:srgbClr val="434343"/>
                </a:solidFill>
              </a:rPr>
              <a:t>(2 pairs of correspondences)</a:t>
            </a:r>
          </a:p>
        </p:txBody>
      </p:sp>
      <p:sp>
        <p:nvSpPr>
          <p:cNvPr id="377" name="Shape 377"/>
          <p:cNvSpPr/>
          <p:nvPr/>
        </p:nvSpPr>
        <p:spPr>
          <a:xfrm>
            <a:off x="4295837" y="4860050"/>
            <a:ext cx="552300" cy="901199"/>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8" name="Shape 378"/>
          <p:cNvSpPr txBox="1"/>
          <p:nvPr/>
        </p:nvSpPr>
        <p:spPr>
          <a:xfrm>
            <a:off x="5697400" y="6363100"/>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Scott Satkin</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Exploit Priors As Much As Possible</a:t>
            </a:r>
          </a:p>
        </p:txBody>
      </p:sp>
      <p:sp>
        <p:nvSpPr>
          <p:cNvPr id="384" name="Shape 384"/>
          <p:cNvSpPr txBox="1"/>
          <p:nvPr>
            <p:ph idx="1" type="body"/>
          </p:nvPr>
        </p:nvSpPr>
        <p:spPr>
          <a:xfrm>
            <a:off x="311700" y="1536630"/>
            <a:ext cx="8520599" cy="16277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buChar char="●"/>
            </a:pPr>
            <a:r>
              <a:rPr lang="en"/>
              <a:t>Pick a compact model to start with</a:t>
            </a:r>
          </a:p>
          <a:p>
            <a:pPr indent="-330200" lvl="1" marL="914400" rtl="0">
              <a:lnSpc>
                <a:spcPct val="100000"/>
              </a:lnSpc>
              <a:spcBef>
                <a:spcPts val="0"/>
              </a:spcBef>
              <a:spcAft>
                <a:spcPts val="1000"/>
              </a:spcAft>
              <a:buSzPct val="100000"/>
              <a:buChar char="○"/>
            </a:pPr>
            <a:r>
              <a:rPr lang="en" sz="1600"/>
              <a:t>Approximate calibrations are often good enough for initial estimation</a:t>
            </a:r>
          </a:p>
          <a:p>
            <a:pPr indent="-330200" lvl="1" marL="914400" rtl="0">
              <a:lnSpc>
                <a:spcPct val="100000"/>
              </a:lnSpc>
              <a:spcBef>
                <a:spcPts val="0"/>
              </a:spcBef>
              <a:spcAft>
                <a:spcPts val="1000"/>
              </a:spcAft>
              <a:buSzPct val="100000"/>
              <a:buChar char="○"/>
            </a:pPr>
            <a:r>
              <a:rPr lang="en" sz="1600"/>
              <a:t>Fewer parameters -&gt; less ambiguity &amp; faster</a:t>
            </a:r>
          </a:p>
          <a:p>
            <a:pPr indent="-330200" lvl="1" marL="914400" rtl="0">
              <a:lnSpc>
                <a:spcPct val="100000"/>
              </a:lnSpc>
              <a:spcBef>
                <a:spcPts val="0"/>
              </a:spcBef>
              <a:spcAft>
                <a:spcPts val="1000"/>
              </a:spcAft>
              <a:buSzPct val="100000"/>
              <a:buChar char="○"/>
            </a:pPr>
            <a:r>
              <a:rPr lang="en" sz="1600"/>
              <a:t>Let non-linear optimization deal with hard parameters</a:t>
            </a:r>
          </a:p>
        </p:txBody>
      </p:sp>
      <p:sp>
        <p:nvSpPr>
          <p:cNvPr id="385" name="Shape 385"/>
          <p:cNvSpPr txBox="1"/>
          <p:nvPr>
            <p:ph idx="2" type="body"/>
          </p:nvPr>
        </p:nvSpPr>
        <p:spPr>
          <a:xfrm>
            <a:off x="311700" y="3344175"/>
            <a:ext cx="8520599" cy="13505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buChar char="●"/>
            </a:pPr>
            <a:r>
              <a:rPr lang="en"/>
              <a:t>Do in-RANSAC solution filtering in RANSAC</a:t>
            </a:r>
          </a:p>
          <a:p>
            <a:pPr indent="-330200" lvl="1" marL="914400" rtl="0">
              <a:lnSpc>
                <a:spcPct val="100000"/>
              </a:lnSpc>
              <a:spcBef>
                <a:spcPts val="0"/>
              </a:spcBef>
              <a:spcAft>
                <a:spcPts val="1000"/>
              </a:spcAft>
              <a:buSzPct val="100000"/>
              <a:buChar char="○"/>
            </a:pPr>
            <a:r>
              <a:rPr lang="en" sz="1600"/>
              <a:t>Some priors are hard to encode in the minimal solvers</a:t>
            </a:r>
          </a:p>
          <a:p>
            <a:pPr indent="-330200" lvl="1" marL="914400" rtl="0">
              <a:lnSpc>
                <a:spcPct val="100000"/>
              </a:lnSpc>
              <a:spcBef>
                <a:spcPts val="0"/>
              </a:spcBef>
              <a:spcAft>
                <a:spcPts val="1000"/>
              </a:spcAft>
              <a:buSzPct val="100000"/>
              <a:buChar char="○"/>
            </a:pPr>
            <a:r>
              <a:rPr lang="en" sz="1600"/>
              <a:t>For example, positive focal length, and positive depth, gyro rotation</a:t>
            </a:r>
          </a:p>
        </p:txBody>
      </p:sp>
      <p:sp>
        <p:nvSpPr>
          <p:cNvPr id="386" name="Shape 386"/>
          <p:cNvSpPr txBox="1"/>
          <p:nvPr>
            <p:ph idx="3" type="body"/>
          </p:nvPr>
        </p:nvSpPr>
        <p:spPr>
          <a:xfrm>
            <a:off x="311700" y="4694801"/>
            <a:ext cx="8520599" cy="11894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buChar char="●"/>
            </a:pPr>
            <a:r>
              <a:rPr lang="en"/>
              <a:t>Let there be priors</a:t>
            </a:r>
          </a:p>
          <a:p>
            <a:pPr indent="-330200" lvl="1" marL="914400" rtl="0">
              <a:lnSpc>
                <a:spcPct val="100000"/>
              </a:lnSpc>
              <a:spcBef>
                <a:spcPts val="0"/>
              </a:spcBef>
              <a:spcAft>
                <a:spcPts val="1000"/>
              </a:spcAft>
              <a:buSzPct val="100000"/>
              <a:buChar char="○"/>
            </a:pPr>
            <a:r>
              <a:rPr lang="en" sz="1600"/>
              <a:t>Guided and controlled capture</a:t>
            </a:r>
          </a:p>
          <a:p>
            <a:pPr indent="-330200" lvl="1" marL="914400" rtl="0">
              <a:lnSpc>
                <a:spcPct val="100000"/>
              </a:lnSpc>
              <a:spcBef>
                <a:spcPts val="0"/>
              </a:spcBef>
              <a:spcAft>
                <a:spcPts val="1000"/>
              </a:spcAft>
              <a:buSzPct val="100000"/>
              <a:buChar char="○"/>
            </a:pPr>
            <a:r>
              <a:rPr lang="en" sz="1600"/>
              <a:t>Some parameters may not matter much for final output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0" name="Shape 390"/>
        <p:cNvGrpSpPr/>
        <p:nvPr/>
      </p:nvGrpSpPr>
      <p:grpSpPr>
        <a:xfrm>
          <a:off x="0" y="0"/>
          <a:ext cx="0" cy="0"/>
          <a:chOff x="0" y="0"/>
          <a:chExt cx="0" cy="0"/>
        </a:xfrm>
      </p:grpSpPr>
      <p:sp>
        <p:nvSpPr>
          <p:cNvPr id="391" name="Shape 391"/>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My Development Experience</a:t>
            </a:r>
          </a:p>
        </p:txBody>
      </p:sp>
      <p:sp>
        <p:nvSpPr>
          <p:cNvPr id="392" name="Shape 392"/>
          <p:cNvSpPr txBox="1"/>
          <p:nvPr/>
        </p:nvSpPr>
        <p:spPr>
          <a:xfrm>
            <a:off x="586825" y="1651450"/>
            <a:ext cx="7778700" cy="1715099"/>
          </a:xfrm>
          <a:prstGeom prst="rect">
            <a:avLst/>
          </a:prstGeom>
          <a:noFill/>
          <a:ln>
            <a:noFill/>
          </a:ln>
        </p:spPr>
        <p:txBody>
          <a:bodyPr anchorCtr="0" anchor="t" bIns="91425" lIns="91425" rIns="91425" tIns="91425">
            <a:noAutofit/>
          </a:bodyPr>
          <a:lstStyle/>
          <a:p>
            <a:pPr indent="-342900" lvl="0" marL="4572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Make code run on both desktop/cloud and mobile</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Lens Blur &amp; Photo tours &amp; Video Stabilization</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Use Eigen3 (SIMD available for both)</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Testing on desktop</a:t>
            </a:r>
          </a:p>
        </p:txBody>
      </p:sp>
      <p:sp>
        <p:nvSpPr>
          <p:cNvPr id="393" name="Shape 393"/>
          <p:cNvSpPr txBox="1"/>
          <p:nvPr/>
        </p:nvSpPr>
        <p:spPr>
          <a:xfrm>
            <a:off x="586825" y="3467775"/>
            <a:ext cx="7778700" cy="1395299"/>
          </a:xfrm>
          <a:prstGeom prst="rect">
            <a:avLst/>
          </a:prstGeom>
          <a:noFill/>
          <a:ln>
            <a:noFill/>
          </a:ln>
        </p:spPr>
        <p:txBody>
          <a:bodyPr anchorCtr="0" anchor="t" bIns="91425" lIns="91425" rIns="91425" tIns="91425">
            <a:noAutofit/>
          </a:bodyPr>
          <a:lstStyle/>
          <a:p>
            <a:pPr indent="-342900" lvl="0" marL="4572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Completeness is important</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Any possible corner case can happen</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e.g. solving for cos(x) can get &gt;1, focal length can epsilon</a:t>
            </a:r>
          </a:p>
        </p:txBody>
      </p:sp>
      <p:sp>
        <p:nvSpPr>
          <p:cNvPr id="394" name="Shape 394"/>
          <p:cNvSpPr txBox="1"/>
          <p:nvPr/>
        </p:nvSpPr>
        <p:spPr>
          <a:xfrm>
            <a:off x="586825" y="4964300"/>
            <a:ext cx="7778700" cy="908699"/>
          </a:xfrm>
          <a:prstGeom prst="rect">
            <a:avLst/>
          </a:prstGeom>
          <a:noFill/>
          <a:ln>
            <a:noFill/>
          </a:ln>
        </p:spPr>
        <p:txBody>
          <a:bodyPr anchorCtr="0" anchor="t" bIns="91425" lIns="91425" rIns="91425" tIns="91425">
            <a:noAutofit/>
          </a:bodyPr>
          <a:lstStyle/>
          <a:p>
            <a:pPr indent="-342900" lvl="0" marL="4572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Write good RANSACs</a:t>
            </a:r>
          </a:p>
          <a:p>
            <a:pPr indent="-342900" lvl="1" marL="914400" marR="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This is what users work with</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nvSpPr>
        <p:spPr>
          <a:xfrm>
            <a:off x="4772125" y="1749400"/>
            <a:ext cx="3806100" cy="38778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Truly minimal &amp; General</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Exactly 7 constraints</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P4P  -&gt; P3.5P</a:t>
            </a:r>
          </a:p>
          <a:p>
            <a:pPr indent="0" lvl="0" marL="457200" rtl="0">
              <a:lnSpc>
                <a:spcPct val="100000"/>
              </a:lnSpc>
              <a:spcBef>
                <a:spcPts val="0"/>
              </a:spcBef>
              <a:spcAft>
                <a:spcPts val="1000"/>
              </a:spcAft>
              <a:buNone/>
            </a:pPr>
            <a:r>
              <a:t/>
            </a:r>
            <a:endParaRPr sz="1600">
              <a:solidFill>
                <a:schemeClr val="dk2"/>
              </a:solidFill>
              <a:latin typeface="Roboto"/>
              <a:ea typeface="Roboto"/>
              <a:cs typeface="Roboto"/>
              <a:sym typeface="Roboto"/>
            </a:endParaRP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A new parameterization</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See the trick session</a:t>
            </a:r>
          </a:p>
          <a:p>
            <a:pPr indent="0" lvl="0" marL="457200" rtl="0">
              <a:lnSpc>
                <a:spcPct val="100000"/>
              </a:lnSpc>
              <a:spcBef>
                <a:spcPts val="0"/>
              </a:spcBef>
              <a:spcAft>
                <a:spcPts val="1000"/>
              </a:spcAft>
              <a:buNone/>
            </a:pPr>
            <a:r>
              <a:t/>
            </a:r>
            <a:endParaRPr sz="1600">
              <a:solidFill>
                <a:schemeClr val="dk2"/>
              </a:solidFill>
              <a:latin typeface="Roboto"/>
              <a:ea typeface="Roboto"/>
              <a:cs typeface="Roboto"/>
              <a:sym typeface="Roboto"/>
            </a:endParaRP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Simpler polynomials</a:t>
            </a:r>
          </a:p>
          <a:p>
            <a:pPr indent="-228600" lvl="1" marL="914400" rtl="0">
              <a:lnSpc>
                <a:spcPct val="100000"/>
              </a:lnSpc>
              <a:spcBef>
                <a:spcPts val="0"/>
              </a:spcBef>
              <a:spcAft>
                <a:spcPts val="1000"/>
              </a:spcAft>
              <a:buClr>
                <a:schemeClr val="dk2"/>
              </a:buClr>
              <a:buFont typeface="Roboto"/>
              <a:buChar char="○"/>
            </a:pPr>
            <a:r>
              <a:rPr lang="en">
                <a:solidFill>
                  <a:schemeClr val="dk2"/>
                </a:solidFill>
                <a:latin typeface="Roboto"/>
                <a:ea typeface="Roboto"/>
                <a:cs typeface="Roboto"/>
                <a:sym typeface="Roboto"/>
              </a:rPr>
              <a:t>Degree 7 (Zheng) -&gt; 6</a:t>
            </a:r>
          </a:p>
          <a:p>
            <a:pPr indent="-228600" lvl="1" marL="914400" rtl="0">
              <a:lnSpc>
                <a:spcPct val="100000"/>
              </a:lnSpc>
              <a:spcBef>
                <a:spcPts val="0"/>
              </a:spcBef>
              <a:spcAft>
                <a:spcPts val="1000"/>
              </a:spcAft>
              <a:buClr>
                <a:schemeClr val="dk2"/>
              </a:buClr>
              <a:buFont typeface="Roboto"/>
              <a:buChar char="○"/>
            </a:pPr>
            <a:r>
              <a:rPr lang="en">
                <a:solidFill>
                  <a:schemeClr val="dk2"/>
                </a:solidFill>
                <a:latin typeface="Roboto"/>
                <a:ea typeface="Roboto"/>
                <a:cs typeface="Roboto"/>
                <a:sym typeface="Roboto"/>
              </a:rPr>
              <a:t>GB 36x53 (Zheng) -&gt; 20x30</a:t>
            </a:r>
          </a:p>
        </p:txBody>
      </p:sp>
      <p:sp>
        <p:nvSpPr>
          <p:cNvPr id="400" name="Shape 400"/>
          <p:cNvSpPr txBox="1"/>
          <p:nvPr>
            <p:ph type="title"/>
          </p:nvPr>
        </p:nvSpPr>
        <p:spPr>
          <a:xfrm>
            <a:off x="311700" y="593375"/>
            <a:ext cx="8686499" cy="763500"/>
          </a:xfrm>
          <a:prstGeom prst="rect">
            <a:avLst/>
          </a:prstGeom>
        </p:spPr>
        <p:txBody>
          <a:bodyPr anchorCtr="0" anchor="t" bIns="91425" lIns="91425" rIns="91425" tIns="91425">
            <a:noAutofit/>
          </a:bodyPr>
          <a:lstStyle/>
          <a:p>
            <a:pPr lvl="0">
              <a:spcBef>
                <a:spcPts val="0"/>
              </a:spcBef>
              <a:buNone/>
            </a:pPr>
            <a:r>
              <a:rPr lang="en"/>
              <a:t>P3.5P: Pose Estimation With Unknown </a:t>
            </a:r>
            <a:r>
              <a:rPr i="1" lang="en"/>
              <a:t>f </a:t>
            </a:r>
            <a:r>
              <a:rPr lang="en" sz="1800"/>
              <a:t>(C. Wu, CVPR 2015)</a:t>
            </a:r>
          </a:p>
        </p:txBody>
      </p:sp>
      <p:pic>
        <p:nvPicPr>
          <p:cNvPr id="401" name="Shape 401"/>
          <p:cNvPicPr preferRelativeResize="0"/>
          <p:nvPr/>
        </p:nvPicPr>
        <p:blipFill>
          <a:blip r:embed="rId3">
            <a:alphaModFix/>
          </a:blip>
          <a:stretch>
            <a:fillRect/>
          </a:stretch>
        </p:blipFill>
        <p:spPr>
          <a:xfrm>
            <a:off x="290225" y="1966468"/>
            <a:ext cx="4413448" cy="2882424"/>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5" name="Shape 405"/>
        <p:cNvGrpSpPr/>
        <p:nvPr/>
      </p:nvGrpSpPr>
      <p:grpSpPr>
        <a:xfrm>
          <a:off x="0" y="0"/>
          <a:ext cx="0" cy="0"/>
          <a:chOff x="0" y="0"/>
          <a:chExt cx="0" cy="0"/>
        </a:xfrm>
      </p:grpSpPr>
      <p:sp>
        <p:nvSpPr>
          <p:cNvPr id="406" name="Shape 406"/>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Structure-less Resection </a:t>
            </a:r>
            <a:r>
              <a:rPr i="1" lang="en" sz="1800"/>
              <a:t>(E. Zheng, C. Wu, ICCV 2015)</a:t>
            </a:r>
          </a:p>
          <a:p>
            <a:pPr lvl="0">
              <a:spcBef>
                <a:spcPts val="0"/>
              </a:spcBef>
              <a:buNone/>
            </a:pPr>
            <a:r>
              <a:t/>
            </a:r>
            <a:endParaRPr/>
          </a:p>
        </p:txBody>
      </p:sp>
      <p:pic>
        <p:nvPicPr>
          <p:cNvPr id="407" name="Shape 407"/>
          <p:cNvPicPr preferRelativeResize="0"/>
          <p:nvPr/>
        </p:nvPicPr>
        <p:blipFill>
          <a:blip r:embed="rId3">
            <a:alphaModFix/>
          </a:blip>
          <a:stretch>
            <a:fillRect/>
          </a:stretch>
        </p:blipFill>
        <p:spPr>
          <a:xfrm>
            <a:off x="540300" y="1719725"/>
            <a:ext cx="5165500" cy="3970125"/>
          </a:xfrm>
          <a:prstGeom prst="rect">
            <a:avLst/>
          </a:prstGeom>
          <a:noFill/>
          <a:ln>
            <a:noFill/>
          </a:ln>
        </p:spPr>
      </p:pic>
      <p:sp>
        <p:nvSpPr>
          <p:cNvPr id="408" name="Shape 408"/>
          <p:cNvSpPr txBox="1"/>
          <p:nvPr/>
        </p:nvSpPr>
        <p:spPr>
          <a:xfrm>
            <a:off x="5705800" y="1760925"/>
            <a:ext cx="3126599" cy="3970200"/>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Resection using 2D correspondences among pinhole cameras</a:t>
            </a:r>
          </a:p>
          <a:p>
            <a:pPr lvl="0" rtl="0">
              <a:lnSpc>
                <a:spcPct val="100000"/>
              </a:lnSpc>
              <a:spcBef>
                <a:spcPts val="0"/>
              </a:spcBef>
              <a:spcAft>
                <a:spcPts val="1000"/>
              </a:spcAft>
              <a:buNone/>
            </a:pPr>
            <a:r>
              <a:t/>
            </a:r>
            <a:endParaRPr sz="1800">
              <a:solidFill>
                <a:schemeClr val="dk2"/>
              </a:solidFill>
              <a:latin typeface="Roboto"/>
              <a:ea typeface="Roboto"/>
              <a:cs typeface="Roboto"/>
              <a:sym typeface="Roboto"/>
            </a:endParaRPr>
          </a:p>
          <a:p>
            <a:pPr lvl="0" rtl="0">
              <a:lnSpc>
                <a:spcPct val="100000"/>
              </a:lnSpc>
              <a:spcBef>
                <a:spcPts val="0"/>
              </a:spcBef>
              <a:spcAft>
                <a:spcPts val="1000"/>
              </a:spcAft>
              <a:buNone/>
            </a:pPr>
            <a:r>
              <a:t/>
            </a:r>
            <a:endParaRPr sz="1800">
              <a:solidFill>
                <a:schemeClr val="dk2"/>
              </a:solidFill>
              <a:latin typeface="Roboto"/>
              <a:ea typeface="Roboto"/>
              <a:cs typeface="Roboto"/>
              <a:sym typeface="Roboto"/>
            </a:endParaRP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6pt solver for the calibration problem</a:t>
            </a: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7pt solver for the uncalibrated problem</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sp>
        <p:nvSpPr>
          <p:cNvPr id="413" name="Shape 413"/>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sz="3000"/>
              <a:t>Cardboard Camera App!</a:t>
            </a:r>
          </a:p>
        </p:txBody>
      </p:sp>
      <p:pic>
        <p:nvPicPr>
          <p:cNvPr id="414" name="Shape 414"/>
          <p:cNvPicPr preferRelativeResize="0"/>
          <p:nvPr/>
        </p:nvPicPr>
        <p:blipFill>
          <a:blip r:embed="rId3">
            <a:alphaModFix/>
          </a:blip>
          <a:stretch>
            <a:fillRect/>
          </a:stretch>
        </p:blipFill>
        <p:spPr>
          <a:xfrm>
            <a:off x="3702825" y="1356875"/>
            <a:ext cx="5007475" cy="2675874"/>
          </a:xfrm>
          <a:prstGeom prst="rect">
            <a:avLst/>
          </a:prstGeom>
          <a:noFill/>
          <a:ln>
            <a:noFill/>
          </a:ln>
        </p:spPr>
      </p:pic>
      <p:pic>
        <p:nvPicPr>
          <p:cNvPr id="415" name="Shape 415"/>
          <p:cNvPicPr preferRelativeResize="0"/>
          <p:nvPr/>
        </p:nvPicPr>
        <p:blipFill>
          <a:blip r:embed="rId4">
            <a:alphaModFix/>
          </a:blip>
          <a:stretch>
            <a:fillRect/>
          </a:stretch>
        </p:blipFill>
        <p:spPr>
          <a:xfrm>
            <a:off x="3908675" y="4146375"/>
            <a:ext cx="4586075" cy="2149725"/>
          </a:xfrm>
          <a:prstGeom prst="rect">
            <a:avLst/>
          </a:prstGeom>
          <a:noFill/>
          <a:ln>
            <a:noFill/>
          </a:ln>
        </p:spPr>
      </p:pic>
      <p:pic>
        <p:nvPicPr>
          <p:cNvPr id="416" name="Shape 416"/>
          <p:cNvPicPr preferRelativeResize="0"/>
          <p:nvPr/>
        </p:nvPicPr>
        <p:blipFill>
          <a:blip r:embed="rId5">
            <a:alphaModFix/>
          </a:blip>
          <a:stretch>
            <a:fillRect/>
          </a:stretch>
        </p:blipFill>
        <p:spPr>
          <a:xfrm>
            <a:off x="525600" y="1238950"/>
            <a:ext cx="2017374" cy="2017374"/>
          </a:xfrm>
          <a:prstGeom prst="rect">
            <a:avLst/>
          </a:prstGeom>
          <a:noFill/>
          <a:ln>
            <a:noFill/>
          </a:ln>
        </p:spPr>
      </p:pic>
      <p:sp>
        <p:nvSpPr>
          <p:cNvPr id="417" name="Shape 417"/>
          <p:cNvSpPr txBox="1"/>
          <p:nvPr/>
        </p:nvSpPr>
        <p:spPr>
          <a:xfrm>
            <a:off x="484300" y="3194550"/>
            <a:ext cx="3347400" cy="763500"/>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4285F4"/>
                </a:solidFill>
              </a:rPr>
              <a:t>Take your own VR Photos - 3D panorama with sound!</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t/>
            </a:r>
            <a:endParaRPr/>
          </a:p>
        </p:txBody>
      </p:sp>
      <p:sp>
        <p:nvSpPr>
          <p:cNvPr id="423" name="Shape 423"/>
          <p:cNvSpPr txBox="1"/>
          <p:nvPr>
            <p:ph idx="1" type="body"/>
          </p:nvPr>
        </p:nvSpPr>
        <p:spPr>
          <a:xfrm>
            <a:off x="311700" y="1536633"/>
            <a:ext cx="8520599" cy="4555199"/>
          </a:xfrm>
          <a:prstGeom prst="rect">
            <a:avLst/>
          </a:prstGeom>
        </p:spPr>
        <p:txBody>
          <a:bodyPr anchorCtr="0" anchor="ctr" bIns="91425" lIns="91425" rIns="91425" tIns="91425">
            <a:noAutofit/>
          </a:bodyPr>
          <a:lstStyle/>
          <a:p>
            <a:pPr lvl="0" algn="ctr">
              <a:spcBef>
                <a:spcPts val="0"/>
              </a:spcBef>
              <a:buNone/>
            </a:pPr>
            <a:r>
              <a:rPr i="1" lang="en" sz="4800">
                <a:solidFill>
                  <a:schemeClr val="dk1"/>
                </a:solidFill>
              </a:rPr>
              <a:t>Thank you!</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 name="Shape 40"/>
        <p:cNvGrpSpPr/>
        <p:nvPr/>
      </p:nvGrpSpPr>
      <p:grpSpPr>
        <a:xfrm>
          <a:off x="0" y="0"/>
          <a:ext cx="0" cy="0"/>
          <a:chOff x="0" y="0"/>
          <a:chExt cx="0" cy="0"/>
        </a:xfrm>
      </p:grpSpPr>
      <p:sp>
        <p:nvSpPr>
          <p:cNvPr id="41" name="Shape 41"/>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3D Computer Vision in Google Products</a:t>
            </a:r>
          </a:p>
        </p:txBody>
      </p:sp>
      <p:pic>
        <p:nvPicPr>
          <p:cNvPr id="42" name="Shape 42"/>
          <p:cNvPicPr preferRelativeResize="0"/>
          <p:nvPr/>
        </p:nvPicPr>
        <p:blipFill>
          <a:blip r:embed="rId3">
            <a:alphaModFix/>
          </a:blip>
          <a:stretch>
            <a:fillRect/>
          </a:stretch>
        </p:blipFill>
        <p:spPr>
          <a:xfrm>
            <a:off x="4771926" y="1610994"/>
            <a:ext cx="1472724" cy="1141067"/>
          </a:xfrm>
          <a:prstGeom prst="rect">
            <a:avLst/>
          </a:prstGeom>
          <a:noFill/>
          <a:ln>
            <a:noFill/>
          </a:ln>
        </p:spPr>
      </p:pic>
      <p:pic>
        <p:nvPicPr>
          <p:cNvPr id="43" name="Shape 43"/>
          <p:cNvPicPr preferRelativeResize="0"/>
          <p:nvPr/>
        </p:nvPicPr>
        <p:blipFill>
          <a:blip r:embed="rId4">
            <a:alphaModFix/>
          </a:blip>
          <a:stretch>
            <a:fillRect/>
          </a:stretch>
        </p:blipFill>
        <p:spPr>
          <a:xfrm>
            <a:off x="6258650" y="4204232"/>
            <a:ext cx="1774176" cy="1592641"/>
          </a:xfrm>
          <a:prstGeom prst="rect">
            <a:avLst/>
          </a:prstGeom>
          <a:noFill/>
          <a:ln>
            <a:noFill/>
          </a:ln>
        </p:spPr>
      </p:pic>
      <p:pic>
        <p:nvPicPr>
          <p:cNvPr id="44" name="Shape 44"/>
          <p:cNvPicPr preferRelativeResize="0"/>
          <p:nvPr/>
        </p:nvPicPr>
        <p:blipFill>
          <a:blip r:embed="rId5">
            <a:alphaModFix/>
          </a:blip>
          <a:stretch>
            <a:fillRect/>
          </a:stretch>
        </p:blipFill>
        <p:spPr>
          <a:xfrm>
            <a:off x="4733175" y="3006184"/>
            <a:ext cx="1395225" cy="1271852"/>
          </a:xfrm>
          <a:prstGeom prst="rect">
            <a:avLst/>
          </a:prstGeom>
          <a:noFill/>
          <a:ln>
            <a:noFill/>
          </a:ln>
        </p:spPr>
      </p:pic>
      <p:pic>
        <p:nvPicPr>
          <p:cNvPr id="45" name="Shape 45"/>
          <p:cNvPicPr preferRelativeResize="0"/>
          <p:nvPr/>
        </p:nvPicPr>
        <p:blipFill>
          <a:blip r:embed="rId6">
            <a:alphaModFix/>
          </a:blip>
          <a:stretch>
            <a:fillRect/>
          </a:stretch>
        </p:blipFill>
        <p:spPr>
          <a:xfrm>
            <a:off x="6409373" y="2983237"/>
            <a:ext cx="1472738" cy="1317769"/>
          </a:xfrm>
          <a:prstGeom prst="rect">
            <a:avLst/>
          </a:prstGeom>
          <a:noFill/>
          <a:ln>
            <a:noFill/>
          </a:ln>
        </p:spPr>
      </p:pic>
      <p:pic>
        <p:nvPicPr>
          <p:cNvPr id="46" name="Shape 46"/>
          <p:cNvPicPr preferRelativeResize="0"/>
          <p:nvPr/>
        </p:nvPicPr>
        <p:blipFill>
          <a:blip r:embed="rId7">
            <a:alphaModFix/>
          </a:blip>
          <a:stretch>
            <a:fillRect/>
          </a:stretch>
        </p:blipFill>
        <p:spPr>
          <a:xfrm>
            <a:off x="4771932" y="4637054"/>
            <a:ext cx="1317713" cy="865038"/>
          </a:xfrm>
          <a:prstGeom prst="rect">
            <a:avLst/>
          </a:prstGeom>
          <a:noFill/>
          <a:ln>
            <a:noFill/>
          </a:ln>
        </p:spPr>
      </p:pic>
      <p:sp>
        <p:nvSpPr>
          <p:cNvPr id="47" name="Shape 47"/>
          <p:cNvSpPr txBox="1"/>
          <p:nvPr/>
        </p:nvSpPr>
        <p:spPr>
          <a:xfrm>
            <a:off x="311700" y="1536625"/>
            <a:ext cx="3229500" cy="4769099"/>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Camera</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Video capture</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Lens Blur</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Photo Sphere</a:t>
            </a: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Maps</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Street View</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Earth</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Photo Tours</a:t>
            </a:r>
          </a:p>
          <a:p>
            <a:pPr indent="-342900" lvl="0" marL="457200" rtl="0">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Cardboard Camera</a:t>
            </a: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Youtube</a:t>
            </a:r>
          </a:p>
          <a:p>
            <a:pPr indent="-342900" lvl="0" marL="4572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Photos</a:t>
            </a:r>
          </a:p>
        </p:txBody>
      </p:sp>
      <p:pic>
        <p:nvPicPr>
          <p:cNvPr id="48" name="Shape 48"/>
          <p:cNvPicPr preferRelativeResize="0"/>
          <p:nvPr/>
        </p:nvPicPr>
        <p:blipFill>
          <a:blip r:embed="rId8">
            <a:alphaModFix/>
          </a:blip>
          <a:stretch>
            <a:fillRect/>
          </a:stretch>
        </p:blipFill>
        <p:spPr>
          <a:xfrm>
            <a:off x="6393273" y="1613045"/>
            <a:ext cx="1472725" cy="1125703"/>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 name="Shape 52"/>
        <p:cNvGrpSpPr/>
        <p:nvPr/>
      </p:nvGrpSpPr>
      <p:grpSpPr>
        <a:xfrm>
          <a:off x="0" y="0"/>
          <a:ext cx="0" cy="0"/>
          <a:chOff x="0" y="0"/>
          <a:chExt cx="0" cy="0"/>
        </a:xfrm>
      </p:grpSpPr>
      <p:sp>
        <p:nvSpPr>
          <p:cNvPr id="53" name="Shape 53"/>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Minimal Problems in Google Products</a:t>
            </a:r>
          </a:p>
        </p:txBody>
      </p:sp>
      <p:sp>
        <p:nvSpPr>
          <p:cNvPr id="54" name="Shape 54"/>
          <p:cNvSpPr txBox="1"/>
          <p:nvPr/>
        </p:nvSpPr>
        <p:spPr>
          <a:xfrm>
            <a:off x="311700" y="1536625"/>
            <a:ext cx="4501499" cy="3180599"/>
          </a:xfrm>
          <a:prstGeom prst="rect">
            <a:avLst/>
          </a:prstGeom>
          <a:noFill/>
          <a:ln>
            <a:noFill/>
          </a:ln>
        </p:spPr>
        <p:txBody>
          <a:bodyPr anchorCtr="0" anchor="t" bIns="91425" lIns="91425" rIns="91425" tIns="91425">
            <a:noAutofit/>
          </a:bodyPr>
          <a:lstStyle/>
          <a:p>
            <a:pPr indent="-342900" lvl="0" marL="457200" rtl="0">
              <a:spcBef>
                <a:spcPts val="0"/>
              </a:spcBef>
              <a:spcAft>
                <a:spcPts val="1000"/>
              </a:spcAft>
              <a:buClr>
                <a:schemeClr val="dk2"/>
              </a:buClr>
              <a:buSzPct val="100000"/>
              <a:buFont typeface="Roboto"/>
              <a:buChar char="●"/>
            </a:pPr>
            <a:r>
              <a:rPr b="1" lang="en" sz="1800">
                <a:solidFill>
                  <a:schemeClr val="dk2"/>
                </a:solidFill>
                <a:latin typeface="Roboto"/>
                <a:ea typeface="Roboto"/>
                <a:cs typeface="Roboto"/>
                <a:sym typeface="Roboto"/>
              </a:rPr>
              <a:t>6Dof Motion problem </a:t>
            </a:r>
          </a:p>
          <a:p>
            <a:pPr indent="-342900" lvl="1" marL="914400" rtl="0">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Photo Tours</a:t>
            </a:r>
          </a:p>
          <a:p>
            <a:pPr indent="-342900" lvl="1" marL="914400" rtl="0">
              <a:lnSpc>
                <a:spcPct val="100000"/>
              </a:lnSpc>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Lens Blur</a:t>
            </a:r>
          </a:p>
          <a:p>
            <a:pPr indent="0" lvl="0" marL="457200" rtl="0">
              <a:lnSpc>
                <a:spcPct val="100000"/>
              </a:lnSpc>
              <a:spcBef>
                <a:spcPts val="0"/>
              </a:spcBef>
              <a:spcAft>
                <a:spcPts val="1000"/>
              </a:spcAft>
              <a:buNone/>
            </a:pPr>
            <a:r>
              <a:t/>
            </a:r>
            <a:endParaRPr sz="1800">
              <a:solidFill>
                <a:schemeClr val="dk2"/>
              </a:solidFill>
              <a:latin typeface="Roboto"/>
              <a:ea typeface="Roboto"/>
              <a:cs typeface="Roboto"/>
              <a:sym typeface="Roboto"/>
            </a:endParaRPr>
          </a:p>
          <a:p>
            <a:pPr indent="-342900" lvl="0" marL="457200" rtl="0">
              <a:spcBef>
                <a:spcPts val="0"/>
              </a:spcBef>
              <a:spcAft>
                <a:spcPts val="1000"/>
              </a:spcAft>
              <a:buClr>
                <a:schemeClr val="dk2"/>
              </a:buClr>
              <a:buSzPct val="100000"/>
              <a:buFont typeface="Roboto"/>
              <a:buChar char="●"/>
            </a:pPr>
            <a:r>
              <a:rPr lang="en" sz="1800">
                <a:solidFill>
                  <a:schemeClr val="dk2"/>
                </a:solidFill>
                <a:latin typeface="Roboto"/>
                <a:ea typeface="Roboto"/>
                <a:cs typeface="Roboto"/>
                <a:sym typeface="Roboto"/>
              </a:rPr>
              <a:t>Constrained motion problem</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Video stabilization</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Photo Sphere</a:t>
            </a:r>
          </a:p>
          <a:p>
            <a:pPr indent="-330200" lvl="1" marL="914400" rtl="0">
              <a:lnSpc>
                <a:spcPct val="100000"/>
              </a:lnSpc>
              <a:spcBef>
                <a:spcPts val="0"/>
              </a:spcBef>
              <a:spcAft>
                <a:spcPts val="1000"/>
              </a:spcAft>
              <a:buClr>
                <a:schemeClr val="dk2"/>
              </a:buClr>
              <a:buSzPct val="100000"/>
              <a:buFont typeface="Roboto"/>
              <a:buChar char="○"/>
            </a:pPr>
            <a:r>
              <a:rPr lang="en" sz="1600">
                <a:solidFill>
                  <a:schemeClr val="dk2"/>
                </a:solidFill>
                <a:latin typeface="Roboto"/>
                <a:ea typeface="Roboto"/>
                <a:cs typeface="Roboto"/>
                <a:sym typeface="Roboto"/>
              </a:rPr>
              <a:t>Indoor Street view</a:t>
            </a:r>
          </a:p>
        </p:txBody>
      </p:sp>
      <p:sp>
        <p:nvSpPr>
          <p:cNvPr id="55" name="Shape 55"/>
          <p:cNvSpPr txBox="1"/>
          <p:nvPr/>
        </p:nvSpPr>
        <p:spPr>
          <a:xfrm>
            <a:off x="311700" y="4813225"/>
            <a:ext cx="5224800" cy="13179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1000"/>
              </a:spcAft>
              <a:buClr>
                <a:schemeClr val="dk2"/>
              </a:buClr>
              <a:buSzPct val="100000"/>
              <a:buFont typeface="Roboto"/>
              <a:buChar char="❖"/>
            </a:pPr>
            <a:r>
              <a:rPr b="1" lang="en" sz="1800">
                <a:solidFill>
                  <a:schemeClr val="dk2"/>
                </a:solidFill>
                <a:latin typeface="Roboto"/>
                <a:ea typeface="Roboto"/>
                <a:cs typeface="Roboto"/>
                <a:sym typeface="Roboto"/>
              </a:rPr>
              <a:t>Problem -&gt; Modeling -&gt; Solver selection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
                                        </p:tgtEl>
                                        <p:attrNameLst>
                                          <p:attrName>style.visibility</p:attrName>
                                        </p:attrNameLst>
                                      </p:cBhvr>
                                      <p:to>
                                        <p:strVal val="visible"/>
                                      </p:to>
                                    </p:set>
                                    <p:animEffect filter="fade" transition="in">
                                      <p:cBhvr>
                                        <p:cTn dur="1000"/>
                                        <p:tgtEl>
                                          <p:spTgt spid="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Google Maps - Photo tours</a:t>
            </a:r>
          </a:p>
        </p:txBody>
      </p:sp>
      <p:sp>
        <p:nvSpPr>
          <p:cNvPr id="61" name="Shape 61">
            <a:hlinkClick/>
          </p:cNvPr>
          <p:cNvSpPr/>
          <p:nvPr/>
        </p:nvSpPr>
        <p:spPr>
          <a:xfrm>
            <a:off x="660850" y="1668075"/>
            <a:ext cx="7868000" cy="4594674"/>
          </a:xfrm>
          <a:prstGeom prst="rect">
            <a:avLst/>
          </a:prstGeom>
          <a:blipFill>
            <a:blip r:embed="rId3">
              <a:alphaModFix/>
            </a:blip>
            <a:stretch>
              <a:fillRect/>
            </a:stretch>
          </a:blipFill>
          <a:ln>
            <a:noFill/>
          </a:ln>
        </p:spPr>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Google Maps - Photo tours</a:t>
            </a:r>
          </a:p>
        </p:txBody>
      </p:sp>
      <p:pic>
        <p:nvPicPr>
          <p:cNvPr id="67" name="Shape 67"/>
          <p:cNvPicPr preferRelativeResize="0"/>
          <p:nvPr/>
        </p:nvPicPr>
        <p:blipFill rotWithShape="1">
          <a:blip r:embed="rId3">
            <a:alphaModFix/>
          </a:blip>
          <a:srcRect b="0" l="1503" r="2091" t="0"/>
          <a:stretch/>
        </p:blipFill>
        <p:spPr>
          <a:xfrm>
            <a:off x="487650" y="2736800"/>
            <a:ext cx="8079598" cy="2881049"/>
          </a:xfrm>
          <a:prstGeom prst="rect">
            <a:avLst/>
          </a:prstGeom>
          <a:noFill/>
          <a:ln>
            <a:noFill/>
          </a:ln>
        </p:spPr>
      </p:pic>
      <p:sp>
        <p:nvSpPr>
          <p:cNvPr id="68" name="Shape 68"/>
          <p:cNvSpPr txBox="1"/>
          <p:nvPr/>
        </p:nvSpPr>
        <p:spPr>
          <a:xfrm>
            <a:off x="4738250" y="5719175"/>
            <a:ext cx="3798899" cy="374100"/>
          </a:xfrm>
          <a:prstGeom prst="rect">
            <a:avLst/>
          </a:prstGeom>
          <a:noFill/>
          <a:ln>
            <a:noFill/>
          </a:ln>
        </p:spPr>
        <p:txBody>
          <a:bodyPr anchorCtr="0" anchor="t" bIns="91425" lIns="91425" rIns="91425" tIns="91425">
            <a:noAutofit/>
          </a:bodyPr>
          <a:lstStyle/>
          <a:p>
            <a:pPr lvl="0" rtl="0">
              <a:spcBef>
                <a:spcPts val="0"/>
              </a:spcBef>
              <a:buNone/>
            </a:pPr>
            <a:r>
              <a:rPr i="1" lang="en">
                <a:solidFill>
                  <a:srgbClr val="222222"/>
                </a:solidFill>
                <a:highlight>
                  <a:srgbClr val="FFFFFF"/>
                </a:highlight>
              </a:rPr>
              <a:t>Kushal et al. "Photo tours."  3DimPVT 2012</a:t>
            </a:r>
          </a:p>
        </p:txBody>
      </p:sp>
      <p:sp>
        <p:nvSpPr>
          <p:cNvPr id="69" name="Shape 69"/>
          <p:cNvSpPr/>
          <p:nvPr/>
        </p:nvSpPr>
        <p:spPr>
          <a:xfrm>
            <a:off x="659475" y="1545800"/>
            <a:ext cx="1291500"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Imagery</a:t>
            </a:r>
          </a:p>
          <a:p>
            <a:pPr lvl="0" rtl="0" algn="ctr">
              <a:spcBef>
                <a:spcPts val="0"/>
              </a:spcBef>
              <a:buNone/>
            </a:pPr>
            <a:r>
              <a:rPr lang="en">
                <a:latin typeface="Roboto"/>
                <a:ea typeface="Roboto"/>
                <a:cs typeface="Roboto"/>
                <a:sym typeface="Roboto"/>
              </a:rPr>
              <a:t>Clustering</a:t>
            </a:r>
          </a:p>
        </p:txBody>
      </p:sp>
      <p:cxnSp>
        <p:nvCxnSpPr>
          <p:cNvPr id="70" name="Shape 70"/>
          <p:cNvCxnSpPr>
            <a:endCxn id="71" idx="1"/>
          </p:cNvCxnSpPr>
          <p:nvPr/>
        </p:nvCxnSpPr>
        <p:spPr>
          <a:xfrm>
            <a:off x="2010350" y="2045600"/>
            <a:ext cx="788100" cy="8400"/>
          </a:xfrm>
          <a:prstGeom prst="straightConnector1">
            <a:avLst/>
          </a:prstGeom>
          <a:noFill/>
          <a:ln cap="flat" cmpd="sng" w="38100">
            <a:solidFill>
              <a:srgbClr val="666666"/>
            </a:solidFill>
            <a:prstDash val="solid"/>
            <a:round/>
            <a:headEnd len="lg" w="lg" type="none"/>
            <a:tailEnd len="lg" w="lg" type="stealth"/>
          </a:ln>
        </p:spPr>
      </p:cxnSp>
      <p:sp>
        <p:nvSpPr>
          <p:cNvPr id="71" name="Shape 71"/>
          <p:cNvSpPr/>
          <p:nvPr/>
        </p:nvSpPr>
        <p:spPr>
          <a:xfrm>
            <a:off x="2798450" y="1545800"/>
            <a:ext cx="1299600"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Structure</a:t>
            </a:r>
          </a:p>
          <a:p>
            <a:pPr lvl="0" rtl="0" algn="ctr">
              <a:spcBef>
                <a:spcPts val="0"/>
              </a:spcBef>
              <a:buNone/>
            </a:pPr>
            <a:r>
              <a:rPr lang="en">
                <a:latin typeface="Roboto"/>
                <a:ea typeface="Roboto"/>
                <a:cs typeface="Roboto"/>
                <a:sym typeface="Roboto"/>
              </a:rPr>
              <a:t>from Motion</a:t>
            </a:r>
          </a:p>
        </p:txBody>
      </p:sp>
      <p:cxnSp>
        <p:nvCxnSpPr>
          <p:cNvPr id="72" name="Shape 72"/>
          <p:cNvCxnSpPr>
            <a:stCxn id="71" idx="3"/>
            <a:endCxn id="73" idx="1"/>
          </p:cNvCxnSpPr>
          <p:nvPr/>
        </p:nvCxnSpPr>
        <p:spPr>
          <a:xfrm>
            <a:off x="4098050" y="2054000"/>
            <a:ext cx="847500" cy="3600"/>
          </a:xfrm>
          <a:prstGeom prst="straightConnector1">
            <a:avLst/>
          </a:prstGeom>
          <a:noFill/>
          <a:ln cap="flat" cmpd="sng" w="38100">
            <a:solidFill>
              <a:srgbClr val="666666"/>
            </a:solidFill>
            <a:prstDash val="solid"/>
            <a:round/>
            <a:headEnd len="lg" w="lg" type="none"/>
            <a:tailEnd len="lg" w="lg" type="stealth"/>
          </a:ln>
        </p:spPr>
      </p:cxnSp>
      <p:sp>
        <p:nvSpPr>
          <p:cNvPr id="73" name="Shape 73"/>
          <p:cNvSpPr/>
          <p:nvPr/>
        </p:nvSpPr>
        <p:spPr>
          <a:xfrm>
            <a:off x="4945525" y="1549400"/>
            <a:ext cx="1293599"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Tour Computation</a:t>
            </a:r>
          </a:p>
        </p:txBody>
      </p:sp>
      <p:cxnSp>
        <p:nvCxnSpPr>
          <p:cNvPr id="74" name="Shape 74"/>
          <p:cNvCxnSpPr>
            <a:stCxn id="73" idx="3"/>
            <a:endCxn id="75" idx="1"/>
          </p:cNvCxnSpPr>
          <p:nvPr/>
        </p:nvCxnSpPr>
        <p:spPr>
          <a:xfrm>
            <a:off x="6239124" y="2057600"/>
            <a:ext cx="847500" cy="0"/>
          </a:xfrm>
          <a:prstGeom prst="straightConnector1">
            <a:avLst/>
          </a:prstGeom>
          <a:noFill/>
          <a:ln cap="flat" cmpd="sng" w="38100">
            <a:solidFill>
              <a:srgbClr val="666666"/>
            </a:solidFill>
            <a:prstDash val="solid"/>
            <a:round/>
            <a:headEnd len="lg" w="lg" type="none"/>
            <a:tailEnd len="lg" w="lg" type="stealth"/>
          </a:ln>
        </p:spPr>
      </p:cxnSp>
      <p:sp>
        <p:nvSpPr>
          <p:cNvPr id="75" name="Shape 75"/>
          <p:cNvSpPr/>
          <p:nvPr/>
        </p:nvSpPr>
        <p:spPr>
          <a:xfrm>
            <a:off x="7086600" y="1549400"/>
            <a:ext cx="1293599" cy="1016400"/>
          </a:xfrm>
          <a:prstGeom prst="rect">
            <a:avLst/>
          </a:prstGeom>
          <a:solidFill>
            <a:srgbClr val="EFEFEF"/>
          </a:solidFill>
          <a:ln cap="flat" cmpd="sng" w="19050">
            <a:solidFill>
              <a:srgbClr val="666666"/>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Roboto"/>
                <a:ea typeface="Roboto"/>
                <a:cs typeface="Roboto"/>
                <a:sym typeface="Roboto"/>
              </a:rPr>
              <a:t>Image-based Rendering</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 name="Shape 79"/>
        <p:cNvGrpSpPr/>
        <p:nvPr/>
      </p:nvGrpSpPr>
      <p:grpSpPr>
        <a:xfrm>
          <a:off x="0" y="0"/>
          <a:ext cx="0" cy="0"/>
          <a:chOff x="0" y="0"/>
          <a:chExt cx="0" cy="0"/>
        </a:xfrm>
      </p:grpSpPr>
      <p:sp>
        <p:nvSpPr>
          <p:cNvPr id="80" name="Shape 80"/>
          <p:cNvSpPr txBox="1"/>
          <p:nvPr>
            <p:ph type="title"/>
          </p:nvPr>
        </p:nvSpPr>
        <p:spPr>
          <a:xfrm>
            <a:off x="311700" y="593366"/>
            <a:ext cx="8520599" cy="763500"/>
          </a:xfrm>
          <a:prstGeom prst="rect">
            <a:avLst/>
          </a:prstGeom>
        </p:spPr>
        <p:txBody>
          <a:bodyPr anchorCtr="0" anchor="t" bIns="91425" lIns="91425" rIns="91425" tIns="91425">
            <a:noAutofit/>
          </a:bodyPr>
          <a:lstStyle/>
          <a:p>
            <a:pPr lvl="0" rtl="0">
              <a:spcBef>
                <a:spcPts val="0"/>
              </a:spcBef>
              <a:buNone/>
            </a:pPr>
            <a:r>
              <a:rPr lang="en"/>
              <a:t>Photo Tours - Internet Photo SfM</a:t>
            </a:r>
          </a:p>
        </p:txBody>
      </p:sp>
      <p:sp>
        <p:nvSpPr>
          <p:cNvPr id="81" name="Shape 81"/>
          <p:cNvSpPr txBox="1"/>
          <p:nvPr/>
        </p:nvSpPr>
        <p:spPr>
          <a:xfrm>
            <a:off x="586825" y="1633925"/>
            <a:ext cx="7387199" cy="1412099"/>
          </a:xfrm>
          <a:prstGeom prst="rect">
            <a:avLst/>
          </a:prstGeom>
          <a:noFill/>
          <a:ln>
            <a:noFill/>
          </a:ln>
        </p:spPr>
        <p:txBody>
          <a:bodyPr anchorCtr="0" anchor="ctr" bIns="91425" lIns="91425" rIns="91425" tIns="91425">
            <a:noAutofit/>
          </a:bodyPr>
          <a:lstStyle/>
          <a:p>
            <a:pPr indent="-342900" lvl="0" marL="457200" rtl="0">
              <a:lnSpc>
                <a:spcPct val="100000"/>
              </a:lnSpc>
              <a:spcBef>
                <a:spcPts val="0"/>
              </a:spcBef>
              <a:spcAft>
                <a:spcPts val="400"/>
              </a:spcAft>
              <a:buClr>
                <a:srgbClr val="595959"/>
              </a:buClr>
              <a:buSzPct val="100000"/>
              <a:buChar char="❖"/>
            </a:pPr>
            <a:r>
              <a:rPr lang="en" sz="1800">
                <a:solidFill>
                  <a:srgbClr val="595959"/>
                </a:solidFill>
              </a:rPr>
              <a:t>The pose problem</a:t>
            </a:r>
          </a:p>
          <a:p>
            <a:pPr indent="-342900" lvl="1" marL="914400" rtl="0">
              <a:lnSpc>
                <a:spcPct val="100000"/>
              </a:lnSpc>
              <a:spcBef>
                <a:spcPts val="0"/>
              </a:spcBef>
              <a:spcAft>
                <a:spcPts val="400"/>
              </a:spcAft>
              <a:buClr>
                <a:srgbClr val="595959"/>
              </a:buClr>
              <a:buSzPct val="100000"/>
              <a:buChar char="➢"/>
            </a:pPr>
            <a:r>
              <a:rPr lang="en" sz="1800">
                <a:solidFill>
                  <a:srgbClr val="595959"/>
                </a:solidFill>
              </a:rPr>
              <a:t>Unconstrained motion  between photos</a:t>
            </a:r>
          </a:p>
          <a:p>
            <a:pPr indent="-342900" lvl="1" marL="914400" rtl="0">
              <a:lnSpc>
                <a:spcPct val="100000"/>
              </a:lnSpc>
              <a:spcBef>
                <a:spcPts val="0"/>
              </a:spcBef>
              <a:spcAft>
                <a:spcPts val="400"/>
              </a:spcAft>
              <a:buClr>
                <a:srgbClr val="595959"/>
              </a:buClr>
              <a:buSzPct val="100000"/>
              <a:buChar char="➢"/>
            </a:pPr>
            <a:r>
              <a:rPr lang="en" sz="1800">
                <a:solidFill>
                  <a:srgbClr val="595959"/>
                </a:solidFill>
              </a:rPr>
              <a:t>Mixture of uncalibrated or approximately calibrated cameras</a:t>
            </a:r>
          </a:p>
          <a:p>
            <a:pPr indent="-342900" lvl="1" marL="914400" rtl="0">
              <a:lnSpc>
                <a:spcPct val="100000"/>
              </a:lnSpc>
              <a:spcBef>
                <a:spcPts val="0"/>
              </a:spcBef>
              <a:spcAft>
                <a:spcPts val="400"/>
              </a:spcAft>
              <a:buClr>
                <a:srgbClr val="595959"/>
              </a:buClr>
              <a:buSzPct val="100000"/>
              <a:buChar char="➢"/>
            </a:pPr>
            <a:r>
              <a:rPr lang="en" sz="1800">
                <a:solidFill>
                  <a:srgbClr val="595959"/>
                </a:solidFill>
              </a:rPr>
              <a:t>It is OK to have some failures</a:t>
            </a:r>
          </a:p>
        </p:txBody>
      </p:sp>
      <p:grpSp>
        <p:nvGrpSpPr>
          <p:cNvPr id="82" name="Shape 82"/>
          <p:cNvGrpSpPr/>
          <p:nvPr/>
        </p:nvGrpSpPr>
        <p:grpSpPr>
          <a:xfrm>
            <a:off x="724925" y="4895862"/>
            <a:ext cx="7962650" cy="1283187"/>
            <a:chOff x="724925" y="4895862"/>
            <a:chExt cx="7962650" cy="1283187"/>
          </a:xfrm>
        </p:grpSpPr>
        <p:sp>
          <p:nvSpPr>
            <p:cNvPr id="83" name="Shape 83"/>
            <p:cNvSpPr txBox="1"/>
            <p:nvPr/>
          </p:nvSpPr>
          <p:spPr>
            <a:xfrm>
              <a:off x="724925" y="4895862"/>
              <a:ext cx="2059800" cy="1122900"/>
            </a:xfrm>
            <a:prstGeom prst="rect">
              <a:avLst/>
            </a:prstGeom>
            <a:noFill/>
            <a:ln cap="flat" cmpd="sng" w="9525">
              <a:solidFill>
                <a:srgbClr val="666666"/>
              </a:solidFill>
              <a:prstDash val="solid"/>
              <a:round/>
              <a:headEnd len="med" w="med" type="none"/>
              <a:tailEnd len="med" w="med" type="none"/>
            </a:ln>
          </p:spPr>
          <p:txBody>
            <a:bodyPr anchorCtr="0" anchor="t" bIns="91425" lIns="91425" rIns="91425" tIns="91425">
              <a:noAutofit/>
            </a:bodyPr>
            <a:lstStyle/>
            <a:p>
              <a:pPr indent="0" lvl="0" marL="0" rtl="0" algn="ctr">
                <a:lnSpc>
                  <a:spcPct val="115000"/>
                </a:lnSpc>
                <a:spcBef>
                  <a:spcPts val="0"/>
                </a:spcBef>
                <a:spcAft>
                  <a:spcPts val="1600"/>
                </a:spcAft>
                <a:buNone/>
              </a:pPr>
              <a:r>
                <a:rPr b="1" lang="en">
                  <a:solidFill>
                    <a:srgbClr val="FF0000"/>
                  </a:solidFill>
                  <a:latin typeface="Roboto"/>
                  <a:ea typeface="Roboto"/>
                  <a:cs typeface="Roboto"/>
                  <a:sym typeface="Roboto"/>
                </a:rPr>
                <a:t>5pt, 6pt &amp; 7pt </a:t>
              </a:r>
              <a:r>
                <a:rPr lang="en">
                  <a:solidFill>
                    <a:schemeClr val="dk2"/>
                  </a:solidFill>
                  <a:latin typeface="Roboto"/>
                  <a:ea typeface="Roboto"/>
                  <a:cs typeface="Roboto"/>
                  <a:sym typeface="Roboto"/>
                </a:rPr>
                <a:t>relative pose estimation </a:t>
              </a:r>
              <a:br>
                <a:rPr lang="en">
                  <a:solidFill>
                    <a:schemeClr val="dk2"/>
                  </a:solidFill>
                  <a:latin typeface="Roboto"/>
                  <a:ea typeface="Roboto"/>
                  <a:cs typeface="Roboto"/>
                  <a:sym typeface="Roboto"/>
                </a:rPr>
              </a:br>
              <a:r>
                <a:rPr lang="en">
                  <a:solidFill>
                    <a:schemeClr val="dk2"/>
                  </a:solidFill>
                  <a:latin typeface="Roboto"/>
                  <a:ea typeface="Roboto"/>
                  <a:cs typeface="Roboto"/>
                  <a:sym typeface="Roboto"/>
                </a:rPr>
                <a:t>(Initialization &amp; Pairwise matching)</a:t>
              </a:r>
            </a:p>
          </p:txBody>
        </p:sp>
        <p:sp>
          <p:nvSpPr>
            <p:cNvPr id="84" name="Shape 84"/>
            <p:cNvSpPr txBox="1"/>
            <p:nvPr/>
          </p:nvSpPr>
          <p:spPr>
            <a:xfrm>
              <a:off x="3227250" y="5133925"/>
              <a:ext cx="2059800" cy="655800"/>
            </a:xfrm>
            <a:prstGeom prst="rect">
              <a:avLst/>
            </a:prstGeom>
            <a:noFill/>
            <a:ln cap="flat" cmpd="sng" w="9525">
              <a:solidFill>
                <a:srgbClr val="666666"/>
              </a:solidFill>
              <a:prstDash val="solid"/>
              <a:round/>
              <a:headEnd len="med" w="med" type="none"/>
              <a:tailEnd len="med" w="med" type="none"/>
            </a:ln>
          </p:spPr>
          <p:txBody>
            <a:bodyPr anchorCtr="0" anchor="t" bIns="91425" lIns="91425" rIns="91425" tIns="91425">
              <a:noAutofit/>
            </a:bodyPr>
            <a:lstStyle/>
            <a:p>
              <a:pPr indent="0" lvl="0" marL="0" rtl="0" algn="ctr">
                <a:lnSpc>
                  <a:spcPct val="115000"/>
                </a:lnSpc>
                <a:spcBef>
                  <a:spcPts val="0"/>
                </a:spcBef>
                <a:spcAft>
                  <a:spcPts val="1600"/>
                </a:spcAft>
                <a:buNone/>
              </a:pPr>
              <a:r>
                <a:rPr b="1" lang="en">
                  <a:solidFill>
                    <a:srgbClr val="FF0000"/>
                  </a:solidFill>
                  <a:latin typeface="Roboto"/>
                  <a:ea typeface="Roboto"/>
                  <a:cs typeface="Roboto"/>
                  <a:sym typeface="Roboto"/>
                </a:rPr>
                <a:t>3pt &amp; 4pt </a:t>
              </a:r>
              <a:r>
                <a:rPr lang="en">
                  <a:solidFill>
                    <a:schemeClr val="dk2"/>
                  </a:solidFill>
                  <a:latin typeface="Roboto"/>
                  <a:ea typeface="Roboto"/>
                  <a:cs typeface="Roboto"/>
                  <a:sym typeface="Roboto"/>
                </a:rPr>
                <a:t>absolute pose estimation</a:t>
              </a:r>
            </a:p>
          </p:txBody>
        </p:sp>
        <p:sp>
          <p:nvSpPr>
            <p:cNvPr id="85" name="Shape 85"/>
            <p:cNvSpPr txBox="1"/>
            <p:nvPr/>
          </p:nvSpPr>
          <p:spPr>
            <a:xfrm>
              <a:off x="5900700" y="5133925"/>
              <a:ext cx="2464800" cy="655800"/>
            </a:xfrm>
            <a:prstGeom prst="rect">
              <a:avLst/>
            </a:prstGeom>
            <a:noFill/>
            <a:ln cap="flat" cmpd="sng" w="9525">
              <a:solidFill>
                <a:srgbClr val="666666"/>
              </a:solidFill>
              <a:prstDash val="solid"/>
              <a:round/>
              <a:headEnd len="med" w="med" type="none"/>
              <a:tailEnd len="med" w="med" type="none"/>
            </a:ln>
          </p:spPr>
          <p:txBody>
            <a:bodyPr anchorCtr="0" anchor="t" bIns="91425" lIns="91425" rIns="91425" tIns="91425">
              <a:noAutofit/>
            </a:bodyPr>
            <a:lstStyle/>
            <a:p>
              <a:pPr indent="0" lvl="0" marL="0" rtl="0" algn="ctr">
                <a:lnSpc>
                  <a:spcPct val="115000"/>
                </a:lnSpc>
                <a:spcBef>
                  <a:spcPts val="0"/>
                </a:spcBef>
                <a:spcAft>
                  <a:spcPts val="1600"/>
                </a:spcAft>
                <a:buNone/>
              </a:pPr>
              <a:r>
                <a:rPr lang="en">
                  <a:solidFill>
                    <a:srgbClr val="666666"/>
                  </a:solidFill>
                  <a:latin typeface="Roboto"/>
                  <a:ea typeface="Roboto"/>
                  <a:cs typeface="Roboto"/>
                  <a:sym typeface="Roboto"/>
                </a:rPr>
                <a:t>Bundle adjustment </a:t>
              </a:r>
              <a:br>
                <a:rPr lang="en">
                  <a:solidFill>
                    <a:srgbClr val="666666"/>
                  </a:solidFill>
                  <a:latin typeface="Roboto"/>
                  <a:ea typeface="Roboto"/>
                  <a:cs typeface="Roboto"/>
                  <a:sym typeface="Roboto"/>
                </a:rPr>
              </a:br>
              <a:r>
                <a:rPr lang="en">
                  <a:solidFill>
                    <a:srgbClr val="666666"/>
                  </a:solidFill>
                  <a:latin typeface="Roboto"/>
                  <a:ea typeface="Roboto"/>
                  <a:cs typeface="Roboto"/>
                  <a:sym typeface="Roboto"/>
                </a:rPr>
                <a:t>(solve for radial distortion) </a:t>
              </a:r>
            </a:p>
          </p:txBody>
        </p:sp>
        <p:cxnSp>
          <p:nvCxnSpPr>
            <p:cNvPr id="86" name="Shape 86"/>
            <p:cNvCxnSpPr>
              <a:stCxn id="83" idx="3"/>
              <a:endCxn id="84" idx="1"/>
            </p:cNvCxnSpPr>
            <p:nvPr/>
          </p:nvCxnSpPr>
          <p:spPr>
            <a:xfrm>
              <a:off x="2784725" y="5457312"/>
              <a:ext cx="442500" cy="4500"/>
            </a:xfrm>
            <a:prstGeom prst="straightConnector1">
              <a:avLst/>
            </a:prstGeom>
            <a:noFill/>
            <a:ln cap="flat" cmpd="sng" w="9525">
              <a:solidFill>
                <a:schemeClr val="dk2"/>
              </a:solidFill>
              <a:prstDash val="solid"/>
              <a:round/>
              <a:headEnd len="lg" w="lg" type="none"/>
              <a:tailEnd len="lg" w="lg" type="triangle"/>
            </a:ln>
          </p:spPr>
        </p:cxnSp>
        <p:cxnSp>
          <p:nvCxnSpPr>
            <p:cNvPr id="87" name="Shape 87"/>
            <p:cNvCxnSpPr>
              <a:stCxn id="84" idx="3"/>
              <a:endCxn id="85" idx="1"/>
            </p:cNvCxnSpPr>
            <p:nvPr/>
          </p:nvCxnSpPr>
          <p:spPr>
            <a:xfrm>
              <a:off x="5287050" y="5461825"/>
              <a:ext cx="613500" cy="0"/>
            </a:xfrm>
            <a:prstGeom prst="straightConnector1">
              <a:avLst/>
            </a:prstGeom>
            <a:noFill/>
            <a:ln cap="flat" cmpd="sng" w="9525">
              <a:solidFill>
                <a:schemeClr val="dk2"/>
              </a:solidFill>
              <a:prstDash val="solid"/>
              <a:round/>
              <a:headEnd len="lg" w="lg" type="none"/>
              <a:tailEnd len="lg" w="lg" type="triangle"/>
            </a:ln>
          </p:spPr>
        </p:cxnSp>
        <p:cxnSp>
          <p:nvCxnSpPr>
            <p:cNvPr id="88" name="Shape 88"/>
            <p:cNvCxnSpPr>
              <a:stCxn id="85" idx="3"/>
            </p:cNvCxnSpPr>
            <p:nvPr/>
          </p:nvCxnSpPr>
          <p:spPr>
            <a:xfrm>
              <a:off x="8365500" y="5461825"/>
              <a:ext cx="316500" cy="0"/>
            </a:xfrm>
            <a:prstGeom prst="straightConnector1">
              <a:avLst/>
            </a:prstGeom>
            <a:noFill/>
            <a:ln cap="flat" cmpd="sng" w="9525">
              <a:solidFill>
                <a:schemeClr val="dk2"/>
              </a:solidFill>
              <a:prstDash val="solid"/>
              <a:round/>
              <a:headEnd len="lg" w="lg" type="none"/>
              <a:tailEnd len="lg" w="lg" type="none"/>
            </a:ln>
          </p:spPr>
        </p:cxnSp>
        <p:cxnSp>
          <p:nvCxnSpPr>
            <p:cNvPr id="89" name="Shape 89"/>
            <p:cNvCxnSpPr/>
            <p:nvPr/>
          </p:nvCxnSpPr>
          <p:spPr>
            <a:xfrm rot="10800000">
              <a:off x="3014874" y="6173225"/>
              <a:ext cx="5672700" cy="0"/>
            </a:xfrm>
            <a:prstGeom prst="straightConnector1">
              <a:avLst/>
            </a:prstGeom>
            <a:noFill/>
            <a:ln cap="flat" cmpd="sng" w="9525">
              <a:solidFill>
                <a:schemeClr val="dk2"/>
              </a:solidFill>
              <a:prstDash val="solid"/>
              <a:round/>
              <a:headEnd len="lg" w="lg" type="none"/>
              <a:tailEnd len="lg" w="lg" type="none"/>
            </a:ln>
          </p:spPr>
        </p:cxnSp>
        <p:cxnSp>
          <p:nvCxnSpPr>
            <p:cNvPr id="90" name="Shape 90"/>
            <p:cNvCxnSpPr/>
            <p:nvPr/>
          </p:nvCxnSpPr>
          <p:spPr>
            <a:xfrm rot="10800000">
              <a:off x="3026275" y="5471424"/>
              <a:ext cx="0" cy="690300"/>
            </a:xfrm>
            <a:prstGeom prst="straightConnector1">
              <a:avLst/>
            </a:prstGeom>
            <a:noFill/>
            <a:ln cap="flat" cmpd="sng" w="9525">
              <a:solidFill>
                <a:schemeClr val="dk2"/>
              </a:solidFill>
              <a:prstDash val="solid"/>
              <a:round/>
              <a:headEnd len="lg" w="lg" type="none"/>
              <a:tailEnd len="lg" w="lg" type="triangle"/>
            </a:ln>
          </p:spPr>
        </p:cxnSp>
        <p:cxnSp>
          <p:nvCxnSpPr>
            <p:cNvPr id="91" name="Shape 91"/>
            <p:cNvCxnSpPr/>
            <p:nvPr/>
          </p:nvCxnSpPr>
          <p:spPr>
            <a:xfrm>
              <a:off x="8678050" y="5454250"/>
              <a:ext cx="0" cy="724800"/>
            </a:xfrm>
            <a:prstGeom prst="straightConnector1">
              <a:avLst/>
            </a:prstGeom>
            <a:noFill/>
            <a:ln cap="flat" cmpd="sng" w="9525">
              <a:solidFill>
                <a:schemeClr val="dk2"/>
              </a:solidFill>
              <a:prstDash val="solid"/>
              <a:round/>
              <a:headEnd len="lg" w="lg" type="none"/>
              <a:tailEnd len="lg" w="lg" type="none"/>
            </a:ln>
          </p:spPr>
        </p:cxnSp>
      </p:grpSp>
      <p:sp>
        <p:nvSpPr>
          <p:cNvPr id="92" name="Shape 92"/>
          <p:cNvSpPr txBox="1"/>
          <p:nvPr/>
        </p:nvSpPr>
        <p:spPr>
          <a:xfrm>
            <a:off x="586825" y="3099250"/>
            <a:ext cx="7778700" cy="1571099"/>
          </a:xfrm>
          <a:prstGeom prst="rect">
            <a:avLst/>
          </a:prstGeom>
          <a:noFill/>
          <a:ln>
            <a:noFill/>
          </a:ln>
        </p:spPr>
        <p:txBody>
          <a:bodyPr anchorCtr="0" anchor="t" bIns="91425" lIns="91425" rIns="91425" tIns="91425">
            <a:noAutofit/>
          </a:bodyPr>
          <a:lstStyle/>
          <a:p>
            <a:pPr indent="-342900" lvl="0" marL="457200" rtl="0">
              <a:lnSpc>
                <a:spcPct val="100000"/>
              </a:lnSpc>
              <a:spcBef>
                <a:spcPts val="0"/>
              </a:spcBef>
              <a:spcAft>
                <a:spcPts val="400"/>
              </a:spcAft>
              <a:buClr>
                <a:schemeClr val="dk2"/>
              </a:buClr>
              <a:buSzPct val="100000"/>
              <a:buFont typeface="Roboto"/>
              <a:buChar char="●"/>
            </a:pPr>
            <a:r>
              <a:rPr lang="en" sz="1800">
                <a:solidFill>
                  <a:schemeClr val="dk2"/>
                </a:solidFill>
                <a:latin typeface="Roboto"/>
                <a:ea typeface="Roboto"/>
                <a:cs typeface="Roboto"/>
                <a:sym typeface="Roboto"/>
              </a:rPr>
              <a:t>Use simple pinhole model for initial pose estimation</a:t>
            </a:r>
          </a:p>
          <a:p>
            <a:pPr indent="-342900" lvl="1" marL="914400" rtl="0">
              <a:lnSpc>
                <a:spcPct val="100000"/>
              </a:lnSpc>
              <a:spcBef>
                <a:spcPts val="0"/>
              </a:spcBef>
              <a:spcAft>
                <a:spcPts val="400"/>
              </a:spcAft>
              <a:buClr>
                <a:schemeClr val="dk2"/>
              </a:buClr>
              <a:buSzPct val="100000"/>
              <a:buFont typeface="Roboto"/>
              <a:buChar char="○"/>
            </a:pPr>
            <a:r>
              <a:rPr lang="en" sz="1800">
                <a:solidFill>
                  <a:schemeClr val="dk2"/>
                </a:solidFill>
                <a:latin typeface="Roboto"/>
                <a:ea typeface="Roboto"/>
                <a:cs typeface="Roboto"/>
                <a:sym typeface="Roboto"/>
              </a:rPr>
              <a:t>Using EXIF focal length when possible</a:t>
            </a:r>
          </a:p>
          <a:p>
            <a:pPr indent="-342900" lvl="1" marL="914400" rtl="0">
              <a:lnSpc>
                <a:spcPct val="100000"/>
              </a:lnSpc>
              <a:spcBef>
                <a:spcPts val="0"/>
              </a:spcBef>
              <a:spcAft>
                <a:spcPts val="400"/>
              </a:spcAft>
              <a:buClr>
                <a:schemeClr val="dk2"/>
              </a:buClr>
              <a:buSzPct val="100000"/>
              <a:buFont typeface="Roboto"/>
              <a:buChar char="○"/>
            </a:pPr>
            <a:r>
              <a:rPr lang="en" sz="1800">
                <a:solidFill>
                  <a:schemeClr val="dk2"/>
                </a:solidFill>
                <a:latin typeface="Roboto"/>
                <a:ea typeface="Roboto"/>
                <a:cs typeface="Roboto"/>
                <a:sym typeface="Roboto"/>
              </a:rPr>
              <a:t>Assuming principal point at image center</a:t>
            </a:r>
          </a:p>
          <a:p>
            <a:pPr indent="-342900" lvl="1" marL="914400" rtl="0">
              <a:lnSpc>
                <a:spcPct val="100000"/>
              </a:lnSpc>
              <a:spcBef>
                <a:spcPts val="0"/>
              </a:spcBef>
              <a:spcAft>
                <a:spcPts val="400"/>
              </a:spcAft>
              <a:buClr>
                <a:schemeClr val="dk2"/>
              </a:buClr>
              <a:buSzPct val="100000"/>
              <a:buFont typeface="Roboto"/>
              <a:buChar char="○"/>
            </a:pPr>
            <a:r>
              <a:rPr lang="en" sz="1800">
                <a:solidFill>
                  <a:schemeClr val="dk2"/>
                </a:solidFill>
                <a:latin typeface="Roboto"/>
                <a:ea typeface="Roboto"/>
                <a:cs typeface="Roboto"/>
                <a:sym typeface="Roboto"/>
              </a:rPr>
              <a:t>Ignoring radial distortion, skew, etc</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p:tgtEl>
                                          <p:spTgt spid="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11700" y="593366"/>
            <a:ext cx="8520599" cy="763500"/>
          </a:xfrm>
          <a:prstGeom prst="rect">
            <a:avLst/>
          </a:prstGeom>
        </p:spPr>
        <p:txBody>
          <a:bodyPr anchorCtr="0" anchor="t" bIns="91425" lIns="91425" rIns="91425" tIns="91425">
            <a:noAutofit/>
          </a:bodyPr>
          <a:lstStyle/>
          <a:p>
            <a:pPr lvl="0">
              <a:spcBef>
                <a:spcPts val="0"/>
              </a:spcBef>
              <a:buNone/>
            </a:pPr>
            <a:r>
              <a:rPr lang="en"/>
              <a:t>Google Camera - Lens Blur</a:t>
            </a:r>
          </a:p>
        </p:txBody>
      </p:sp>
      <p:pic>
        <p:nvPicPr>
          <p:cNvPr id="98" name="Shape 98"/>
          <p:cNvPicPr preferRelativeResize="0"/>
          <p:nvPr/>
        </p:nvPicPr>
        <p:blipFill rotWithShape="1">
          <a:blip r:embed="rId3">
            <a:alphaModFix/>
          </a:blip>
          <a:srcRect b="8408" l="0" r="0" t="0"/>
          <a:stretch/>
        </p:blipFill>
        <p:spPr>
          <a:xfrm>
            <a:off x="2954567" y="1895137"/>
            <a:ext cx="5336583" cy="3569175"/>
          </a:xfrm>
          <a:prstGeom prst="rect">
            <a:avLst/>
          </a:prstGeom>
          <a:noFill/>
          <a:ln>
            <a:noFill/>
          </a:ln>
        </p:spPr>
      </p:pic>
      <p:sp>
        <p:nvSpPr>
          <p:cNvPr id="99" name="Shape 99"/>
          <p:cNvSpPr txBox="1"/>
          <p:nvPr/>
        </p:nvSpPr>
        <p:spPr>
          <a:xfrm>
            <a:off x="3206125" y="5478721"/>
            <a:ext cx="4733700" cy="442200"/>
          </a:xfrm>
          <a:prstGeom prst="rect">
            <a:avLst/>
          </a:prstGeom>
          <a:noFill/>
          <a:ln>
            <a:noFill/>
          </a:ln>
        </p:spPr>
        <p:txBody>
          <a:bodyPr anchorCtr="0" anchor="t" bIns="91425" lIns="91425" rIns="91425" tIns="91425">
            <a:noAutofit/>
          </a:bodyPr>
          <a:lstStyle/>
          <a:p>
            <a:pPr lvl="0" rtl="0">
              <a:spcBef>
                <a:spcPts val="0"/>
              </a:spcBef>
              <a:buNone/>
            </a:pPr>
            <a:r>
              <a:rPr b="1" lang="en" sz="1200"/>
              <a:t>Photo without Lens Blur                         Photo with Lens Blur</a:t>
            </a:r>
          </a:p>
        </p:txBody>
      </p:sp>
      <p:sp>
        <p:nvSpPr>
          <p:cNvPr id="100" name="Shape 100"/>
          <p:cNvSpPr txBox="1"/>
          <p:nvPr/>
        </p:nvSpPr>
        <p:spPr>
          <a:xfrm>
            <a:off x="5685900" y="6147225"/>
            <a:ext cx="2430000" cy="261900"/>
          </a:xfrm>
          <a:prstGeom prst="rect">
            <a:avLst/>
          </a:prstGeom>
          <a:noFill/>
          <a:ln>
            <a:noFill/>
          </a:ln>
        </p:spPr>
        <p:txBody>
          <a:bodyPr anchorCtr="0" anchor="t" bIns="91425" lIns="91425" rIns="91425" tIns="91425">
            <a:noAutofit/>
          </a:bodyPr>
          <a:lstStyle/>
          <a:p>
            <a:pPr lvl="0" rtl="0">
              <a:spcBef>
                <a:spcPts val="0"/>
              </a:spcBef>
              <a:buNone/>
            </a:pPr>
            <a:r>
              <a:rPr lang="en" sz="1200"/>
              <a:t>* Photo by Sascha Haeberling</a:t>
            </a:r>
          </a:p>
        </p:txBody>
      </p:sp>
      <p:pic>
        <p:nvPicPr>
          <p:cNvPr id="101" name="Shape 101"/>
          <p:cNvPicPr preferRelativeResize="0"/>
          <p:nvPr/>
        </p:nvPicPr>
        <p:blipFill>
          <a:blip r:embed="rId4">
            <a:alphaModFix/>
          </a:blip>
          <a:stretch>
            <a:fillRect/>
          </a:stretch>
        </p:blipFill>
        <p:spPr>
          <a:xfrm>
            <a:off x="571459" y="1909542"/>
            <a:ext cx="2112792" cy="3569177"/>
          </a:xfrm>
          <a:prstGeom prst="rect">
            <a:avLst/>
          </a:prstGeom>
          <a:noFill/>
          <a:ln>
            <a:noFill/>
          </a:ln>
        </p:spPr>
      </p:pic>
      <p:pic>
        <p:nvPicPr>
          <p:cNvPr id="102" name="Shape 102"/>
          <p:cNvPicPr preferRelativeResize="0"/>
          <p:nvPr/>
        </p:nvPicPr>
        <p:blipFill>
          <a:blip r:embed="rId5">
            <a:alphaModFix/>
          </a:blip>
          <a:stretch>
            <a:fillRect/>
          </a:stretch>
        </p:blipFill>
        <p:spPr>
          <a:xfrm>
            <a:off x="823975" y="2228850"/>
            <a:ext cx="1695400" cy="2778076"/>
          </a:xfrm>
          <a:prstGeom prst="rect">
            <a:avLst/>
          </a:prstGeom>
          <a:noFill/>
          <a:ln>
            <a:noFill/>
          </a:ln>
        </p:spPr>
      </p:pic>
      <p:sp>
        <p:nvSpPr>
          <p:cNvPr id="103" name="Shape 103"/>
          <p:cNvSpPr txBox="1"/>
          <p:nvPr/>
        </p:nvSpPr>
        <p:spPr>
          <a:xfrm>
            <a:off x="5685900" y="6409125"/>
            <a:ext cx="2755800" cy="261900"/>
          </a:xfrm>
          <a:prstGeom prst="rect">
            <a:avLst/>
          </a:prstGeom>
          <a:noFill/>
          <a:ln>
            <a:noFill/>
          </a:ln>
        </p:spPr>
        <p:txBody>
          <a:bodyPr anchorCtr="0" anchor="t" bIns="91425" lIns="91425" rIns="91425" tIns="91425">
            <a:noAutofit/>
          </a:bodyPr>
          <a:lstStyle/>
          <a:p>
            <a:pPr lvl="0">
              <a:spcBef>
                <a:spcPts val="0"/>
              </a:spcBef>
              <a:buNone/>
            </a:pPr>
            <a:r>
              <a:rPr lang="en" sz="1200"/>
              <a:t>* Slide courtesy of Carlos Hernandez</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 name="Shape 107"/>
        <p:cNvGrpSpPr/>
        <p:nvPr/>
      </p:nvGrpSpPr>
      <p:grpSpPr>
        <a:xfrm>
          <a:off x="0" y="0"/>
          <a:ext cx="0" cy="0"/>
          <a:chOff x="0" y="0"/>
          <a:chExt cx="0" cy="0"/>
        </a:xfrm>
      </p:grpSpPr>
      <p:sp>
        <p:nvSpPr>
          <p:cNvPr id="108" name="Shape 108"/>
          <p:cNvSpPr txBox="1"/>
          <p:nvPr>
            <p:ph type="title"/>
          </p:nvPr>
        </p:nvSpPr>
        <p:spPr>
          <a:xfrm>
            <a:off x="375102" y="660397"/>
            <a:ext cx="8229600" cy="865500"/>
          </a:xfrm>
          <a:prstGeom prst="rect">
            <a:avLst/>
          </a:prstGeom>
        </p:spPr>
        <p:txBody>
          <a:bodyPr anchorCtr="0" anchor="t" bIns="91425" lIns="91425" rIns="91425" tIns="91425">
            <a:noAutofit/>
          </a:bodyPr>
          <a:lstStyle/>
          <a:p>
            <a:pPr lvl="0" rtl="0">
              <a:spcBef>
                <a:spcPts val="0"/>
              </a:spcBef>
              <a:buNone/>
            </a:pPr>
            <a:r>
              <a:rPr lang="en" sz="2800">
                <a:solidFill>
                  <a:srgbClr val="4285F4"/>
                </a:solidFill>
              </a:rPr>
              <a:t>Lens </a:t>
            </a:r>
            <a:r>
              <a:rPr lang="en">
                <a:solidFill>
                  <a:srgbClr val="4285F4"/>
                </a:solidFill>
              </a:rPr>
              <a:t>B</a:t>
            </a:r>
            <a:r>
              <a:rPr lang="en" sz="2800">
                <a:solidFill>
                  <a:srgbClr val="4285F4"/>
                </a:solidFill>
              </a:rPr>
              <a:t>lur - Guided Capture</a:t>
            </a:r>
          </a:p>
          <a:p>
            <a:pPr lvl="0" rtl="0">
              <a:spcBef>
                <a:spcPts val="0"/>
              </a:spcBef>
              <a:buNone/>
            </a:pPr>
            <a:r>
              <a:t/>
            </a:r>
            <a:endParaRPr/>
          </a:p>
        </p:txBody>
      </p:sp>
      <p:pic>
        <p:nvPicPr>
          <p:cNvPr id="109" name="Shape 109"/>
          <p:cNvPicPr preferRelativeResize="0"/>
          <p:nvPr/>
        </p:nvPicPr>
        <p:blipFill>
          <a:blip r:embed="rId3">
            <a:alphaModFix/>
          </a:blip>
          <a:stretch>
            <a:fillRect/>
          </a:stretch>
        </p:blipFill>
        <p:spPr>
          <a:xfrm>
            <a:off x="5120724" y="2003558"/>
            <a:ext cx="1799950" cy="2625586"/>
          </a:xfrm>
          <a:prstGeom prst="rect">
            <a:avLst/>
          </a:prstGeom>
          <a:noFill/>
          <a:ln>
            <a:noFill/>
          </a:ln>
        </p:spPr>
      </p:pic>
      <p:grpSp>
        <p:nvGrpSpPr>
          <p:cNvPr id="110" name="Shape 110"/>
          <p:cNvGrpSpPr/>
          <p:nvPr/>
        </p:nvGrpSpPr>
        <p:grpSpPr>
          <a:xfrm>
            <a:off x="2743137" y="2017133"/>
            <a:ext cx="1933375" cy="3215475"/>
            <a:chOff x="5596787" y="1915533"/>
            <a:chExt cx="1933375" cy="3215475"/>
          </a:xfrm>
        </p:grpSpPr>
        <p:pic>
          <p:nvPicPr>
            <p:cNvPr id="111" name="Shape 111"/>
            <p:cNvPicPr preferRelativeResize="0"/>
            <p:nvPr/>
          </p:nvPicPr>
          <p:blipFill>
            <a:blip r:embed="rId4">
              <a:alphaModFix/>
            </a:blip>
            <a:stretch>
              <a:fillRect/>
            </a:stretch>
          </p:blipFill>
          <p:spPr>
            <a:xfrm>
              <a:off x="5596787" y="1915533"/>
              <a:ext cx="1933375" cy="3215475"/>
            </a:xfrm>
            <a:prstGeom prst="rect">
              <a:avLst/>
            </a:prstGeom>
            <a:noFill/>
            <a:ln>
              <a:noFill/>
            </a:ln>
          </p:spPr>
        </p:pic>
        <p:pic>
          <p:nvPicPr>
            <p:cNvPr id="112" name="Shape 112"/>
            <p:cNvPicPr preferRelativeResize="0"/>
            <p:nvPr/>
          </p:nvPicPr>
          <p:blipFill>
            <a:blip r:embed="rId5">
              <a:alphaModFix/>
            </a:blip>
            <a:stretch>
              <a:fillRect/>
            </a:stretch>
          </p:blipFill>
          <p:spPr>
            <a:xfrm>
              <a:off x="5834250" y="2278450"/>
              <a:ext cx="1555499" cy="2625600"/>
            </a:xfrm>
            <a:prstGeom prst="rect">
              <a:avLst/>
            </a:prstGeom>
            <a:noFill/>
            <a:ln>
              <a:noFill/>
            </a:ln>
          </p:spPr>
        </p:pic>
      </p:grpSp>
      <p:pic>
        <p:nvPicPr>
          <p:cNvPr id="113" name="Shape 113"/>
          <p:cNvPicPr preferRelativeResize="0"/>
          <p:nvPr/>
        </p:nvPicPr>
        <p:blipFill>
          <a:blip r:embed="rId6">
            <a:alphaModFix/>
          </a:blip>
          <a:stretch>
            <a:fillRect/>
          </a:stretch>
        </p:blipFill>
        <p:spPr>
          <a:xfrm>
            <a:off x="6882875" y="1927025"/>
            <a:ext cx="1933374" cy="4287299"/>
          </a:xfrm>
          <a:prstGeom prst="rect">
            <a:avLst/>
          </a:prstGeom>
          <a:noFill/>
          <a:ln>
            <a:noFill/>
          </a:ln>
        </p:spPr>
      </p:pic>
      <p:grpSp>
        <p:nvGrpSpPr>
          <p:cNvPr id="114" name="Shape 114"/>
          <p:cNvGrpSpPr/>
          <p:nvPr/>
        </p:nvGrpSpPr>
        <p:grpSpPr>
          <a:xfrm>
            <a:off x="533387" y="2017133"/>
            <a:ext cx="1933375" cy="3215475"/>
            <a:chOff x="5596787" y="1915533"/>
            <a:chExt cx="1933375" cy="3215475"/>
          </a:xfrm>
        </p:grpSpPr>
        <p:pic>
          <p:nvPicPr>
            <p:cNvPr id="115" name="Shape 115"/>
            <p:cNvPicPr preferRelativeResize="0"/>
            <p:nvPr/>
          </p:nvPicPr>
          <p:blipFill>
            <a:blip r:embed="rId4">
              <a:alphaModFix/>
            </a:blip>
            <a:stretch>
              <a:fillRect/>
            </a:stretch>
          </p:blipFill>
          <p:spPr>
            <a:xfrm>
              <a:off x="5596787" y="1915533"/>
              <a:ext cx="1933375" cy="3215475"/>
            </a:xfrm>
            <a:prstGeom prst="rect">
              <a:avLst/>
            </a:prstGeom>
            <a:noFill/>
            <a:ln>
              <a:noFill/>
            </a:ln>
          </p:spPr>
        </p:pic>
        <p:pic>
          <p:nvPicPr>
            <p:cNvPr id="116" name="Shape 116"/>
            <p:cNvPicPr preferRelativeResize="0"/>
            <p:nvPr/>
          </p:nvPicPr>
          <p:blipFill>
            <a:blip r:embed="rId7">
              <a:alphaModFix/>
            </a:blip>
            <a:stretch>
              <a:fillRect/>
            </a:stretch>
          </p:blipFill>
          <p:spPr>
            <a:xfrm>
              <a:off x="5834250" y="2278425"/>
              <a:ext cx="1555499" cy="2625600"/>
            </a:xfrm>
            <a:prstGeom prst="rect">
              <a:avLst/>
            </a:prstGeom>
            <a:noFill/>
            <a:ln>
              <a:noFill/>
            </a:ln>
          </p:spPr>
        </p:pic>
      </p:grpSp>
      <p:sp>
        <p:nvSpPr>
          <p:cNvPr id="117" name="Shape 117"/>
          <p:cNvSpPr txBox="1"/>
          <p:nvPr/>
        </p:nvSpPr>
        <p:spPr>
          <a:xfrm>
            <a:off x="5685900" y="6409125"/>
            <a:ext cx="2755800" cy="261900"/>
          </a:xfrm>
          <a:prstGeom prst="rect">
            <a:avLst/>
          </a:prstGeom>
          <a:noFill/>
          <a:ln>
            <a:noFill/>
          </a:ln>
        </p:spPr>
        <p:txBody>
          <a:bodyPr anchorCtr="0" anchor="t" bIns="91425" lIns="91425" rIns="91425" tIns="91425">
            <a:noAutofit/>
          </a:bodyPr>
          <a:lstStyle/>
          <a:p>
            <a:pPr lvl="0" rtl="0">
              <a:spcBef>
                <a:spcPts val="0"/>
              </a:spcBef>
              <a:buNone/>
            </a:pPr>
            <a:r>
              <a:rPr lang="en" sz="1200"/>
              <a:t>* Slide courtesy of Carlos Hernandez</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