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2" r:id="rId2"/>
    <p:sldId id="337" r:id="rId3"/>
    <p:sldId id="338" r:id="rId4"/>
    <p:sldId id="340" r:id="rId5"/>
    <p:sldId id="339" r:id="rId6"/>
    <p:sldId id="341" r:id="rId7"/>
    <p:sldId id="342" r:id="rId8"/>
    <p:sldId id="343" r:id="rId9"/>
    <p:sldId id="344" r:id="rId10"/>
    <p:sldId id="345" r:id="rId11"/>
    <p:sldId id="346" r:id="rId12"/>
    <p:sldId id="335" r:id="rId13"/>
  </p:sldIdLst>
  <p:sldSz cx="9001125" cy="6840538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CAB8"/>
    <a:srgbClr val="404040"/>
    <a:srgbClr val="BFB8AF"/>
    <a:srgbClr val="D2BA81"/>
    <a:srgbClr val="BED9C7"/>
    <a:srgbClr val="E9C4C7"/>
    <a:srgbClr val="333333"/>
    <a:srgbClr val="262626"/>
    <a:srgbClr val="FF689D"/>
    <a:srgbClr val="F3EB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9899" autoAdjust="0"/>
  </p:normalViewPr>
  <p:slideViewPr>
    <p:cSldViewPr snapToGrid="0" showGuides="1">
      <p:cViewPr>
        <p:scale>
          <a:sx n="100" d="100"/>
          <a:sy n="100" d="100"/>
        </p:scale>
        <p:origin x="-472" y="688"/>
      </p:cViewPr>
      <p:guideLst>
        <p:guide orient="horz" pos="4212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15-12-10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15-12-10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89902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6" name="Bildobjekt 15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58357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58357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noProof="0" smtClean="0"/>
              <a:t>Klicka på ikonen för att lägga till en tabell</a:t>
            </a:r>
            <a:endParaRPr lang="en-GB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74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49848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8490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6" name="Rak 5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Bildobjekt 6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6835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noProof="0" smtClean="0"/>
              <a:t>Section title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79099" y="18347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80443" y="1281125"/>
            <a:ext cx="3110555" cy="4155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 baseline="0"/>
            </a:lvl1pPr>
          </a:lstStyle>
          <a:p>
            <a:r>
              <a:rPr lang="en-GB" noProof="0" smtClean="0"/>
              <a:t>Single-line 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3" name="Bildobjekt 12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6106" y="380031"/>
            <a:ext cx="708740" cy="94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for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67747" y="5584789"/>
            <a:ext cx="70874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en-GB" noProof="0" smtClean="0"/>
              <a:t>One-line title</a:t>
            </a:r>
            <a:endParaRPr lang="en-GB" noProof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samp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en-GB" noProof="0" smtClean="0"/>
              <a:t>Two-line</a:t>
            </a:r>
            <a:br>
              <a:rPr lang="en-GB" noProof="0" smtClean="0"/>
            </a:br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Subtitle or name</a:t>
            </a:r>
            <a:endParaRPr lang="en-GB" noProof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Bildobjekt 20" descr="LundUniversity_C2line RGB 15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7747" y="5584789"/>
            <a:ext cx="708740" cy="94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684" r:id="rId5"/>
    <p:sldLayoutId id="2147483691" r:id="rId6"/>
    <p:sldLayoutId id="2147483707" r:id="rId7"/>
    <p:sldLayoutId id="2147483683" r:id="rId8"/>
    <p:sldLayoutId id="2147483705" r:id="rId9"/>
    <p:sldLayoutId id="2147483682" r:id="rId10"/>
    <p:sldLayoutId id="2147483703" r:id="rId11"/>
    <p:sldLayoutId id="2147483667" r:id="rId12"/>
    <p:sldLayoutId id="2147483666" r:id="rId13"/>
    <p:sldLayoutId id="2147483668" r:id="rId14"/>
    <p:sldLayoutId id="2147483680" r:id="rId15"/>
    <p:sldLayoutId id="2147483679" r:id="rId16"/>
    <p:sldLayoutId id="2147483689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Solving Minimal Problems</a:t>
            </a:r>
            <a:br>
              <a:rPr lang="en-GB" dirty="0" smtClean="0"/>
            </a:br>
            <a:r>
              <a:rPr lang="en-GB" dirty="0" err="1" smtClean="0"/>
              <a:t>Numerics</a:t>
            </a:r>
            <a:endParaRPr lang="en-GB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832100" y="2755901"/>
            <a:ext cx="5844926" cy="609600"/>
          </a:xfrm>
        </p:spPr>
        <p:txBody>
          <a:bodyPr/>
          <a:lstStyle/>
          <a:p>
            <a:r>
              <a:rPr lang="en-GB" dirty="0"/>
              <a:t>K</a:t>
            </a:r>
            <a:r>
              <a:rPr lang="en-GB" dirty="0" smtClean="0"/>
              <a:t>alle Åström, Centre for Mathematical Sciences, </a:t>
            </a:r>
          </a:p>
          <a:p>
            <a:r>
              <a:rPr lang="en-GB" dirty="0" smtClean="0"/>
              <a:t>Lund University, Sweden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Optimizing</a:t>
            </a:r>
            <a:r>
              <a:rPr lang="sv-SE" dirty="0" smtClean="0"/>
              <a:t> (i) expansion and (ii) set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permissible</a:t>
            </a:r>
            <a:r>
              <a:rPr lang="sv-SE" dirty="0" smtClean="0"/>
              <a:t> </a:t>
            </a:r>
            <a:r>
              <a:rPr lang="sv-SE" dirty="0" err="1" smtClean="0"/>
              <a:t>monomials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t="-7594" b="-7594"/>
          <a:stretch>
            <a:fillRect/>
          </a:stretch>
        </p:blipFill>
        <p:spPr>
          <a:xfrm>
            <a:off x="4289425" y="1760538"/>
            <a:ext cx="4460875" cy="4099182"/>
          </a:xfrm>
        </p:spPr>
      </p:pic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657538" y="1600200"/>
            <a:ext cx="3825562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marL="230188" indent="-2301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0088" indent="-247650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089025" indent="-1793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50988" indent="-193675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367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39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511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083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655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Generate</a:t>
            </a:r>
            <a:r>
              <a:rPr lang="sv-SE" dirty="0" smtClean="0"/>
              <a:t> a small benchmark set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Change the set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permissible</a:t>
            </a:r>
            <a:r>
              <a:rPr lang="sv-SE" dirty="0" smtClean="0"/>
              <a:t> </a:t>
            </a:r>
            <a:r>
              <a:rPr lang="sv-SE" dirty="0" err="1" smtClean="0"/>
              <a:t>monomials</a:t>
            </a:r>
            <a:r>
              <a:rPr lang="sv-SE" dirty="0" smtClean="0"/>
              <a:t>.</a:t>
            </a:r>
            <a:endParaRPr lang="sv-SE" b="1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Evaluate</a:t>
            </a:r>
            <a:r>
              <a:rPr lang="sv-SE" dirty="0" smtClean="0"/>
              <a:t> on the benchmark set.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/>
              <a:t>Perform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optimization</a:t>
            </a:r>
            <a:r>
              <a:rPr lang="sv-SE" dirty="0"/>
              <a:t>. 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Difficult</a:t>
            </a:r>
            <a:r>
              <a:rPr lang="sv-SE" dirty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problem,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local</a:t>
            </a:r>
            <a:r>
              <a:rPr lang="sv-SE" dirty="0" smtClean="0"/>
              <a:t> minima.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Potential for </a:t>
            </a:r>
            <a:r>
              <a:rPr lang="sv-SE" dirty="0" err="1" smtClean="0"/>
              <a:t>improvement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78136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Optimizing</a:t>
            </a:r>
            <a:r>
              <a:rPr lang="sv-SE" dirty="0" smtClean="0"/>
              <a:t> (i) expansion and (ii) set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permissible</a:t>
            </a:r>
            <a:r>
              <a:rPr lang="sv-SE" dirty="0" smtClean="0"/>
              <a:t> </a:t>
            </a:r>
            <a:r>
              <a:rPr lang="sv-SE" dirty="0" err="1" smtClean="0"/>
              <a:t>monomials</a:t>
            </a:r>
            <a:endParaRPr lang="sv-SE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 bwMode="auto">
          <a:xfrm>
            <a:off x="657538" y="1600200"/>
            <a:ext cx="3825562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 marL="230188" indent="-2301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  <a:cs typeface="+mn-cs"/>
              </a:defRPr>
            </a:lvl1pPr>
            <a:lvl2pPr marL="700088" indent="-247650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200" b="0">
                <a:solidFill>
                  <a:schemeClr val="tx2"/>
                </a:solidFill>
                <a:latin typeface="+mn-lt"/>
                <a:ea typeface="ＭＳ Ｐゴシック" charset="-128"/>
              </a:defRPr>
            </a:lvl2pPr>
            <a:lvl3pPr marL="1089025" indent="-179388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»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3pPr>
            <a:lvl4pPr marL="1550988" indent="-193675" algn="l" defTabSz="904875" rtl="0" eaLnBrk="1" fontAlgn="base" hangingPunct="1"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Char char="–"/>
              <a:defRPr sz="2000" b="0">
                <a:solidFill>
                  <a:schemeClr val="tx2"/>
                </a:solidFill>
                <a:latin typeface="+mn-lt"/>
                <a:ea typeface="ＭＳ Ｐゴシック" charset="-128"/>
              </a:defRPr>
            </a:lvl4pPr>
            <a:lvl5pPr marL="20367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39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511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083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65563" indent="-227013" algn="l" defTabSz="90487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Generate</a:t>
            </a:r>
            <a:r>
              <a:rPr lang="sv-SE" dirty="0" smtClean="0"/>
              <a:t> a small benchmark set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examples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Change the set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permissible</a:t>
            </a:r>
            <a:r>
              <a:rPr lang="sv-SE" dirty="0" smtClean="0"/>
              <a:t> </a:t>
            </a:r>
            <a:r>
              <a:rPr lang="sv-SE" dirty="0" err="1" smtClean="0"/>
              <a:t>monomials</a:t>
            </a:r>
            <a:r>
              <a:rPr lang="sv-SE" dirty="0" smtClean="0"/>
              <a:t>.</a:t>
            </a:r>
            <a:endParaRPr lang="sv-SE" b="1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Evaluate</a:t>
            </a:r>
            <a:r>
              <a:rPr lang="sv-SE" dirty="0" smtClean="0"/>
              <a:t> on the benchmark set.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/>
              <a:t>Perform</a:t>
            </a:r>
            <a:r>
              <a:rPr lang="sv-SE" dirty="0"/>
              <a:t>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optimization</a:t>
            </a:r>
            <a:r>
              <a:rPr lang="sv-SE" dirty="0"/>
              <a:t>. 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Difficult</a:t>
            </a:r>
            <a:r>
              <a:rPr lang="sv-SE" dirty="0"/>
              <a:t> </a:t>
            </a:r>
            <a:r>
              <a:rPr lang="sv-SE" dirty="0" err="1" smtClean="0"/>
              <a:t>optimization</a:t>
            </a:r>
            <a:r>
              <a:rPr lang="sv-SE" dirty="0" smtClean="0"/>
              <a:t> problem, </a:t>
            </a:r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local</a:t>
            </a:r>
            <a:r>
              <a:rPr lang="sv-SE" dirty="0" smtClean="0"/>
              <a:t> minima.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Potential for </a:t>
            </a:r>
            <a:r>
              <a:rPr lang="sv-SE" dirty="0" err="1" smtClean="0"/>
              <a:t>improvement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endParaRPr lang="sv-SE" dirty="0" smtClean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545" y="1790700"/>
            <a:ext cx="478058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60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263" y="283771"/>
            <a:ext cx="7878437" cy="1139825"/>
          </a:xfrm>
        </p:spPr>
        <p:txBody>
          <a:bodyPr/>
          <a:lstStyle/>
          <a:p>
            <a:r>
              <a:rPr lang="sv-SE" dirty="0" err="1" smtClean="0"/>
              <a:t>Solving</a:t>
            </a:r>
            <a:r>
              <a:rPr lang="sv-SE" dirty="0" smtClean="0"/>
              <a:t> System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Polynomial</a:t>
            </a:r>
            <a:r>
              <a:rPr lang="sv-SE" dirty="0" smtClean="0"/>
              <a:t> </a:t>
            </a:r>
            <a:r>
              <a:rPr lang="sv-SE" dirty="0" err="1" smtClean="0"/>
              <a:t>Equations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Step by Step </a:t>
            </a:r>
            <a:r>
              <a:rPr lang="sv-SE" dirty="0" err="1" smtClean="0"/>
              <a:t>once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632770"/>
            <a:ext cx="7587440" cy="52077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smtClean="0"/>
              <a:t>System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equations</a:t>
            </a:r>
            <a:r>
              <a:rPr lang="sv-SE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Expand</a:t>
            </a:r>
            <a:r>
              <a:rPr lang="sv-SE" dirty="0" smtClean="0"/>
              <a:t> by </a:t>
            </a:r>
            <a:r>
              <a:rPr lang="sv-SE" dirty="0" err="1" smtClean="0"/>
              <a:t>multiplying</a:t>
            </a:r>
            <a:r>
              <a:rPr lang="sv-SE" dirty="0" smtClean="0"/>
              <a:t>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equation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a </a:t>
            </a:r>
            <a:r>
              <a:rPr lang="sv-SE" dirty="0" err="1" smtClean="0"/>
              <a:t>number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monomials</a:t>
            </a:r>
            <a:r>
              <a:rPr lang="sv-SE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Choose</a:t>
            </a:r>
            <a:r>
              <a:rPr lang="sv-SE" dirty="0" smtClean="0"/>
              <a:t> a set </a:t>
            </a:r>
            <a:r>
              <a:rPr lang="sv-SE" dirty="0" err="1" smtClean="0"/>
              <a:t>of</a:t>
            </a:r>
            <a:r>
              <a:rPr lang="sv-SE" dirty="0" smtClean="0"/>
              <a:t> Basis </a:t>
            </a:r>
            <a:r>
              <a:rPr lang="sv-SE" dirty="0" err="1" smtClean="0"/>
              <a:t>monomials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Choose</a:t>
            </a:r>
            <a:r>
              <a:rPr lang="sv-SE" dirty="0" smtClean="0"/>
              <a:t> an action </a:t>
            </a:r>
            <a:r>
              <a:rPr lang="sv-SE" dirty="0" err="1" smtClean="0"/>
              <a:t>variable</a:t>
            </a:r>
            <a:r>
              <a:rPr lang="sv-SE" dirty="0" smtClean="0"/>
              <a:t>, e g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Calculate</a:t>
            </a:r>
            <a:r>
              <a:rPr lang="sv-SE" dirty="0" smtClean="0"/>
              <a:t> </a:t>
            </a:r>
            <a:r>
              <a:rPr lang="sv-SE" dirty="0" err="1" smtClean="0"/>
              <a:t>monomials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reduce</a:t>
            </a:r>
            <a:r>
              <a:rPr lang="sv-SE" dirty="0" smtClean="0"/>
              <a:t> R and the rest E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Re-order </a:t>
            </a:r>
            <a:r>
              <a:rPr lang="sv-SE" dirty="0" err="1" smtClean="0"/>
              <a:t>monomials</a:t>
            </a:r>
            <a:r>
              <a:rPr lang="sv-SE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Gaussian</a:t>
            </a:r>
            <a:r>
              <a:rPr lang="sv-SE" dirty="0" smtClean="0"/>
              <a:t> elimination</a:t>
            </a:r>
          </a:p>
          <a:p>
            <a:pPr marL="457200" indent="-457200">
              <a:buFont typeface="+mj-lt"/>
              <a:buAutoNum type="arabicPeriod"/>
            </a:pP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endParaRPr lang="sv-SE" dirty="0" smtClean="0"/>
          </a:p>
        </p:txBody>
      </p:sp>
      <p:pic>
        <p:nvPicPr>
          <p:cNvPr id="4" name="Bildobjekt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1752600"/>
            <a:ext cx="1282700" cy="279400"/>
          </a:xfrm>
          <a:prstGeom prst="rect">
            <a:avLst/>
          </a:prstGeom>
        </p:spPr>
      </p:pic>
      <p:pic>
        <p:nvPicPr>
          <p:cNvPr id="5" name="Bildobjekt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0" y="2546350"/>
            <a:ext cx="1054100" cy="241300"/>
          </a:xfrm>
          <a:prstGeom prst="rect">
            <a:avLst/>
          </a:prstGeom>
        </p:spPr>
      </p:pic>
      <p:pic>
        <p:nvPicPr>
          <p:cNvPr id="6" name="Bildobjekt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2990850"/>
            <a:ext cx="228600" cy="215900"/>
          </a:xfrm>
          <a:prstGeom prst="rect">
            <a:avLst/>
          </a:prstGeom>
        </p:spPr>
      </p:pic>
      <p:pic>
        <p:nvPicPr>
          <p:cNvPr id="11" name="Bildobjekt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00" y="3536950"/>
            <a:ext cx="279400" cy="190500"/>
          </a:xfrm>
          <a:prstGeom prst="rect">
            <a:avLst/>
          </a:prstGeom>
        </p:spPr>
      </p:pic>
      <p:pic>
        <p:nvPicPr>
          <p:cNvPr id="13" name="Bildobjekt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4260850"/>
            <a:ext cx="3708400" cy="1104900"/>
          </a:xfrm>
          <a:prstGeom prst="rect">
            <a:avLst/>
          </a:prstGeom>
        </p:spPr>
      </p:pic>
      <p:pic>
        <p:nvPicPr>
          <p:cNvPr id="14" name="Bildobjekt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5530850"/>
            <a:ext cx="4318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263" y="283771"/>
            <a:ext cx="7941937" cy="1139825"/>
          </a:xfrm>
        </p:spPr>
        <p:txBody>
          <a:bodyPr/>
          <a:lstStyle/>
          <a:p>
            <a:r>
              <a:rPr lang="sv-SE" dirty="0" err="1"/>
              <a:t>Solving</a:t>
            </a:r>
            <a:r>
              <a:rPr lang="sv-SE" dirty="0"/>
              <a:t> System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Polynomial</a:t>
            </a:r>
            <a:r>
              <a:rPr lang="sv-SE" dirty="0"/>
              <a:t> </a:t>
            </a:r>
            <a:r>
              <a:rPr lang="sv-SE" dirty="0" err="1"/>
              <a:t>Equations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Step by Step </a:t>
            </a:r>
            <a:r>
              <a:rPr lang="sv-SE" dirty="0" err="1"/>
              <a:t>once</a:t>
            </a:r>
            <a:r>
              <a:rPr lang="sv-SE" dirty="0"/>
              <a:t> </a:t>
            </a:r>
            <a:r>
              <a:rPr lang="sv-SE" dirty="0" err="1"/>
              <a:t>more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sv-SE" smtClean="0"/>
              <a:t>Gaussian</a:t>
            </a:r>
            <a:r>
              <a:rPr lang="sv-SE" dirty="0" smtClean="0"/>
              <a:t> </a:t>
            </a:r>
            <a:r>
              <a:rPr lang="sv-SE" dirty="0" smtClean="0"/>
              <a:t>elimination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 dirty="0" smtClean="0"/>
              <a:t>Form Action matrix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 dirty="0" err="1" smtClean="0"/>
              <a:t>Solve</a:t>
            </a:r>
            <a:r>
              <a:rPr lang="sv-SE" dirty="0" smtClean="0"/>
              <a:t> </a:t>
            </a:r>
            <a:r>
              <a:rPr lang="sv-SE" dirty="0" err="1" smtClean="0"/>
              <a:t>eigenvalue</a:t>
            </a:r>
            <a:r>
              <a:rPr lang="sv-SE" dirty="0" smtClean="0"/>
              <a:t> problem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 dirty="0" err="1" smtClean="0"/>
              <a:t>Extract</a:t>
            </a:r>
            <a:r>
              <a:rPr lang="sv-SE" dirty="0" smtClean="0"/>
              <a:t> solutions from </a:t>
            </a:r>
            <a:r>
              <a:rPr lang="sv-SE" dirty="0" err="1" smtClean="0"/>
              <a:t>eigenvalues</a:t>
            </a:r>
            <a:r>
              <a:rPr lang="sv-SE" dirty="0" smtClean="0"/>
              <a:t>/</a:t>
            </a:r>
            <a:r>
              <a:rPr lang="sv-SE" dirty="0" err="1" smtClean="0"/>
              <a:t>eigenvectors</a:t>
            </a:r>
            <a:endParaRPr lang="sv-SE" dirty="0" smtClean="0"/>
          </a:p>
          <a:p>
            <a:pPr marL="457200" indent="-457200">
              <a:buFont typeface="+mj-lt"/>
              <a:buAutoNum type="arabicPeriod" startAt="8"/>
            </a:pPr>
            <a:endParaRPr lang="sv-SE" dirty="0"/>
          </a:p>
          <a:p>
            <a:pPr marL="457200" indent="-457200">
              <a:buFont typeface="+mj-lt"/>
              <a:buAutoNum type="arabicPeriod" startAt="8"/>
            </a:pPr>
            <a:r>
              <a:rPr lang="sv-SE" dirty="0" err="1" smtClean="0"/>
              <a:t>What</a:t>
            </a:r>
            <a:r>
              <a:rPr lang="sv-SE" dirty="0" smtClean="0"/>
              <a:t> is the </a:t>
            </a:r>
            <a:r>
              <a:rPr lang="sv-SE" dirty="0" err="1" smtClean="0"/>
              <a:t>main</a:t>
            </a:r>
            <a:r>
              <a:rPr lang="sv-SE" dirty="0" smtClean="0"/>
              <a:t> cause </a:t>
            </a:r>
            <a:r>
              <a:rPr lang="sv-SE" dirty="0" err="1" smtClean="0"/>
              <a:t>of</a:t>
            </a:r>
            <a:r>
              <a:rPr lang="sv-SE" dirty="0" smtClean="0"/>
              <a:t> bad </a:t>
            </a:r>
            <a:r>
              <a:rPr lang="sv-SE" dirty="0" err="1" smtClean="0"/>
              <a:t>numerics</a:t>
            </a:r>
            <a:r>
              <a:rPr lang="sv-SE" dirty="0" smtClean="0"/>
              <a:t>?</a:t>
            </a:r>
          </a:p>
          <a:p>
            <a:pPr marL="457200" indent="-457200">
              <a:buFont typeface="+mj-lt"/>
              <a:buAutoNum type="arabicPeriod" startAt="8"/>
            </a:pPr>
            <a:endParaRPr lang="sv-SE" dirty="0"/>
          </a:p>
          <a:p>
            <a:pPr marL="457200" indent="-457200">
              <a:buFont typeface="+mj-lt"/>
              <a:buAutoNum type="arabicPeriod" startAt="8"/>
            </a:pPr>
            <a:endParaRPr lang="sv-SE" dirty="0"/>
          </a:p>
        </p:txBody>
      </p:sp>
      <p:pic>
        <p:nvPicPr>
          <p:cNvPr id="4" name="Bildobjekt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350" y="1911350"/>
            <a:ext cx="1816100" cy="292100"/>
          </a:xfrm>
          <a:prstGeom prst="rect">
            <a:avLst/>
          </a:prstGeom>
        </p:spPr>
      </p:pic>
      <p:pic>
        <p:nvPicPr>
          <p:cNvPr id="5" name="Bildobjekt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2406650"/>
            <a:ext cx="1930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263" y="283771"/>
            <a:ext cx="7941937" cy="1139825"/>
          </a:xfrm>
        </p:spPr>
        <p:txBody>
          <a:bodyPr/>
          <a:lstStyle/>
          <a:p>
            <a:r>
              <a:rPr lang="sv-SE" dirty="0" err="1"/>
              <a:t>Solving</a:t>
            </a:r>
            <a:r>
              <a:rPr lang="sv-SE" dirty="0"/>
              <a:t> System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Polynomial</a:t>
            </a:r>
            <a:r>
              <a:rPr lang="sv-SE" dirty="0"/>
              <a:t> </a:t>
            </a:r>
            <a:r>
              <a:rPr lang="sv-SE" dirty="0" err="1"/>
              <a:t>Equations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Step by Step </a:t>
            </a:r>
            <a:r>
              <a:rPr lang="sv-SE" dirty="0" err="1"/>
              <a:t>once</a:t>
            </a:r>
            <a:r>
              <a:rPr lang="sv-SE" dirty="0"/>
              <a:t> </a:t>
            </a:r>
            <a:r>
              <a:rPr lang="sv-SE" dirty="0" err="1"/>
              <a:t>more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sv-SE" dirty="0" smtClean="0"/>
              <a:t>From </a:t>
            </a:r>
            <a:r>
              <a:rPr lang="sv-SE" dirty="0" err="1" smtClean="0"/>
              <a:t>Gaussian</a:t>
            </a:r>
            <a:r>
              <a:rPr lang="sv-SE" dirty="0" smtClean="0"/>
              <a:t> elimination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 dirty="0" smtClean="0"/>
              <a:t>Form Action matrix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 dirty="0" err="1" smtClean="0"/>
              <a:t>Solve</a:t>
            </a:r>
            <a:r>
              <a:rPr lang="sv-SE" dirty="0" smtClean="0"/>
              <a:t> </a:t>
            </a:r>
            <a:r>
              <a:rPr lang="sv-SE" dirty="0" err="1" smtClean="0"/>
              <a:t>eigenvalue</a:t>
            </a:r>
            <a:r>
              <a:rPr lang="sv-SE" dirty="0" smtClean="0"/>
              <a:t> problem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sv-SE" dirty="0" err="1" smtClean="0"/>
              <a:t>Extract</a:t>
            </a:r>
            <a:r>
              <a:rPr lang="sv-SE" dirty="0" smtClean="0"/>
              <a:t> solutions from </a:t>
            </a:r>
            <a:r>
              <a:rPr lang="sv-SE" dirty="0" err="1" smtClean="0"/>
              <a:t>eigenvalues</a:t>
            </a:r>
            <a:r>
              <a:rPr lang="sv-SE" dirty="0" smtClean="0"/>
              <a:t>/</a:t>
            </a:r>
            <a:r>
              <a:rPr lang="sv-SE" dirty="0" err="1" smtClean="0"/>
              <a:t>eigenvectors</a:t>
            </a:r>
            <a:endParaRPr lang="sv-SE" dirty="0" smtClean="0"/>
          </a:p>
          <a:p>
            <a:pPr marL="457200" indent="-457200">
              <a:buFont typeface="+mj-lt"/>
              <a:buAutoNum type="arabicPeriod" startAt="8"/>
            </a:pPr>
            <a:endParaRPr lang="sv-SE" dirty="0"/>
          </a:p>
          <a:p>
            <a:pPr marL="457200" indent="-457200">
              <a:buFont typeface="+mj-lt"/>
              <a:buAutoNum type="arabicPeriod" startAt="8"/>
            </a:pPr>
            <a:r>
              <a:rPr lang="sv-SE" dirty="0" err="1" smtClean="0"/>
              <a:t>What</a:t>
            </a:r>
            <a:r>
              <a:rPr lang="sv-SE" dirty="0" smtClean="0"/>
              <a:t> is the </a:t>
            </a:r>
            <a:r>
              <a:rPr lang="sv-SE" dirty="0" err="1" smtClean="0"/>
              <a:t>main</a:t>
            </a:r>
            <a:r>
              <a:rPr lang="sv-SE" dirty="0" smtClean="0"/>
              <a:t> cause </a:t>
            </a:r>
            <a:r>
              <a:rPr lang="sv-SE" dirty="0" err="1" smtClean="0"/>
              <a:t>of</a:t>
            </a:r>
            <a:r>
              <a:rPr lang="sv-SE" dirty="0" smtClean="0"/>
              <a:t> bad </a:t>
            </a:r>
            <a:r>
              <a:rPr lang="sv-SE" dirty="0" err="1" smtClean="0"/>
              <a:t>numerics</a:t>
            </a:r>
            <a:r>
              <a:rPr lang="sv-SE" dirty="0" smtClean="0"/>
              <a:t>?</a:t>
            </a:r>
          </a:p>
          <a:p>
            <a:pPr marL="457200" indent="-457200">
              <a:buFont typeface="+mj-lt"/>
              <a:buAutoNum type="arabicPeriod" startAt="8"/>
            </a:pPr>
            <a:endParaRPr lang="sv-SE" dirty="0"/>
          </a:p>
          <a:p>
            <a:pPr marL="457200" indent="-457200">
              <a:buFont typeface="+mj-lt"/>
              <a:buAutoNum type="arabicPeriod" startAt="8"/>
            </a:pPr>
            <a:endParaRPr lang="sv-SE" dirty="0"/>
          </a:p>
        </p:txBody>
      </p:sp>
      <p:pic>
        <p:nvPicPr>
          <p:cNvPr id="4" name="Bildobjekt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1936750"/>
            <a:ext cx="1816100" cy="292100"/>
          </a:xfrm>
          <a:prstGeom prst="rect">
            <a:avLst/>
          </a:prstGeom>
        </p:spPr>
      </p:pic>
      <p:pic>
        <p:nvPicPr>
          <p:cNvPr id="5" name="Bildobjekt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2419350"/>
            <a:ext cx="1930400" cy="266700"/>
          </a:xfrm>
          <a:prstGeom prst="rect">
            <a:avLst/>
          </a:prstGeom>
        </p:spPr>
      </p:pic>
      <p:pic>
        <p:nvPicPr>
          <p:cNvPr id="6" name="Bildobjekt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4743450"/>
            <a:ext cx="3708400" cy="1104900"/>
          </a:xfrm>
          <a:prstGeom prst="rect">
            <a:avLst/>
          </a:prstGeom>
        </p:spPr>
      </p:pic>
      <p:pic>
        <p:nvPicPr>
          <p:cNvPr id="7" name="Bildobjekt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4705350"/>
            <a:ext cx="43180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3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Ways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improve</a:t>
            </a:r>
            <a:r>
              <a:rPr lang="sv-SE" dirty="0" smtClean="0"/>
              <a:t> </a:t>
            </a:r>
            <a:r>
              <a:rPr lang="sv-SE" dirty="0" err="1" smtClean="0"/>
              <a:t>numerics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smtClean="0"/>
              <a:t>Redo the problem </a:t>
            </a:r>
            <a:r>
              <a:rPr lang="sv-SE" dirty="0" err="1" smtClean="0"/>
              <a:t>formulation</a:t>
            </a:r>
            <a:endParaRPr lang="sv-SE" dirty="0"/>
          </a:p>
          <a:p>
            <a:pPr lvl="1"/>
            <a:r>
              <a:rPr lang="sv-SE" dirty="0" err="1" smtClean="0"/>
              <a:t>Simpler</a:t>
            </a:r>
            <a:r>
              <a:rPr lang="sv-SE" dirty="0" smtClean="0"/>
              <a:t> </a:t>
            </a:r>
            <a:r>
              <a:rPr lang="sv-SE" dirty="0" err="1" smtClean="0"/>
              <a:t>equations</a:t>
            </a:r>
            <a:r>
              <a:rPr lang="sv-SE" dirty="0" smtClean="0"/>
              <a:t>, </a:t>
            </a:r>
            <a:r>
              <a:rPr lang="sv-SE" dirty="0" err="1" smtClean="0"/>
              <a:t>fewer</a:t>
            </a:r>
            <a:r>
              <a:rPr lang="sv-SE" dirty="0" smtClean="0"/>
              <a:t> </a:t>
            </a:r>
            <a:r>
              <a:rPr lang="sv-SE" dirty="0" err="1" smtClean="0"/>
              <a:t>unknowns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b="1" dirty="0" smtClean="0"/>
              <a:t>Choice </a:t>
            </a:r>
            <a:r>
              <a:rPr lang="sv-SE" b="1" dirty="0" err="1" smtClean="0"/>
              <a:t>of</a:t>
            </a:r>
            <a:r>
              <a:rPr lang="sv-SE" b="1" dirty="0"/>
              <a:t> </a:t>
            </a:r>
            <a:r>
              <a:rPr lang="sv-SE" b="1" dirty="0" err="1" smtClean="0"/>
              <a:t>polynomials</a:t>
            </a:r>
            <a:r>
              <a:rPr lang="sv-SE" b="1" dirty="0" smtClean="0"/>
              <a:t> </a:t>
            </a:r>
            <a:r>
              <a:rPr lang="sv-SE" b="1" dirty="0" err="1" smtClean="0"/>
              <a:t>to</a:t>
            </a:r>
            <a:r>
              <a:rPr lang="sv-SE" b="1" dirty="0" smtClean="0"/>
              <a:t> </a:t>
            </a:r>
            <a:r>
              <a:rPr lang="sv-SE" b="1" dirty="0" err="1" smtClean="0"/>
              <a:t>multiply</a:t>
            </a:r>
            <a:r>
              <a:rPr lang="sv-SE" b="1" dirty="0" smtClean="0"/>
              <a:t> </a:t>
            </a:r>
            <a:r>
              <a:rPr lang="sv-SE" b="1" dirty="0" err="1" smtClean="0"/>
              <a:t>with</a:t>
            </a:r>
            <a:r>
              <a:rPr lang="sv-SE" b="1" dirty="0" smtClean="0"/>
              <a:t> (expansion)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Choice </a:t>
            </a:r>
            <a:r>
              <a:rPr lang="sv-SE" dirty="0" err="1" smtClean="0"/>
              <a:t>of</a:t>
            </a:r>
            <a:r>
              <a:rPr lang="sv-SE" dirty="0" smtClean="0"/>
              <a:t> basis </a:t>
            </a:r>
            <a:r>
              <a:rPr lang="sv-SE" dirty="0" err="1" smtClean="0"/>
              <a:t>monomials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b="1" dirty="0" err="1" smtClean="0"/>
              <a:t>Numerical</a:t>
            </a:r>
            <a:r>
              <a:rPr lang="sv-SE" b="1" dirty="0" smtClean="0"/>
              <a:t> </a:t>
            </a:r>
            <a:r>
              <a:rPr lang="sv-SE" b="1" dirty="0" err="1" smtClean="0"/>
              <a:t>linear</a:t>
            </a:r>
            <a:r>
              <a:rPr lang="sv-SE" b="1" dirty="0" smtClean="0"/>
              <a:t> algebra (SVD, QR)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Exploit</a:t>
            </a:r>
            <a:r>
              <a:rPr lang="sv-SE" dirty="0" smtClean="0"/>
              <a:t> </a:t>
            </a:r>
            <a:r>
              <a:rPr lang="sv-SE" dirty="0" err="1" smtClean="0"/>
              <a:t>symmetry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63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83300" y="4076700"/>
            <a:ext cx="2161678" cy="1335129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4" name="Bildobjekt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2063750"/>
            <a:ext cx="3708400" cy="1104900"/>
          </a:xfrm>
          <a:prstGeom prst="rect">
            <a:avLst/>
          </a:prstGeom>
        </p:spPr>
      </p:pic>
      <p:pic>
        <p:nvPicPr>
          <p:cNvPr id="5" name="Bildobjekt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740150"/>
            <a:ext cx="4318000" cy="1104900"/>
          </a:xfrm>
          <a:prstGeom prst="rect">
            <a:avLst/>
          </a:prstGeom>
        </p:spPr>
      </p:pic>
      <p:pic>
        <p:nvPicPr>
          <p:cNvPr id="6" name="Bildobjekt 5" descr="demo_five_point_algorithm_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4091" r="7273" b="16364"/>
          <a:stretch/>
        </p:blipFill>
        <p:spPr>
          <a:xfrm>
            <a:off x="4889501" y="1066800"/>
            <a:ext cx="3963562" cy="2425700"/>
          </a:xfrm>
          <a:prstGeom prst="rect">
            <a:avLst/>
          </a:prstGeom>
        </p:spPr>
      </p:pic>
      <p:pic>
        <p:nvPicPr>
          <p:cNvPr id="7" name="Bildobjekt 6" descr="demo_five_point_algorithm_0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t="17619" r="7143" b="17619"/>
          <a:stretch/>
        </p:blipFill>
        <p:spPr>
          <a:xfrm>
            <a:off x="4948144" y="3479800"/>
            <a:ext cx="391645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47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601" y="283771"/>
            <a:ext cx="8737600" cy="1139825"/>
          </a:xfrm>
        </p:spPr>
        <p:txBody>
          <a:bodyPr/>
          <a:lstStyle/>
          <a:p>
            <a:r>
              <a:rPr lang="sv-SE" dirty="0" smtClean="0"/>
              <a:t>QR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column</a:t>
            </a:r>
            <a:r>
              <a:rPr lang="sv-SE" dirty="0" smtClean="0"/>
              <a:t> </a:t>
            </a:r>
            <a:r>
              <a:rPr lang="sv-SE" dirty="0" err="1" smtClean="0"/>
              <a:t>pivoting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as a </a:t>
            </a:r>
            <a:r>
              <a:rPr lang="sv-SE" dirty="0" err="1" smtClean="0"/>
              <a:t>method</a:t>
            </a:r>
            <a:r>
              <a:rPr lang="sv-SE" dirty="0" smtClean="0"/>
              <a:t> for </a:t>
            </a:r>
            <a:r>
              <a:rPr lang="sv-SE" dirty="0" err="1" smtClean="0"/>
              <a:t>choosing</a:t>
            </a:r>
            <a:r>
              <a:rPr lang="sv-SE" dirty="0" smtClean="0"/>
              <a:t> basis </a:t>
            </a:r>
            <a:r>
              <a:rPr lang="sv-SE" dirty="0" err="1" smtClean="0"/>
              <a:t>monomials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99" y="2137174"/>
            <a:ext cx="2641601" cy="94892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00" y="3073400"/>
            <a:ext cx="2530210" cy="9271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99" y="4038600"/>
            <a:ext cx="3358445" cy="711200"/>
          </a:xfrm>
          <a:prstGeom prst="rect">
            <a:avLst/>
          </a:prstGeom>
        </p:spPr>
      </p:pic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8670"/>
            <a:ext cx="3571562" cy="35631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Choose</a:t>
            </a:r>
            <a:r>
              <a:rPr lang="sv-SE" dirty="0" smtClean="0"/>
              <a:t> a set P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monomials</a:t>
            </a:r>
            <a:r>
              <a:rPr lang="sv-SE" dirty="0" smtClean="0"/>
              <a:t> (</a:t>
            </a:r>
            <a:r>
              <a:rPr lang="sv-SE" dirty="0" err="1" smtClean="0"/>
              <a:t>slightly</a:t>
            </a:r>
            <a:r>
              <a:rPr lang="sv-SE" dirty="0" smtClean="0"/>
              <a:t> </a:t>
            </a:r>
            <a:r>
              <a:rPr lang="sv-SE" dirty="0" err="1" smtClean="0"/>
              <a:t>larger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B, </a:t>
            </a:r>
            <a:r>
              <a:rPr lang="sv-SE" dirty="0" err="1" smtClean="0"/>
              <a:t>before</a:t>
            </a:r>
            <a:r>
              <a:rPr lang="sv-S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Reduce</a:t>
            </a:r>
            <a:r>
              <a:rPr lang="sv-SE" dirty="0" smtClean="0"/>
              <a:t> E and R part as </a:t>
            </a:r>
            <a:r>
              <a:rPr lang="sv-SE" dirty="0" err="1" smtClean="0"/>
              <a:t>before</a:t>
            </a:r>
            <a:endParaRPr lang="sv-SE" b="1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Use</a:t>
            </a:r>
            <a:r>
              <a:rPr lang="sv-SE" dirty="0" smtClean="0"/>
              <a:t> QR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column</a:t>
            </a:r>
            <a:r>
              <a:rPr lang="sv-SE" dirty="0" smtClean="0"/>
              <a:t> </a:t>
            </a:r>
            <a:r>
              <a:rPr lang="sv-SE" dirty="0" err="1" smtClean="0"/>
              <a:t>pivoting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/>
              <a:t> </a:t>
            </a:r>
            <a:r>
              <a:rPr lang="sv-SE" dirty="0" err="1"/>
              <a:t>c</a:t>
            </a:r>
            <a:r>
              <a:rPr lang="sv-SE" dirty="0" err="1" smtClean="0"/>
              <a:t>hoose</a:t>
            </a:r>
            <a:r>
              <a:rPr lang="sv-SE" dirty="0" smtClean="0"/>
              <a:t> basis </a:t>
            </a:r>
            <a:r>
              <a:rPr lang="sv-SE" dirty="0" err="1" smtClean="0"/>
              <a:t>monomials</a:t>
            </a:r>
            <a:r>
              <a:rPr lang="sv-SE" dirty="0" smtClean="0"/>
              <a:t> B </a:t>
            </a:r>
            <a:r>
              <a:rPr lang="sv-SE" dirty="0" err="1" smtClean="0"/>
              <a:t>among</a:t>
            </a:r>
            <a:r>
              <a:rPr lang="sv-SE" dirty="0" smtClean="0"/>
              <a:t> P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minimize</a:t>
            </a:r>
            <a:r>
              <a:rPr lang="sv-SE" dirty="0" smtClean="0"/>
              <a:t> the </a:t>
            </a:r>
            <a:r>
              <a:rPr lang="sv-SE" dirty="0" err="1" smtClean="0"/>
              <a:t>condition</a:t>
            </a:r>
            <a:r>
              <a:rPr lang="sv-SE" dirty="0" smtClean="0"/>
              <a:t> </a:t>
            </a:r>
            <a:r>
              <a:rPr lang="sv-SE" dirty="0" err="1" smtClean="0"/>
              <a:t>number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280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QR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column</a:t>
            </a:r>
            <a:r>
              <a:rPr lang="sv-SE" dirty="0"/>
              <a:t> </a:t>
            </a:r>
            <a:r>
              <a:rPr lang="sv-SE" dirty="0" err="1" smtClean="0"/>
              <a:t>pivoting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 err="1" smtClean="0"/>
              <a:t>Byröd</a:t>
            </a:r>
            <a:r>
              <a:rPr lang="sv-SE" dirty="0" smtClean="0"/>
              <a:t>, Josephson, Åström, IJCV 2009)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14" t="8043" r="7734" b="-5340"/>
          <a:stretch/>
        </p:blipFill>
        <p:spPr>
          <a:xfrm>
            <a:off x="1155700" y="1651000"/>
            <a:ext cx="6240799" cy="5080000"/>
          </a:xfrm>
        </p:spPr>
      </p:pic>
    </p:spTree>
    <p:extLst>
      <p:ext uri="{BB962C8B-B14F-4D97-AF65-F5344CB8AC3E}">
        <p14:creationId xmlns:p14="http://schemas.microsoft.com/office/powerpoint/2010/main" val="1261507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601" y="283771"/>
            <a:ext cx="8737600" cy="1139825"/>
          </a:xfrm>
        </p:spPr>
        <p:txBody>
          <a:bodyPr/>
          <a:lstStyle/>
          <a:p>
            <a:r>
              <a:rPr lang="sv-SE" dirty="0" smtClean="0"/>
              <a:t>SVD </a:t>
            </a:r>
            <a:r>
              <a:rPr lang="sv-SE" dirty="0" err="1" smtClean="0"/>
              <a:t>method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- as a </a:t>
            </a:r>
            <a:r>
              <a:rPr lang="sv-SE" dirty="0" err="1" smtClean="0"/>
              <a:t>method</a:t>
            </a:r>
            <a:r>
              <a:rPr lang="sv-SE" dirty="0" smtClean="0"/>
              <a:t> for </a:t>
            </a:r>
            <a:r>
              <a:rPr lang="sv-SE" dirty="0" err="1" smtClean="0"/>
              <a:t>choosing</a:t>
            </a:r>
            <a:r>
              <a:rPr lang="sv-SE" dirty="0" smtClean="0"/>
              <a:t> basis </a:t>
            </a:r>
            <a:r>
              <a:rPr lang="sv-SE" b="1" dirty="0" err="1" smtClean="0"/>
              <a:t>polynomials</a:t>
            </a:r>
            <a:endParaRPr lang="sv-SE" b="1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99" y="2137174"/>
            <a:ext cx="2641601" cy="948925"/>
          </a:xfrm>
          <a:prstGeom prst="rect">
            <a:avLst/>
          </a:prstGeom>
        </p:spPr>
      </p:pic>
      <p:sp>
        <p:nvSpPr>
          <p:cNvPr id="11" name="Platshållare för innehåll 2"/>
          <p:cNvSpPr>
            <a:spLocks noGrp="1"/>
          </p:cNvSpPr>
          <p:nvPr>
            <p:ph idx="1"/>
          </p:nvPr>
        </p:nvSpPr>
        <p:spPr>
          <a:xfrm>
            <a:off x="657538" y="1600200"/>
            <a:ext cx="3571562" cy="52403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Choose</a:t>
            </a:r>
            <a:r>
              <a:rPr lang="sv-SE" dirty="0" smtClean="0"/>
              <a:t> a set P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monomials</a:t>
            </a:r>
            <a:r>
              <a:rPr lang="sv-SE" dirty="0" smtClean="0"/>
              <a:t> (</a:t>
            </a:r>
            <a:r>
              <a:rPr lang="sv-SE" dirty="0" err="1" smtClean="0"/>
              <a:t>slightly</a:t>
            </a:r>
            <a:r>
              <a:rPr lang="sv-SE" dirty="0" smtClean="0"/>
              <a:t> </a:t>
            </a:r>
            <a:r>
              <a:rPr lang="sv-SE" dirty="0" err="1" smtClean="0"/>
              <a:t>larger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B, </a:t>
            </a:r>
            <a:r>
              <a:rPr lang="sv-SE" dirty="0" err="1" smtClean="0"/>
              <a:t>before</a:t>
            </a:r>
            <a:r>
              <a:rPr lang="sv-SE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Reduce</a:t>
            </a:r>
            <a:r>
              <a:rPr lang="sv-SE" dirty="0" smtClean="0"/>
              <a:t> E and R part as </a:t>
            </a:r>
            <a:r>
              <a:rPr lang="sv-SE" dirty="0" err="1" smtClean="0"/>
              <a:t>before</a:t>
            </a:r>
            <a:endParaRPr lang="sv-SE" b="1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Use</a:t>
            </a:r>
            <a:r>
              <a:rPr lang="sv-SE" dirty="0" smtClean="0"/>
              <a:t> QR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column</a:t>
            </a:r>
            <a:r>
              <a:rPr lang="sv-SE" dirty="0" smtClean="0"/>
              <a:t> </a:t>
            </a:r>
            <a:r>
              <a:rPr lang="sv-SE" dirty="0" err="1" smtClean="0"/>
              <a:t>pivoting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/>
              <a:t> </a:t>
            </a:r>
            <a:r>
              <a:rPr lang="sv-SE" dirty="0" err="1"/>
              <a:t>c</a:t>
            </a:r>
            <a:r>
              <a:rPr lang="sv-SE" dirty="0" err="1" smtClean="0"/>
              <a:t>hoose</a:t>
            </a:r>
            <a:r>
              <a:rPr lang="sv-SE" dirty="0" smtClean="0"/>
              <a:t> basis </a:t>
            </a:r>
            <a:r>
              <a:rPr lang="sv-SE" dirty="0" err="1" smtClean="0"/>
              <a:t>monomials</a:t>
            </a:r>
            <a:r>
              <a:rPr lang="sv-SE" dirty="0" smtClean="0"/>
              <a:t> B </a:t>
            </a:r>
            <a:r>
              <a:rPr lang="sv-SE" dirty="0" err="1" smtClean="0"/>
              <a:t>among</a:t>
            </a:r>
            <a:r>
              <a:rPr lang="sv-SE" dirty="0" smtClean="0"/>
              <a:t> P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minimize</a:t>
            </a:r>
            <a:r>
              <a:rPr lang="sv-SE" dirty="0" smtClean="0"/>
              <a:t> the </a:t>
            </a:r>
            <a:r>
              <a:rPr lang="sv-SE" dirty="0" err="1" smtClean="0"/>
              <a:t>condition</a:t>
            </a:r>
            <a:r>
              <a:rPr lang="sv-SE" dirty="0" smtClean="0"/>
              <a:t> </a:t>
            </a:r>
            <a:r>
              <a:rPr lang="sv-SE" dirty="0" err="1" smtClean="0"/>
              <a:t>number</a:t>
            </a:r>
            <a:endParaRPr lang="sv-SE" dirty="0" smtClean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Theoretically</a:t>
            </a:r>
            <a:r>
              <a:rPr lang="sv-SE" dirty="0" smtClean="0"/>
              <a:t> </a:t>
            </a:r>
            <a:r>
              <a:rPr lang="sv-SE" dirty="0" err="1" smtClean="0"/>
              <a:t>better</a:t>
            </a:r>
            <a:r>
              <a:rPr lang="sv-SE" dirty="0" smtClean="0"/>
              <a:t>,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complicated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code</a:t>
            </a:r>
            <a:r>
              <a:rPr lang="sv-SE" dirty="0" smtClean="0"/>
              <a:t> and </a:t>
            </a:r>
            <a:r>
              <a:rPr lang="sv-SE" dirty="0" err="1" smtClean="0"/>
              <a:t>longer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compute</a:t>
            </a:r>
            <a:r>
              <a:rPr lang="sv-SE" dirty="0" smtClean="0"/>
              <a:t>. </a:t>
            </a:r>
            <a:r>
              <a:rPr lang="sv-SE" dirty="0" smtClean="0">
                <a:sym typeface="Wingdings"/>
              </a:rPr>
              <a:t>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3073400"/>
            <a:ext cx="1943100" cy="525162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99" y="3695700"/>
            <a:ext cx="2909921" cy="11303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100" y="4787900"/>
            <a:ext cx="2277076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54785"/>
      </p:ext>
    </p:extLst>
  </p:cSld>
  <p:clrMapOvr>
    <a:masterClrMapping/>
  </p:clrMapOvr>
</p:sld>
</file>

<file path=ppt/theme/theme1.xml><?xml version="1.0" encoding="utf-8"?>
<a:theme xmlns:a="http://schemas.openxmlformats.org/drawingml/2006/main" name="LU_PPT-mall_2012_ENG_120620">
  <a:themeElements>
    <a:clrScheme name="LU 2012">
      <a:dk1>
        <a:srgbClr val="9C6114"/>
      </a:dk1>
      <a:lt1>
        <a:srgbClr val="FFFFFF"/>
      </a:lt1>
      <a:dk2>
        <a:srgbClr val="4D4C44"/>
      </a:dk2>
      <a:lt2>
        <a:srgbClr val="000080"/>
      </a:lt2>
      <a:accent1>
        <a:srgbClr val="9A5B0B"/>
      </a:accent1>
      <a:accent2>
        <a:srgbClr val="E9C4C7"/>
      </a:accent2>
      <a:accent3>
        <a:srgbClr val="B9D3DC"/>
      </a:accent3>
      <a:accent4>
        <a:srgbClr val="ADCAB8"/>
      </a:accent4>
      <a:accent5>
        <a:srgbClr val="D6D2C4"/>
      </a:accent5>
      <a:accent6>
        <a:srgbClr val="BFB8AF"/>
      </a:accent6>
      <a:hlink>
        <a:srgbClr val="333333"/>
      </a:hlink>
      <a:folHlink>
        <a:srgbClr val="D2BA81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LU_PPT-mall_2012_ENG_120620.potx</Template>
  <TotalTime>7208</TotalTime>
  <Words>351</Words>
  <Application>Microsoft Macintosh PowerPoint</Application>
  <PresentationFormat>Anpassad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LU_PPT-mall_2012_ENG_120620</vt:lpstr>
      <vt:lpstr>Solving Minimal Problems Numerics</vt:lpstr>
      <vt:lpstr>Solving System of Polynomial Equations Step by Step once more</vt:lpstr>
      <vt:lpstr>Solving System of Polynomial Equations Step by Step once more</vt:lpstr>
      <vt:lpstr>Solving System of Polynomial Equations Step by Step once more</vt:lpstr>
      <vt:lpstr>Ways to improve numerics</vt:lpstr>
      <vt:lpstr>PowerPoint-presentation</vt:lpstr>
      <vt:lpstr>QR with column pivoting - as a method for choosing basis monomials</vt:lpstr>
      <vt:lpstr>QR with column pivoting (Byröd, Josephson, Åström, IJCV 2009)</vt:lpstr>
      <vt:lpstr>SVD method  - as a method for choosing basis polynomials</vt:lpstr>
      <vt:lpstr>Optimizing (i) expansion and (ii) set of permissible monomials</vt:lpstr>
      <vt:lpstr>Optimizing (i) expansion and (ii) set of permissible monomials</vt:lpstr>
      <vt:lpstr>PowerPoint-presentation</vt:lpstr>
    </vt:vector>
  </TitlesOfParts>
  <Company>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Kalle Astrom</cp:lastModifiedBy>
  <cp:revision>47</cp:revision>
  <cp:lastPrinted>2011-10-27T13:44:15Z</cp:lastPrinted>
  <dcterms:created xsi:type="dcterms:W3CDTF">2012-06-14T14:22:53Z</dcterms:created>
  <dcterms:modified xsi:type="dcterms:W3CDTF">2015-12-11T16:51:27Z</dcterms:modified>
</cp:coreProperties>
</file>