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4" ContentType="video/unknown"/>
  <Default Extension="rels" ContentType="application/vnd.openxmlformats-package.relationships+xml"/>
  <Default Extension="mov" ContentType="video/unknown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312" r:id="rId2"/>
    <p:sldId id="370" r:id="rId3"/>
    <p:sldId id="336" r:id="rId4"/>
    <p:sldId id="337" r:id="rId5"/>
    <p:sldId id="338" r:id="rId6"/>
    <p:sldId id="339" r:id="rId7"/>
    <p:sldId id="340" r:id="rId8"/>
    <p:sldId id="341" r:id="rId9"/>
    <p:sldId id="342" r:id="rId10"/>
    <p:sldId id="343" r:id="rId11"/>
    <p:sldId id="344" r:id="rId12"/>
    <p:sldId id="345" r:id="rId13"/>
    <p:sldId id="346" r:id="rId14"/>
    <p:sldId id="347" r:id="rId15"/>
    <p:sldId id="348" r:id="rId16"/>
    <p:sldId id="349" r:id="rId17"/>
    <p:sldId id="350" r:id="rId18"/>
    <p:sldId id="351" r:id="rId19"/>
    <p:sldId id="352" r:id="rId20"/>
    <p:sldId id="353" r:id="rId21"/>
    <p:sldId id="354" r:id="rId22"/>
    <p:sldId id="355" r:id="rId23"/>
    <p:sldId id="357" r:id="rId24"/>
    <p:sldId id="358" r:id="rId25"/>
    <p:sldId id="359" r:id="rId26"/>
    <p:sldId id="360" r:id="rId27"/>
    <p:sldId id="361" r:id="rId28"/>
    <p:sldId id="362" r:id="rId29"/>
    <p:sldId id="363" r:id="rId30"/>
    <p:sldId id="364" r:id="rId31"/>
    <p:sldId id="365" r:id="rId32"/>
    <p:sldId id="366" r:id="rId33"/>
    <p:sldId id="367" r:id="rId34"/>
    <p:sldId id="335" r:id="rId35"/>
  </p:sldIdLst>
  <p:sldSz cx="9001125" cy="6840538"/>
  <p:notesSz cx="6794500" cy="9931400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ADCAB8"/>
    <a:srgbClr val="404040"/>
    <a:srgbClr val="BFB8AF"/>
    <a:srgbClr val="D2BA81"/>
    <a:srgbClr val="BED9C7"/>
    <a:srgbClr val="E9C4C7"/>
    <a:srgbClr val="333333"/>
    <a:srgbClr val="262626"/>
    <a:srgbClr val="FF689D"/>
    <a:srgbClr val="F3EB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9899" autoAdjust="0"/>
  </p:normalViewPr>
  <p:slideViewPr>
    <p:cSldViewPr snapToGrid="0" showGuides="1">
      <p:cViewPr>
        <p:scale>
          <a:sx n="100" d="100"/>
          <a:sy n="100" d="100"/>
        </p:scale>
        <p:origin x="-568" y="24"/>
      </p:cViewPr>
      <p:guideLst>
        <p:guide orient="horz" pos="4212"/>
        <p:guide orient="horz" pos="802"/>
        <p:guide orient="horz" pos="119"/>
        <p:guide orient="horz" pos="1122"/>
        <p:guide pos="492"/>
        <p:guide pos="115"/>
        <p:guide pos="2617"/>
        <p:guide pos="55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>
        <p:scale>
          <a:sx n="150" d="100"/>
          <a:sy n="150" d="100"/>
        </p:scale>
        <p:origin x="-2364" y="3498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53FA3B-A911-4294-9666-9D8A5388C07E}" type="datetimeFigureOut">
              <a:rPr lang="sv-SE" smtClean="0"/>
              <a:pPr/>
              <a:t>15-12-09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FF35AB-58F5-4C8C-9928-1BF893383042}" type="slidenum">
              <a:rPr lang="sv-SE" smtClean="0"/>
              <a:pPr/>
              <a:t>‹Nr.›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605305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AF5E47-94AA-AA43-B08E-C5A5421011EB}" type="datetimeFigureOut">
              <a:rPr lang="sv-SE" smtClean="0"/>
              <a:pPr/>
              <a:t>15-12-09</a:t>
            </a:fld>
            <a:endParaRPr lang="sv-SE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89902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13FD4B-1391-7946-A8ED-18550D8B130B}" type="slidenum">
              <a:rPr lang="sv-SE" smtClean="0"/>
              <a:pPr/>
              <a:t>‹Nr.›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12102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lin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framsidor150 ny rosa.jp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3401" y="188913"/>
            <a:ext cx="8647200" cy="6494400"/>
          </a:xfrm>
          <a:prstGeom prst="rect">
            <a:avLst/>
          </a:prstGeom>
        </p:spPr>
      </p:pic>
      <p:sp>
        <p:nvSpPr>
          <p:cNvPr id="11" name="Rektangel 10"/>
          <p:cNvSpPr/>
          <p:nvPr userDrawn="1"/>
        </p:nvSpPr>
        <p:spPr bwMode="auto">
          <a:xfrm>
            <a:off x="2655888" y="1516103"/>
            <a:ext cx="6178550" cy="1280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2942848" y="1523248"/>
            <a:ext cx="5734178" cy="714380"/>
          </a:xfrm>
        </p:spPr>
        <p:txBody>
          <a:bodyPr lIns="0" tIns="97200" rIns="0" bIns="82800"/>
          <a:lstStyle>
            <a:lvl1pPr>
              <a:defRPr sz="3600"/>
            </a:lvl1pPr>
          </a:lstStyle>
          <a:p>
            <a:r>
              <a:rPr lang="en-GB" noProof="0" smtClean="0"/>
              <a:t>Single-line title</a:t>
            </a:r>
            <a:endParaRPr lang="en-GB" noProof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2942848" y="2220953"/>
            <a:ext cx="5734178" cy="321507"/>
          </a:xfrm>
        </p:spPr>
        <p:txBody>
          <a:bodyPr lIns="0" tIns="108000" rIns="0"/>
          <a:lstStyle>
            <a:lvl1pPr marL="0" indent="0" algn="l">
              <a:buNone/>
              <a:defRPr sz="1200" b="1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smtClean="0"/>
              <a:t>SUBTITLE OR NAME</a:t>
            </a:r>
            <a:endParaRPr lang="en-GB" noProof="0"/>
          </a:p>
        </p:txBody>
      </p:sp>
      <p:cxnSp>
        <p:nvCxnSpPr>
          <p:cNvPr id="9" name="Rak 8"/>
          <p:cNvCxnSpPr/>
          <p:nvPr userDrawn="1"/>
        </p:nvCxnSpPr>
        <p:spPr bwMode="auto">
          <a:xfrm>
            <a:off x="2939428" y="2212035"/>
            <a:ext cx="588161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Bildobjekt 13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6329104" y="4279056"/>
            <a:ext cx="2672021" cy="2561482"/>
          </a:xfrm>
          <a:prstGeom prst="rect">
            <a:avLst/>
          </a:prstGeom>
        </p:spPr>
      </p:pic>
      <p:pic>
        <p:nvPicPr>
          <p:cNvPr id="16" name="Bildobjekt 15" descr="LundUniversity_C2line RGB 150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106" y="380031"/>
            <a:ext cx="708740" cy="94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and bulleted list w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smtClean="0"/>
              <a:t>Title</a:t>
            </a:r>
            <a:endParaRPr lang="en-GB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41349" y="1658357"/>
            <a:ext cx="4371974" cy="3720107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noProof="0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5346700" y="1658357"/>
            <a:ext cx="2917825" cy="3720107"/>
          </a:xfrm>
        </p:spPr>
        <p:txBody>
          <a:bodyPr/>
          <a:lstStyle>
            <a:lvl1pPr>
              <a:spcAft>
                <a:spcPts val="0"/>
              </a:spcAft>
              <a:buClr>
                <a:schemeClr val="tx2"/>
              </a:buClr>
              <a:defRPr sz="2200"/>
            </a:lvl1pPr>
            <a:lvl2pPr>
              <a:spcAft>
                <a:spcPts val="0"/>
              </a:spcAft>
              <a:buClr>
                <a:schemeClr val="tx2"/>
              </a:buClr>
              <a:defRPr sz="2200"/>
            </a:lvl2pPr>
            <a:lvl3pPr>
              <a:spcAft>
                <a:spcPts val="0"/>
              </a:spcAft>
              <a:buClr>
                <a:schemeClr val="tx2"/>
              </a:buClr>
              <a:defRPr sz="2000"/>
            </a:lvl3pPr>
            <a:lvl4pPr>
              <a:spcAft>
                <a:spcPts val="0"/>
              </a:spcAft>
              <a:buClr>
                <a:schemeClr val="tx2"/>
              </a:buCl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smtClean="0"/>
              <a:t>Add text</a:t>
            </a:r>
          </a:p>
          <a:p>
            <a:pPr lvl="1"/>
            <a:r>
              <a:rPr lang="en-GB" noProof="0" smtClean="0"/>
              <a:t>Level two</a:t>
            </a:r>
          </a:p>
          <a:p>
            <a:pPr lvl="2"/>
            <a:r>
              <a:rPr lang="en-GB" noProof="0" smtClean="0"/>
              <a:t>Level three</a:t>
            </a:r>
          </a:p>
          <a:p>
            <a:pPr lvl="3"/>
            <a:r>
              <a:rPr lang="en-GB" noProof="0" smtClean="0"/>
              <a:t>Level four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abell 4"/>
          <p:cNvSpPr>
            <a:spLocks noGrp="1"/>
          </p:cNvSpPr>
          <p:nvPr>
            <p:ph type="tbl" sz="quarter" idx="10"/>
          </p:nvPr>
        </p:nvSpPr>
        <p:spPr>
          <a:xfrm>
            <a:off x="781050" y="1781175"/>
            <a:ext cx="7464452" cy="358933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sv-SE" noProof="0" smtClean="0"/>
              <a:t>Klicka på ikonen för att lägga till en tabell</a:t>
            </a:r>
            <a:endParaRPr lang="en-GB" noProof="0" dirty="0"/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43262" y="283771"/>
            <a:ext cx="7589459" cy="113982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smtClean="0"/>
              <a:t>Title</a:t>
            </a:r>
            <a:endParaRPr lang="en-GB" noProof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 bwMode="auto">
          <a:xfrm>
            <a:off x="0" y="0"/>
            <a:ext cx="9001125" cy="684053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ktangel 6"/>
          <p:cNvSpPr/>
          <p:nvPr userDrawn="1"/>
        </p:nvSpPr>
        <p:spPr bwMode="auto">
          <a:xfrm>
            <a:off x="181303" y="181372"/>
            <a:ext cx="8647388" cy="6495393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408114" y="2227488"/>
            <a:ext cx="6176962" cy="821419"/>
          </a:xfrm>
        </p:spPr>
        <p:txBody>
          <a:bodyPr lIns="0" tIns="97200" rIns="0" bIns="86400"/>
          <a:lstStyle>
            <a:lvl1pPr>
              <a:defRPr sz="5400" baseline="0"/>
            </a:lvl1pPr>
          </a:lstStyle>
          <a:p>
            <a:r>
              <a:rPr lang="en-GB" noProof="0" smtClean="0"/>
              <a:t>Section title</a:t>
            </a:r>
            <a:endParaRPr lang="en-GB" noProof="0"/>
          </a:p>
        </p:txBody>
      </p:sp>
      <p:cxnSp>
        <p:nvCxnSpPr>
          <p:cNvPr id="9" name="Rak 8"/>
          <p:cNvCxnSpPr/>
          <p:nvPr userDrawn="1"/>
        </p:nvCxnSpPr>
        <p:spPr bwMode="auto">
          <a:xfrm>
            <a:off x="1402658" y="3049848"/>
            <a:ext cx="6177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Bildobjekt 9" descr="Lunds sigill RGB 150.png"/>
          <p:cNvPicPr>
            <a:picLocks noChangeAspect="1"/>
          </p:cNvPicPr>
          <p:nvPr userDrawn="1"/>
        </p:nvPicPr>
        <p:blipFill>
          <a:blip r:embed="rId2"/>
          <a:srcRect r="17691" b="21541"/>
          <a:stretch>
            <a:fillRect/>
          </a:stretch>
        </p:blipFill>
        <p:spPr>
          <a:xfrm>
            <a:off x="6329104" y="4279056"/>
            <a:ext cx="2672021" cy="2561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 bwMode="auto">
          <a:xfrm>
            <a:off x="182563" y="182563"/>
            <a:ext cx="8647200" cy="64944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408114" y="2228490"/>
            <a:ext cx="6176962" cy="821419"/>
          </a:xfrm>
        </p:spPr>
        <p:txBody>
          <a:bodyPr lIns="0" tIns="97200" rIns="0" bIns="86400"/>
          <a:lstStyle>
            <a:lvl1pPr>
              <a:defRPr sz="5400" baseline="0"/>
            </a:lvl1pPr>
          </a:lstStyle>
          <a:p>
            <a:r>
              <a:rPr lang="en-GB" noProof="0" smtClean="0"/>
              <a:t>Section title</a:t>
            </a:r>
            <a:endParaRPr lang="en-GB" noProof="0"/>
          </a:p>
        </p:txBody>
      </p:sp>
      <p:cxnSp>
        <p:nvCxnSpPr>
          <p:cNvPr id="6" name="Rak 5"/>
          <p:cNvCxnSpPr/>
          <p:nvPr userDrawn="1"/>
        </p:nvCxnSpPr>
        <p:spPr bwMode="auto">
          <a:xfrm>
            <a:off x="1402658" y="3052397"/>
            <a:ext cx="6177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Bildobjekt 6" descr="Lunds sigill RGB 150.png"/>
          <p:cNvPicPr>
            <a:picLocks noChangeAspect="1"/>
          </p:cNvPicPr>
          <p:nvPr userDrawn="1"/>
        </p:nvPicPr>
        <p:blipFill>
          <a:blip r:embed="rId2"/>
          <a:srcRect r="17691" b="21541"/>
          <a:stretch>
            <a:fillRect/>
          </a:stretch>
        </p:blipFill>
        <p:spPr>
          <a:xfrm>
            <a:off x="6329104" y="4279056"/>
            <a:ext cx="2672021" cy="2561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 bwMode="auto">
          <a:xfrm>
            <a:off x="0" y="0"/>
            <a:ext cx="9001125" cy="684053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ktangel 3"/>
          <p:cNvSpPr/>
          <p:nvPr userDrawn="1"/>
        </p:nvSpPr>
        <p:spPr bwMode="auto">
          <a:xfrm>
            <a:off x="181303" y="181372"/>
            <a:ext cx="8647388" cy="6495393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408114" y="2225288"/>
            <a:ext cx="6176962" cy="821419"/>
          </a:xfrm>
        </p:spPr>
        <p:txBody>
          <a:bodyPr lIns="0" tIns="97200" rIns="0" bIns="86400"/>
          <a:lstStyle>
            <a:lvl1pPr>
              <a:defRPr sz="5400" baseline="0"/>
            </a:lvl1pPr>
          </a:lstStyle>
          <a:p>
            <a:r>
              <a:rPr lang="en-GB" noProof="0" smtClean="0"/>
              <a:t>Section title</a:t>
            </a:r>
            <a:endParaRPr lang="en-GB" noProof="0"/>
          </a:p>
        </p:txBody>
      </p:sp>
      <p:cxnSp>
        <p:nvCxnSpPr>
          <p:cNvPr id="9" name="Rak 8"/>
          <p:cNvCxnSpPr/>
          <p:nvPr userDrawn="1"/>
        </p:nvCxnSpPr>
        <p:spPr bwMode="auto">
          <a:xfrm>
            <a:off x="1402658" y="3052397"/>
            <a:ext cx="6177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Bildobjekt 7" descr="Lunds sigill RGB 150.png"/>
          <p:cNvPicPr>
            <a:picLocks noChangeAspect="1"/>
          </p:cNvPicPr>
          <p:nvPr userDrawn="1"/>
        </p:nvPicPr>
        <p:blipFill>
          <a:blip r:embed="rId2"/>
          <a:srcRect r="17691" b="21541"/>
          <a:stretch>
            <a:fillRect/>
          </a:stretch>
        </p:blipFill>
        <p:spPr>
          <a:xfrm>
            <a:off x="6329104" y="4279056"/>
            <a:ext cx="2672021" cy="2561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 bwMode="auto">
          <a:xfrm>
            <a:off x="0" y="0"/>
            <a:ext cx="9001125" cy="684053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ktangel 3"/>
          <p:cNvSpPr/>
          <p:nvPr userDrawn="1"/>
        </p:nvSpPr>
        <p:spPr bwMode="auto">
          <a:xfrm>
            <a:off x="179099" y="182563"/>
            <a:ext cx="8647388" cy="6495393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408114" y="2226835"/>
            <a:ext cx="6176962" cy="821419"/>
          </a:xfrm>
        </p:spPr>
        <p:txBody>
          <a:bodyPr lIns="0" tIns="97200" rIns="0" bIns="86400"/>
          <a:lstStyle>
            <a:lvl1pPr>
              <a:defRPr sz="5400" baseline="0"/>
            </a:lvl1pPr>
          </a:lstStyle>
          <a:p>
            <a:r>
              <a:rPr lang="en-GB" noProof="0" smtClean="0"/>
              <a:t>Section title</a:t>
            </a:r>
            <a:endParaRPr lang="en-GB" noProof="0"/>
          </a:p>
        </p:txBody>
      </p:sp>
      <p:cxnSp>
        <p:nvCxnSpPr>
          <p:cNvPr id="9" name="Rak 8"/>
          <p:cNvCxnSpPr/>
          <p:nvPr userDrawn="1"/>
        </p:nvCxnSpPr>
        <p:spPr bwMode="auto">
          <a:xfrm>
            <a:off x="1402658" y="3052397"/>
            <a:ext cx="6177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Bildobjekt 7" descr="Lunds sigill RGB 150.png"/>
          <p:cNvPicPr>
            <a:picLocks noChangeAspect="1"/>
          </p:cNvPicPr>
          <p:nvPr userDrawn="1"/>
        </p:nvPicPr>
        <p:blipFill>
          <a:blip r:embed="rId2"/>
          <a:srcRect r="17691" b="21541"/>
          <a:stretch>
            <a:fillRect/>
          </a:stretch>
        </p:blipFill>
        <p:spPr>
          <a:xfrm>
            <a:off x="6329104" y="4279056"/>
            <a:ext cx="2672021" cy="2561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 bwMode="auto">
          <a:xfrm>
            <a:off x="0" y="0"/>
            <a:ext cx="9001125" cy="684053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ktangel 3"/>
          <p:cNvSpPr/>
          <p:nvPr userDrawn="1"/>
        </p:nvSpPr>
        <p:spPr bwMode="auto">
          <a:xfrm>
            <a:off x="179099" y="182563"/>
            <a:ext cx="8647388" cy="6495393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408114" y="2225288"/>
            <a:ext cx="6176962" cy="821419"/>
          </a:xfrm>
        </p:spPr>
        <p:txBody>
          <a:bodyPr lIns="0" tIns="97200" rIns="0" bIns="86400"/>
          <a:lstStyle>
            <a:lvl1pPr>
              <a:defRPr sz="5400" baseline="0"/>
            </a:lvl1pPr>
          </a:lstStyle>
          <a:p>
            <a:r>
              <a:rPr lang="en-GB" noProof="0" smtClean="0"/>
              <a:t>Section title</a:t>
            </a:r>
            <a:endParaRPr lang="en-GB" noProof="0"/>
          </a:p>
        </p:txBody>
      </p:sp>
      <p:cxnSp>
        <p:nvCxnSpPr>
          <p:cNvPr id="9" name="Rak 8"/>
          <p:cNvCxnSpPr/>
          <p:nvPr userDrawn="1"/>
        </p:nvCxnSpPr>
        <p:spPr bwMode="auto">
          <a:xfrm>
            <a:off x="1402658" y="3052397"/>
            <a:ext cx="6177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Bildobjekt 7" descr="Lunds sigill RGB 150.png"/>
          <p:cNvPicPr>
            <a:picLocks noChangeAspect="1"/>
          </p:cNvPicPr>
          <p:nvPr userDrawn="1"/>
        </p:nvPicPr>
        <p:blipFill>
          <a:blip r:embed="rId2"/>
          <a:srcRect r="17691" b="21541"/>
          <a:stretch>
            <a:fillRect/>
          </a:stretch>
        </p:blipFill>
        <p:spPr>
          <a:xfrm>
            <a:off x="6329104" y="4279056"/>
            <a:ext cx="2672021" cy="2561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 bwMode="auto">
          <a:xfrm>
            <a:off x="179099" y="183473"/>
            <a:ext cx="8647388" cy="6495393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Bildobjekt 5" descr="LundUniversity_C2line RGB 150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80443" y="1281125"/>
            <a:ext cx="3110555" cy="4155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Rubrik, text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75085" y="608048"/>
            <a:ext cx="7650956" cy="114009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>
          <a:xfrm>
            <a:off x="675084" y="1976155"/>
            <a:ext cx="3750469" cy="4104323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5573" y="1976155"/>
            <a:ext cx="3750469" cy="4104323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75085" y="6232490"/>
            <a:ext cx="1875234" cy="456036"/>
          </a:xfrm>
          <a:prstGeom prst="rect">
            <a:avLst/>
          </a:prstGeom>
          <a:ln/>
        </p:spPr>
        <p:txBody>
          <a:bodyPr lIns="90516" tIns="45258" rIns="90516" bIns="45258"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075385" y="6232490"/>
            <a:ext cx="2850356" cy="456036"/>
          </a:xfrm>
          <a:prstGeom prst="rect">
            <a:avLst/>
          </a:prstGeom>
          <a:ln/>
        </p:spPr>
        <p:txBody>
          <a:bodyPr lIns="90516" tIns="45258" rIns="90516" bIns="45258"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000750" y="6232490"/>
            <a:ext cx="1200150" cy="456036"/>
          </a:xfrm>
          <a:prstGeom prst="rect">
            <a:avLst/>
          </a:prstGeom>
          <a:ln/>
        </p:spPr>
        <p:txBody>
          <a:bodyPr lIns="90516" tIns="45258" rIns="90516" bIns="45258"/>
          <a:lstStyle>
            <a:lvl1pPr>
              <a:defRPr/>
            </a:lvl1pPr>
          </a:lstStyle>
          <a:p>
            <a:pPr>
              <a:defRPr/>
            </a:pPr>
            <a:fld id="{672593B4-896C-AB4D-828F-8F8DA24CFF2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007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framsidor150 ny rosa.jp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3401" y="188913"/>
            <a:ext cx="8647200" cy="6494400"/>
          </a:xfrm>
          <a:prstGeom prst="rect">
            <a:avLst/>
          </a:prstGeom>
        </p:spPr>
      </p:pic>
      <p:sp>
        <p:nvSpPr>
          <p:cNvPr id="11" name="Rektangel 10"/>
          <p:cNvSpPr/>
          <p:nvPr userDrawn="1"/>
        </p:nvSpPr>
        <p:spPr bwMode="auto">
          <a:xfrm>
            <a:off x="2655888" y="1516104"/>
            <a:ext cx="6178550" cy="184729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2942848" y="1510712"/>
            <a:ext cx="5734178" cy="1189477"/>
          </a:xfrm>
        </p:spPr>
        <p:txBody>
          <a:bodyPr lIns="0" tIns="97200" rIns="0" bIns="82800" anchor="t" anchorCtr="0"/>
          <a:lstStyle>
            <a:lvl1pPr>
              <a:defRPr sz="3600"/>
            </a:lvl1pPr>
          </a:lstStyle>
          <a:p>
            <a:r>
              <a:rPr lang="en-GB" noProof="0" smtClean="0"/>
              <a:t>Two-line</a:t>
            </a:r>
            <a:br>
              <a:rPr lang="en-GB" noProof="0" smtClean="0"/>
            </a:br>
            <a:r>
              <a:rPr lang="en-GB" noProof="0" smtClean="0"/>
              <a:t>title</a:t>
            </a:r>
            <a:endParaRPr lang="en-GB" noProof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2942848" y="2777523"/>
            <a:ext cx="5734178" cy="321507"/>
          </a:xfrm>
        </p:spPr>
        <p:txBody>
          <a:bodyPr lIns="0" tIns="108000" rIns="0"/>
          <a:lstStyle>
            <a:lvl1pPr marL="0" indent="0" algn="l">
              <a:buNone/>
              <a:defRPr sz="1200" b="1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smtClean="0"/>
              <a:t>Subtitle or name</a:t>
            </a:r>
            <a:endParaRPr lang="en-GB" noProof="0"/>
          </a:p>
        </p:txBody>
      </p:sp>
      <p:cxnSp>
        <p:nvCxnSpPr>
          <p:cNvPr id="9" name="Rak 8"/>
          <p:cNvCxnSpPr/>
          <p:nvPr userDrawn="1"/>
        </p:nvCxnSpPr>
        <p:spPr bwMode="auto">
          <a:xfrm>
            <a:off x="2939428" y="2768605"/>
            <a:ext cx="588161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6329104" y="4279056"/>
            <a:ext cx="2672021" cy="2561482"/>
          </a:xfrm>
          <a:prstGeom prst="rect">
            <a:avLst/>
          </a:prstGeom>
        </p:spPr>
      </p:pic>
      <p:pic>
        <p:nvPicPr>
          <p:cNvPr id="10" name="Bildobjekt 9" descr="LundUniversity_C2line RGB 150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106" y="380031"/>
            <a:ext cx="708740" cy="94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lin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framsidor150 ny grön.jp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3401" y="190051"/>
            <a:ext cx="8647200" cy="6494400"/>
          </a:xfrm>
          <a:prstGeom prst="rect">
            <a:avLst/>
          </a:prstGeom>
        </p:spPr>
      </p:pic>
      <p:sp>
        <p:nvSpPr>
          <p:cNvPr id="11" name="Rektangel 10"/>
          <p:cNvSpPr/>
          <p:nvPr userDrawn="1"/>
        </p:nvSpPr>
        <p:spPr bwMode="auto">
          <a:xfrm>
            <a:off x="2655888" y="1516103"/>
            <a:ext cx="6178550" cy="1280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2942848" y="1523248"/>
            <a:ext cx="5734178" cy="714380"/>
          </a:xfrm>
        </p:spPr>
        <p:txBody>
          <a:bodyPr lIns="0" tIns="97200" rIns="0" bIns="82800"/>
          <a:lstStyle>
            <a:lvl1pPr>
              <a:defRPr sz="3600" baseline="0"/>
            </a:lvl1pPr>
          </a:lstStyle>
          <a:p>
            <a:r>
              <a:rPr lang="en-GB" noProof="0" smtClean="0"/>
              <a:t>Single-line title</a:t>
            </a:r>
            <a:endParaRPr lang="en-GB" noProof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2942848" y="2220953"/>
            <a:ext cx="5734178" cy="321507"/>
          </a:xfrm>
        </p:spPr>
        <p:txBody>
          <a:bodyPr lIns="0" tIns="108000" rIns="0"/>
          <a:lstStyle>
            <a:lvl1pPr marL="0" indent="0" algn="l">
              <a:buNone/>
              <a:defRPr sz="1200" b="1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smtClean="0"/>
              <a:t>Subtitle or name</a:t>
            </a:r>
            <a:endParaRPr lang="en-GB" noProof="0"/>
          </a:p>
        </p:txBody>
      </p:sp>
      <p:cxnSp>
        <p:nvCxnSpPr>
          <p:cNvPr id="9" name="Rak 8"/>
          <p:cNvCxnSpPr/>
          <p:nvPr userDrawn="1"/>
        </p:nvCxnSpPr>
        <p:spPr bwMode="auto">
          <a:xfrm>
            <a:off x="2939428" y="2212035"/>
            <a:ext cx="588161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6329104" y="4279056"/>
            <a:ext cx="2672021" cy="2561482"/>
          </a:xfrm>
          <a:prstGeom prst="rect">
            <a:avLst/>
          </a:prstGeom>
        </p:spPr>
      </p:pic>
      <p:pic>
        <p:nvPicPr>
          <p:cNvPr id="12" name="Bildobjekt 11" descr="LundUniversity_C2line RGB 150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106" y="380031"/>
            <a:ext cx="708740" cy="94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framsidor150 ny grön.jp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3401" y="190051"/>
            <a:ext cx="8647200" cy="6494400"/>
          </a:xfrm>
          <a:prstGeom prst="rect">
            <a:avLst/>
          </a:prstGeom>
        </p:spPr>
      </p:pic>
      <p:sp>
        <p:nvSpPr>
          <p:cNvPr id="11" name="Rektangel 10"/>
          <p:cNvSpPr/>
          <p:nvPr userDrawn="1"/>
        </p:nvSpPr>
        <p:spPr bwMode="auto">
          <a:xfrm>
            <a:off x="2655888" y="1516104"/>
            <a:ext cx="6178550" cy="184729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2942848" y="1510712"/>
            <a:ext cx="5734178" cy="1189477"/>
          </a:xfrm>
        </p:spPr>
        <p:txBody>
          <a:bodyPr lIns="0" tIns="97200" rIns="0" bIns="82800" anchor="t" anchorCtr="0"/>
          <a:lstStyle>
            <a:lvl1pPr>
              <a:defRPr sz="3600" baseline="0"/>
            </a:lvl1pPr>
          </a:lstStyle>
          <a:p>
            <a:r>
              <a:rPr lang="en-GB" noProof="0" smtClean="0"/>
              <a:t>Two-line</a:t>
            </a:r>
            <a:br>
              <a:rPr lang="en-GB" noProof="0" smtClean="0"/>
            </a:br>
            <a:r>
              <a:rPr lang="en-GB" noProof="0" smtClean="0"/>
              <a:t>title</a:t>
            </a:r>
            <a:endParaRPr lang="en-GB" noProof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2942848" y="2777523"/>
            <a:ext cx="5734178" cy="321507"/>
          </a:xfrm>
        </p:spPr>
        <p:txBody>
          <a:bodyPr lIns="0" tIns="108000" rIns="0"/>
          <a:lstStyle>
            <a:lvl1pPr marL="0" indent="0" algn="l">
              <a:buNone/>
              <a:defRPr sz="1200" b="1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smtClean="0"/>
              <a:t>Subtitle or name</a:t>
            </a:r>
            <a:endParaRPr lang="en-GB" noProof="0"/>
          </a:p>
        </p:txBody>
      </p:sp>
      <p:cxnSp>
        <p:nvCxnSpPr>
          <p:cNvPr id="9" name="Rak 8"/>
          <p:cNvCxnSpPr/>
          <p:nvPr userDrawn="1"/>
        </p:nvCxnSpPr>
        <p:spPr bwMode="auto">
          <a:xfrm>
            <a:off x="2939428" y="2768605"/>
            <a:ext cx="588161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Bildobjekt 13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6329104" y="4279056"/>
            <a:ext cx="2672021" cy="2561482"/>
          </a:xfrm>
          <a:prstGeom prst="rect">
            <a:avLst/>
          </a:prstGeom>
        </p:spPr>
      </p:pic>
      <p:pic>
        <p:nvPicPr>
          <p:cNvPr id="13" name="Bildobjekt 12" descr="LundUniversity_C2line RGB 150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106" y="380031"/>
            <a:ext cx="708740" cy="94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smtClean="0"/>
              <a:t>Title</a:t>
            </a:r>
            <a:endParaRPr lang="en-GB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657538" y="1848670"/>
            <a:ext cx="7587440" cy="3563159"/>
          </a:xfrm>
        </p:spPr>
        <p:txBody>
          <a:bodyPr/>
          <a:lstStyle>
            <a:lvl1pPr>
              <a:spcAft>
                <a:spcPts val="0"/>
              </a:spcAft>
              <a:defRPr sz="2200"/>
            </a:lvl1pPr>
            <a:lvl2pPr>
              <a:spcAft>
                <a:spcPts val="0"/>
              </a:spcAft>
              <a:buClr>
                <a:schemeClr val="tx2"/>
              </a:buClr>
              <a:defRPr sz="2200"/>
            </a:lvl2pPr>
            <a:lvl3pPr>
              <a:spcAft>
                <a:spcPts val="0"/>
              </a:spcAft>
              <a:buClr>
                <a:schemeClr val="tx2"/>
              </a:buClr>
              <a:defRPr/>
            </a:lvl3pPr>
            <a:lvl4pPr>
              <a:spcAft>
                <a:spcPts val="0"/>
              </a:spcAft>
              <a:buClr>
                <a:schemeClr val="tx2"/>
              </a:buClr>
              <a:defRPr/>
            </a:lvl4pPr>
          </a:lstStyle>
          <a:p>
            <a:pPr lvl="0"/>
            <a:r>
              <a:rPr lang="en-GB" noProof="0" smtClean="0"/>
              <a:t>Add text</a:t>
            </a:r>
          </a:p>
          <a:p>
            <a:pPr lvl="1"/>
            <a:r>
              <a:rPr lang="en-GB" noProof="0" smtClean="0"/>
              <a:t>Level two</a:t>
            </a:r>
          </a:p>
          <a:p>
            <a:pPr lvl="2"/>
            <a:r>
              <a:rPr lang="en-GB" noProof="0" smtClean="0"/>
              <a:t>Level three</a:t>
            </a:r>
          </a:p>
          <a:p>
            <a:pPr lvl="3"/>
            <a:r>
              <a:rPr lang="en-GB" noProof="0" smtClean="0"/>
              <a:t>Level four</a:t>
            </a:r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745259" y="1499383"/>
            <a:ext cx="7506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and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smtClean="0"/>
              <a:t>Title</a:t>
            </a:r>
            <a:endParaRPr lang="en-GB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40244" y="1666308"/>
            <a:ext cx="3131642" cy="3720107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noProof="0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4051300" y="1666307"/>
            <a:ext cx="4213225" cy="3720107"/>
          </a:xfrm>
        </p:spPr>
        <p:txBody>
          <a:bodyPr/>
          <a:lstStyle>
            <a:lvl1pPr>
              <a:spcAft>
                <a:spcPts val="0"/>
              </a:spcAft>
              <a:buClr>
                <a:schemeClr val="tx2"/>
              </a:buClr>
              <a:defRPr sz="2200"/>
            </a:lvl1pPr>
            <a:lvl2pPr>
              <a:spcAft>
                <a:spcPts val="0"/>
              </a:spcAft>
              <a:buClr>
                <a:schemeClr val="tx2"/>
              </a:buClr>
              <a:defRPr sz="2200"/>
            </a:lvl2pPr>
            <a:lvl3pPr>
              <a:spcAft>
                <a:spcPts val="0"/>
              </a:spcAft>
              <a:buClr>
                <a:schemeClr val="tx2"/>
              </a:buClr>
              <a:defRPr sz="2000"/>
            </a:lvl3pPr>
            <a:lvl4pPr>
              <a:spcAft>
                <a:spcPts val="0"/>
              </a:spcAft>
              <a:buClr>
                <a:schemeClr val="tx2"/>
              </a:buCl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smtClean="0"/>
              <a:t>Add text</a:t>
            </a:r>
          </a:p>
          <a:p>
            <a:pPr lvl="1"/>
            <a:r>
              <a:rPr lang="en-GB" noProof="0" smtClean="0"/>
              <a:t>Level two</a:t>
            </a:r>
          </a:p>
          <a:p>
            <a:pPr lvl="2"/>
            <a:r>
              <a:rPr lang="en-GB" noProof="0" smtClean="0"/>
              <a:t>Level three</a:t>
            </a:r>
          </a:p>
          <a:p>
            <a:pPr lvl="3"/>
            <a:r>
              <a:rPr lang="en-GB" noProof="0" smtClean="0"/>
              <a:t>Level four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for large illustr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 bwMode="auto">
          <a:xfrm>
            <a:off x="0" y="0"/>
            <a:ext cx="9001125" cy="684053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5" name="Bildobjekt 4" descr="LundUniversity_C2line RGB 150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67747" y="5584789"/>
            <a:ext cx="708740" cy="9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296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samp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/>
          <p:cNvSpPr/>
          <p:nvPr userDrawn="1"/>
        </p:nvSpPr>
        <p:spPr bwMode="auto">
          <a:xfrm>
            <a:off x="182563" y="182563"/>
            <a:ext cx="8647200" cy="649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Rektangel 27"/>
          <p:cNvSpPr/>
          <p:nvPr userDrawn="1"/>
        </p:nvSpPr>
        <p:spPr bwMode="auto">
          <a:xfrm>
            <a:off x="2655888" y="1516103"/>
            <a:ext cx="6178550" cy="1280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Rubrik 1"/>
          <p:cNvSpPr>
            <a:spLocks noGrp="1"/>
          </p:cNvSpPr>
          <p:nvPr>
            <p:ph type="ctrTitle" hasCustomPrompt="1"/>
          </p:nvPr>
        </p:nvSpPr>
        <p:spPr>
          <a:xfrm>
            <a:off x="2942848" y="1523248"/>
            <a:ext cx="5734178" cy="714380"/>
          </a:xfrm>
        </p:spPr>
        <p:txBody>
          <a:bodyPr lIns="0" tIns="97200" rIns="0" bIns="82800"/>
          <a:lstStyle>
            <a:lvl1pPr>
              <a:defRPr sz="3600"/>
            </a:lvl1pPr>
          </a:lstStyle>
          <a:p>
            <a:r>
              <a:rPr lang="en-GB" noProof="0" smtClean="0"/>
              <a:t>One-line title</a:t>
            </a:r>
            <a:endParaRPr lang="en-GB" noProof="0"/>
          </a:p>
        </p:txBody>
      </p:sp>
      <p:sp>
        <p:nvSpPr>
          <p:cNvPr id="30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2942848" y="2220953"/>
            <a:ext cx="5734178" cy="321507"/>
          </a:xfrm>
        </p:spPr>
        <p:txBody>
          <a:bodyPr lIns="0" tIns="108000" rIns="0"/>
          <a:lstStyle>
            <a:lvl1pPr marL="0" marR="0" indent="0" algn="l" defTabSz="904875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 sz="1200" b="1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smtClean="0"/>
              <a:t>Subtitle or name</a:t>
            </a:r>
            <a:endParaRPr lang="en-GB" noProof="0"/>
          </a:p>
        </p:txBody>
      </p:sp>
      <p:cxnSp>
        <p:nvCxnSpPr>
          <p:cNvPr id="31" name="Rak 30"/>
          <p:cNvCxnSpPr/>
          <p:nvPr userDrawn="1"/>
        </p:nvCxnSpPr>
        <p:spPr bwMode="auto">
          <a:xfrm>
            <a:off x="2939428" y="2212035"/>
            <a:ext cx="588161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Bildobjekt 7" descr="Lunds sigill RGB 150.png"/>
          <p:cNvPicPr>
            <a:picLocks noChangeAspect="1"/>
          </p:cNvPicPr>
          <p:nvPr userDrawn="1"/>
        </p:nvPicPr>
        <p:blipFill>
          <a:blip r:embed="rId2"/>
          <a:srcRect r="17691" b="21541"/>
          <a:stretch>
            <a:fillRect/>
          </a:stretch>
        </p:blipFill>
        <p:spPr>
          <a:xfrm>
            <a:off x="6329104" y="4279056"/>
            <a:ext cx="2672021" cy="2561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samp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 bwMode="auto">
          <a:xfrm>
            <a:off x="182563" y="182563"/>
            <a:ext cx="8647200" cy="649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ktangel 10"/>
          <p:cNvSpPr/>
          <p:nvPr userDrawn="1"/>
        </p:nvSpPr>
        <p:spPr bwMode="auto">
          <a:xfrm>
            <a:off x="2655888" y="1516104"/>
            <a:ext cx="6178550" cy="184729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2942848" y="1510712"/>
            <a:ext cx="5734178" cy="1189477"/>
          </a:xfrm>
        </p:spPr>
        <p:txBody>
          <a:bodyPr lIns="0" tIns="97200" rIns="0" bIns="82800" anchor="t" anchorCtr="0"/>
          <a:lstStyle>
            <a:lvl1pPr>
              <a:defRPr sz="3600"/>
            </a:lvl1pPr>
          </a:lstStyle>
          <a:p>
            <a:r>
              <a:rPr lang="en-GB" noProof="0" smtClean="0"/>
              <a:t>Two-line</a:t>
            </a:r>
            <a:br>
              <a:rPr lang="en-GB" noProof="0" smtClean="0"/>
            </a:br>
            <a:r>
              <a:rPr lang="en-GB" noProof="0" smtClean="0"/>
              <a:t>title</a:t>
            </a:r>
            <a:endParaRPr lang="en-GB" noProof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2942848" y="2777523"/>
            <a:ext cx="5734178" cy="321507"/>
          </a:xfrm>
        </p:spPr>
        <p:txBody>
          <a:bodyPr lIns="0" tIns="108000" rIns="0"/>
          <a:lstStyle>
            <a:lvl1pPr marL="0" indent="0" algn="l">
              <a:buNone/>
              <a:defRPr sz="1200" b="1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smtClean="0"/>
              <a:t>Subtitle or name</a:t>
            </a:r>
            <a:endParaRPr lang="en-GB" noProof="0"/>
          </a:p>
        </p:txBody>
      </p:sp>
      <p:cxnSp>
        <p:nvCxnSpPr>
          <p:cNvPr id="9" name="Rak 8"/>
          <p:cNvCxnSpPr/>
          <p:nvPr userDrawn="1"/>
        </p:nvCxnSpPr>
        <p:spPr bwMode="auto">
          <a:xfrm>
            <a:off x="2939428" y="2768605"/>
            <a:ext cx="588161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Bildobjekt 9" descr="Lunds sigill RGB 150.png"/>
          <p:cNvPicPr>
            <a:picLocks noChangeAspect="1"/>
          </p:cNvPicPr>
          <p:nvPr userDrawn="1"/>
        </p:nvPicPr>
        <p:blipFill>
          <a:blip r:embed="rId2"/>
          <a:srcRect r="17691" b="21541"/>
          <a:stretch>
            <a:fillRect/>
          </a:stretch>
        </p:blipFill>
        <p:spPr>
          <a:xfrm>
            <a:off x="6329104" y="4279056"/>
            <a:ext cx="2672021" cy="2561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p 30"/>
          <p:cNvGrpSpPr/>
          <p:nvPr/>
        </p:nvGrpSpPr>
        <p:grpSpPr>
          <a:xfrm>
            <a:off x="-119270" y="-59968"/>
            <a:ext cx="9228344" cy="6984776"/>
            <a:chOff x="-119270" y="-59968"/>
            <a:chExt cx="9228344" cy="6984776"/>
          </a:xfrm>
        </p:grpSpPr>
        <p:cxnSp>
          <p:nvCxnSpPr>
            <p:cNvPr id="25" name="Rak 24"/>
            <p:cNvCxnSpPr/>
            <p:nvPr userDrawn="1"/>
          </p:nvCxnSpPr>
          <p:spPr bwMode="auto">
            <a:xfrm>
              <a:off x="-119270" y="1772485"/>
              <a:ext cx="92283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Rak 12"/>
            <p:cNvCxnSpPr/>
            <p:nvPr/>
          </p:nvCxnSpPr>
          <p:spPr bwMode="auto">
            <a:xfrm>
              <a:off x="-119270" y="176199"/>
              <a:ext cx="92283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Rak 13"/>
            <p:cNvCxnSpPr/>
            <p:nvPr/>
          </p:nvCxnSpPr>
          <p:spPr bwMode="auto">
            <a:xfrm>
              <a:off x="-119270" y="1266406"/>
              <a:ext cx="92283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Rak 14"/>
            <p:cNvCxnSpPr/>
            <p:nvPr/>
          </p:nvCxnSpPr>
          <p:spPr bwMode="auto">
            <a:xfrm>
              <a:off x="-119270" y="6676531"/>
              <a:ext cx="92283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Rak 15"/>
            <p:cNvCxnSpPr/>
            <p:nvPr/>
          </p:nvCxnSpPr>
          <p:spPr bwMode="auto">
            <a:xfrm>
              <a:off x="170557" y="-59968"/>
              <a:ext cx="0" cy="698477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Rak 16"/>
            <p:cNvCxnSpPr/>
            <p:nvPr/>
          </p:nvCxnSpPr>
          <p:spPr bwMode="auto">
            <a:xfrm>
              <a:off x="8821042" y="-59968"/>
              <a:ext cx="0" cy="698477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Rak 19"/>
            <p:cNvCxnSpPr/>
            <p:nvPr/>
          </p:nvCxnSpPr>
          <p:spPr bwMode="auto">
            <a:xfrm>
              <a:off x="4138857" y="-59968"/>
              <a:ext cx="0" cy="698477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Rak 22"/>
            <p:cNvCxnSpPr/>
            <p:nvPr/>
          </p:nvCxnSpPr>
          <p:spPr bwMode="auto">
            <a:xfrm>
              <a:off x="770383" y="-59968"/>
              <a:ext cx="0" cy="698477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Rektangel 11"/>
            <p:cNvSpPr/>
            <p:nvPr userDrawn="1"/>
          </p:nvSpPr>
          <p:spPr bwMode="auto">
            <a:xfrm>
              <a:off x="0" y="0"/>
              <a:ext cx="9001125" cy="684053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048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3263" y="283771"/>
            <a:ext cx="7605109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Title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7538" y="1843907"/>
            <a:ext cx="7590053" cy="356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Add text</a:t>
            </a:r>
          </a:p>
          <a:p>
            <a:pPr lvl="1"/>
            <a:r>
              <a:rPr lang="en-GB" noProof="0" smtClean="0"/>
              <a:t>Level two</a:t>
            </a:r>
          </a:p>
          <a:p>
            <a:pPr lvl="2"/>
            <a:r>
              <a:rPr lang="en-GB" noProof="0" smtClean="0"/>
              <a:t>Level three</a:t>
            </a:r>
          </a:p>
          <a:p>
            <a:pPr lvl="3"/>
            <a:r>
              <a:rPr lang="en-GB" noProof="0" smtClean="0"/>
              <a:t>Level four</a:t>
            </a:r>
          </a:p>
        </p:txBody>
      </p:sp>
      <p:cxnSp>
        <p:nvCxnSpPr>
          <p:cNvPr id="10" name="Rak 9"/>
          <p:cNvCxnSpPr/>
          <p:nvPr/>
        </p:nvCxnSpPr>
        <p:spPr bwMode="auto">
          <a:xfrm>
            <a:off x="745259" y="1499383"/>
            <a:ext cx="7506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1" name="Bildobjekt 20" descr="LundUniversity_C2line RGB 15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67747" y="5584789"/>
            <a:ext cx="708740" cy="946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702" r:id="rId2"/>
    <p:sldLayoutId id="2147483694" r:id="rId3"/>
    <p:sldLayoutId id="2147483695" r:id="rId4"/>
    <p:sldLayoutId id="2147483684" r:id="rId5"/>
    <p:sldLayoutId id="2147483691" r:id="rId6"/>
    <p:sldLayoutId id="2147483707" r:id="rId7"/>
    <p:sldLayoutId id="2147483683" r:id="rId8"/>
    <p:sldLayoutId id="2147483705" r:id="rId9"/>
    <p:sldLayoutId id="2147483682" r:id="rId10"/>
    <p:sldLayoutId id="2147483703" r:id="rId11"/>
    <p:sldLayoutId id="2147483667" r:id="rId12"/>
    <p:sldLayoutId id="2147483666" r:id="rId13"/>
    <p:sldLayoutId id="2147483668" r:id="rId14"/>
    <p:sldLayoutId id="2147483680" r:id="rId15"/>
    <p:sldLayoutId id="2147483679" r:id="rId16"/>
    <p:sldLayoutId id="2147483689" r:id="rId17"/>
    <p:sldLayoutId id="2147483708" r:id="rId18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04875" rtl="0" eaLnBrk="1" fontAlgn="base" hangingPunct="1">
        <a:spcBef>
          <a:spcPct val="0"/>
        </a:spcBef>
        <a:spcAft>
          <a:spcPct val="0"/>
        </a:spcAft>
        <a:defRPr sz="3600" b="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l" defTabSz="904875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charset="-128"/>
        </a:defRPr>
      </a:lvl2pPr>
      <a:lvl3pPr algn="l" defTabSz="904875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charset="-128"/>
        </a:defRPr>
      </a:lvl3pPr>
      <a:lvl4pPr algn="l" defTabSz="904875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charset="-128"/>
        </a:defRPr>
      </a:lvl4pPr>
      <a:lvl5pPr algn="l" defTabSz="904875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charset="-128"/>
        </a:defRPr>
      </a:lvl5pPr>
      <a:lvl6pPr marL="457200" algn="l" defTabSz="904875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6pPr>
      <a:lvl7pPr marL="914400" algn="l" defTabSz="904875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7pPr>
      <a:lvl8pPr marL="1371600" algn="l" defTabSz="904875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8pPr>
      <a:lvl9pPr marL="1828800" algn="l" defTabSz="904875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9pPr>
    </p:titleStyle>
    <p:bodyStyle>
      <a:lvl1pPr marL="230188" indent="-230188" algn="l" defTabSz="904875" rtl="0" eaLnBrk="1" fontAlgn="base" hangingPunct="1">
        <a:spcBef>
          <a:spcPts val="1000"/>
        </a:spcBef>
        <a:spcAft>
          <a:spcPts val="0"/>
        </a:spcAft>
        <a:buClr>
          <a:schemeClr val="tx2"/>
        </a:buClr>
        <a:buFont typeface="Arial" pitchFamily="34" charset="0"/>
        <a:buChar char="•"/>
        <a:defRPr sz="2200" b="0">
          <a:solidFill>
            <a:schemeClr val="tx2"/>
          </a:solidFill>
          <a:latin typeface="+mn-lt"/>
          <a:ea typeface="ＭＳ Ｐゴシック" charset="-128"/>
          <a:cs typeface="+mn-cs"/>
        </a:defRPr>
      </a:lvl1pPr>
      <a:lvl2pPr marL="700088" indent="-247650" algn="l" defTabSz="904875" rtl="0" eaLnBrk="1" fontAlgn="base" hangingPunct="1">
        <a:spcBef>
          <a:spcPts val="1000"/>
        </a:spcBef>
        <a:spcAft>
          <a:spcPts val="0"/>
        </a:spcAft>
        <a:buClr>
          <a:schemeClr val="tx1"/>
        </a:buClr>
        <a:buChar char="–"/>
        <a:defRPr sz="2200" b="0">
          <a:solidFill>
            <a:schemeClr val="tx2"/>
          </a:solidFill>
          <a:latin typeface="+mn-lt"/>
          <a:ea typeface="ＭＳ Ｐゴシック" charset="-128"/>
        </a:defRPr>
      </a:lvl2pPr>
      <a:lvl3pPr marL="1089025" indent="-179388" algn="l" defTabSz="904875" rtl="0" eaLnBrk="1" fontAlgn="base" hangingPunct="1">
        <a:spcBef>
          <a:spcPts val="1000"/>
        </a:spcBef>
        <a:spcAft>
          <a:spcPts val="0"/>
        </a:spcAft>
        <a:buClr>
          <a:schemeClr val="tx1"/>
        </a:buClr>
        <a:buFont typeface="Lucida Grande"/>
        <a:buChar char="»"/>
        <a:defRPr sz="2000" b="0">
          <a:solidFill>
            <a:schemeClr val="tx2"/>
          </a:solidFill>
          <a:latin typeface="+mn-lt"/>
          <a:ea typeface="ＭＳ Ｐゴシック" charset="-128"/>
        </a:defRPr>
      </a:lvl3pPr>
      <a:lvl4pPr marL="1550988" indent="-193675" algn="l" defTabSz="904875" rtl="0" eaLnBrk="1" fontAlgn="base" hangingPunct="1">
        <a:spcBef>
          <a:spcPts val="1000"/>
        </a:spcBef>
        <a:spcAft>
          <a:spcPts val="0"/>
        </a:spcAft>
        <a:buClr>
          <a:schemeClr val="tx1"/>
        </a:buClr>
        <a:buChar char="–"/>
        <a:defRPr sz="2000" b="0">
          <a:solidFill>
            <a:schemeClr val="tx2"/>
          </a:solidFill>
          <a:latin typeface="+mn-lt"/>
          <a:ea typeface="ＭＳ Ｐゴシック" charset="-128"/>
        </a:defRPr>
      </a:lvl4pPr>
      <a:lvl5pPr marL="2036763" indent="-227013" algn="l" defTabSz="904875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ＭＳ Ｐゴシック" charset="-128"/>
        </a:defRPr>
      </a:lvl5pPr>
      <a:lvl6pPr marL="2493963" indent="-227013" algn="l" defTabSz="904875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51163" indent="-227013" algn="l" defTabSz="904875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08363" indent="-227013" algn="l" defTabSz="904875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65563" indent="-227013" algn="l" defTabSz="904875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G"/><Relationship Id="rId3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21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emf"/><Relationship Id="rId3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emf"/><Relationship Id="rId3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emf"/><Relationship Id="rId3" Type="http://schemas.openxmlformats.org/officeDocument/2006/relationships/image" Target="../media/image3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.JPG"/><Relationship Id="rId3" Type="http://schemas.openxmlformats.org/officeDocument/2006/relationships/image" Target="../media/image31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1.emf"/><Relationship Id="rId3" Type="http://schemas.openxmlformats.org/officeDocument/2006/relationships/image" Target="../media/image32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3.JPG"/><Relationship Id="rId3" Type="http://schemas.openxmlformats.org/officeDocument/2006/relationships/image" Target="../media/image3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3.JPG"/><Relationship Id="rId3" Type="http://schemas.openxmlformats.org/officeDocument/2006/relationships/image" Target="../media/image3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3.JP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1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1.emf"/><Relationship Id="rId3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9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7.emf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6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8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9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0.emf"/><Relationship Id="rId3" Type="http://schemas.openxmlformats.org/officeDocument/2006/relationships/image" Target="../media/image41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13.png"/><Relationship Id="rId5" Type="http://schemas.openxmlformats.org/officeDocument/2006/relationships/image" Target="../media/image11.jpg"/><Relationship Id="rId1" Type="http://schemas.microsoft.com/office/2007/relationships/media" Target="../media/media2.avi"/><Relationship Id="rId2" Type="http://schemas.openxmlformats.org/officeDocument/2006/relationships/video" Target="../media/media2.avi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Minimal Solvers, Structure </a:t>
            </a:r>
            <a:r>
              <a:rPr lang="en-GB" dirty="0"/>
              <a:t>and </a:t>
            </a:r>
            <a:r>
              <a:rPr lang="en-GB" dirty="0" smtClean="0"/>
              <a:t>Motion, Sound </a:t>
            </a:r>
            <a:r>
              <a:rPr lang="en-GB" dirty="0"/>
              <a:t>and Radio</a:t>
            </a:r>
            <a:endParaRPr lang="en-GB" noProof="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2832100" y="2755901"/>
            <a:ext cx="5844926" cy="609600"/>
          </a:xfrm>
        </p:spPr>
        <p:txBody>
          <a:bodyPr/>
          <a:lstStyle/>
          <a:p>
            <a:r>
              <a:rPr lang="en-GB" dirty="0"/>
              <a:t>K</a:t>
            </a:r>
            <a:r>
              <a:rPr lang="en-GB" dirty="0" smtClean="0"/>
              <a:t>alle Åström, Centre for Mathematical Sciences, </a:t>
            </a:r>
          </a:p>
          <a:p>
            <a:r>
              <a:rPr lang="en-GB" dirty="0" smtClean="0"/>
              <a:t>Lund University, Sweden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Robust </a:t>
            </a:r>
            <a:r>
              <a:rPr lang="sv-SE" dirty="0" err="1" smtClean="0"/>
              <a:t>methods</a:t>
            </a:r>
            <a:r>
              <a:rPr lang="sv-SE" dirty="0" smtClean="0"/>
              <a:t> for </a:t>
            </a:r>
            <a:r>
              <a:rPr lang="sv-SE" dirty="0" err="1" smtClean="0"/>
              <a:t>tracking</a:t>
            </a:r>
            <a:r>
              <a:rPr lang="sv-SE" dirty="0" smtClean="0"/>
              <a:t> -&gt; </a:t>
            </a:r>
            <a:r>
              <a:rPr lang="sv-SE" dirty="0" err="1" smtClean="0"/>
              <a:t>tracks</a:t>
            </a:r>
            <a:r>
              <a:rPr lang="sv-SE" dirty="0" smtClean="0"/>
              <a:t> </a:t>
            </a:r>
            <a:br>
              <a:rPr lang="sv-SE" dirty="0" smtClean="0"/>
            </a:br>
            <a:r>
              <a:rPr lang="sv-SE" dirty="0" smtClean="0"/>
              <a:t>-&gt; TDOA </a:t>
            </a:r>
            <a:r>
              <a:rPr lang="sv-SE" dirty="0" err="1" smtClean="0"/>
              <a:t>structure</a:t>
            </a:r>
            <a:r>
              <a:rPr lang="sv-SE" dirty="0" smtClean="0"/>
              <a:t> from motion </a:t>
            </a:r>
            <a:r>
              <a:rPr lang="sv-SE" dirty="0" err="1" smtClean="0"/>
              <a:t>prob</a:t>
            </a:r>
            <a:r>
              <a:rPr lang="sv-SE" dirty="0" smtClean="0"/>
              <a:t>.</a:t>
            </a:r>
            <a:endParaRPr lang="sv-SE" dirty="0"/>
          </a:p>
        </p:txBody>
      </p:sp>
      <p:pic>
        <p:nvPicPr>
          <p:cNvPr id="4" name="Bildobjekt 3" descr="bassh3_uij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1762918"/>
            <a:ext cx="6464300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0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basshunter3_stillbil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699" y="878165"/>
            <a:ext cx="3019426" cy="1698427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43263" y="283771"/>
            <a:ext cx="5305960" cy="1139825"/>
          </a:xfrm>
        </p:spPr>
        <p:txBody>
          <a:bodyPr/>
          <a:lstStyle/>
          <a:p>
            <a:r>
              <a:rPr lang="sv-SE" dirty="0" smtClean="0"/>
              <a:t>From </a:t>
            </a:r>
            <a:r>
              <a:rPr lang="sv-SE" dirty="0" err="1" smtClean="0"/>
              <a:t>tracks</a:t>
            </a:r>
            <a:r>
              <a:rPr lang="sv-SE" dirty="0" smtClean="0"/>
              <a:t> -&gt; </a:t>
            </a:r>
            <a:r>
              <a:rPr lang="sv-SE" dirty="0" err="1" smtClean="0"/>
              <a:t>map</a:t>
            </a:r>
            <a:r>
              <a:rPr lang="sv-SE" dirty="0" smtClean="0"/>
              <a:t> </a:t>
            </a:r>
            <a:endParaRPr lang="sv-SE" dirty="0"/>
          </a:p>
        </p:txBody>
      </p:sp>
      <p:pic>
        <p:nvPicPr>
          <p:cNvPr id="4" name="Bildobjekt 3" descr="speglingar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5" t="18556" r="6273" b="3268"/>
          <a:stretch/>
        </p:blipFill>
        <p:spPr>
          <a:xfrm>
            <a:off x="622966" y="1564767"/>
            <a:ext cx="7944228" cy="5618635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7035800" y="2730500"/>
            <a:ext cx="1596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b="0" dirty="0" err="1" smtClean="0">
                <a:solidFill>
                  <a:schemeClr val="tx2"/>
                </a:solidFill>
              </a:rPr>
              <a:t>Ceiling</a:t>
            </a:r>
            <a:endParaRPr lang="sv-SE" sz="3600" b="0" dirty="0" smtClean="0">
              <a:solidFill>
                <a:schemeClr val="tx2"/>
              </a:solidFill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6324600" y="5867400"/>
            <a:ext cx="1236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b="0" dirty="0" err="1" smtClean="0">
                <a:solidFill>
                  <a:schemeClr val="tx2"/>
                </a:solidFill>
              </a:rPr>
              <a:t>Floor</a:t>
            </a:r>
            <a:endParaRPr lang="sv-SE" sz="3600" b="0" dirty="0" smtClean="0">
              <a:solidFill>
                <a:schemeClr val="tx2"/>
              </a:solidFill>
            </a:endParaRPr>
          </a:p>
        </p:txBody>
      </p:sp>
      <p:sp>
        <p:nvSpPr>
          <p:cNvPr id="7" name="textruta 6"/>
          <p:cNvSpPr txBox="1"/>
          <p:nvPr/>
        </p:nvSpPr>
        <p:spPr>
          <a:xfrm>
            <a:off x="419100" y="5283200"/>
            <a:ext cx="1065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b="0" dirty="0" smtClean="0">
                <a:solidFill>
                  <a:schemeClr val="tx2"/>
                </a:solidFill>
              </a:rPr>
              <a:t>Wall</a:t>
            </a:r>
          </a:p>
        </p:txBody>
      </p:sp>
    </p:spTree>
    <p:extLst>
      <p:ext uri="{BB962C8B-B14F-4D97-AF65-F5344CB8AC3E}">
        <p14:creationId xmlns:p14="http://schemas.microsoft.com/office/powerpoint/2010/main" val="1838725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Overlay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sound source </a:t>
            </a:r>
            <a:r>
              <a:rPr lang="sv-SE" dirty="0" err="1" smtClean="0"/>
              <a:t>path</a:t>
            </a:r>
            <a:r>
              <a:rPr lang="sv-SE" dirty="0" smtClean="0"/>
              <a:t> in image.</a:t>
            </a:r>
            <a:br>
              <a:rPr lang="sv-SE" dirty="0" smtClean="0"/>
            </a:br>
            <a:r>
              <a:rPr lang="sv-SE" dirty="0" smtClean="0"/>
              <a:t>(</a:t>
            </a:r>
            <a:r>
              <a:rPr lang="sv-SE" dirty="0" err="1" smtClean="0"/>
              <a:t>Errors</a:t>
            </a:r>
            <a:r>
              <a:rPr lang="sv-SE" dirty="0"/>
              <a:t> </a:t>
            </a:r>
            <a:r>
              <a:rPr lang="sv-SE" dirty="0" smtClean="0"/>
              <a:t>≈ 0.01 m)</a:t>
            </a:r>
            <a:endParaRPr lang="sv-SE" dirty="0"/>
          </a:p>
        </p:txBody>
      </p:sp>
      <p:pic>
        <p:nvPicPr>
          <p:cNvPr id="4" name="videomedkalle4auto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85938"/>
            <a:ext cx="9001125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89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43263" y="283771"/>
            <a:ext cx="7605109" cy="719529"/>
          </a:xfrm>
        </p:spPr>
        <p:txBody>
          <a:bodyPr/>
          <a:lstStyle/>
          <a:p>
            <a:r>
              <a:rPr lang="sv-SE" dirty="0" smtClean="0"/>
              <a:t>Radio</a:t>
            </a:r>
            <a:endParaRPr lang="sv-SE" dirty="0"/>
          </a:p>
        </p:txBody>
      </p:sp>
      <p:pic>
        <p:nvPicPr>
          <p:cNvPr id="4" name="Platshållare för innehåll 3" descr="PhotoLOS_Classrom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8" b="13398"/>
          <a:stretch>
            <a:fillRect/>
          </a:stretch>
        </p:blipFill>
        <p:spPr>
          <a:xfrm>
            <a:off x="450056" y="1241431"/>
            <a:ext cx="8101013" cy="4514439"/>
          </a:xfrm>
        </p:spPr>
      </p:pic>
      <p:sp>
        <p:nvSpPr>
          <p:cNvPr id="3" name="textruta 2"/>
          <p:cNvSpPr txBox="1"/>
          <p:nvPr/>
        </p:nvSpPr>
        <p:spPr>
          <a:xfrm>
            <a:off x="450056" y="5911574"/>
            <a:ext cx="8101013" cy="922397"/>
          </a:xfrm>
          <a:prstGeom prst="rect">
            <a:avLst/>
          </a:prstGeom>
          <a:noFill/>
        </p:spPr>
        <p:txBody>
          <a:bodyPr wrap="square" lIns="90516" tIns="45258" rIns="90516" bIns="45258" rtlCol="0">
            <a:spAutoFit/>
          </a:bodyPr>
          <a:lstStyle/>
          <a:p>
            <a:r>
              <a:rPr lang="sv-SE" dirty="0" err="1"/>
              <a:t>Kuang</a:t>
            </a:r>
            <a:r>
              <a:rPr lang="sv-SE" dirty="0"/>
              <a:t>, Tufvesson, Åström: </a:t>
            </a:r>
            <a:r>
              <a:rPr lang="sv-SE" b="1" dirty="0" err="1"/>
              <a:t>Single</a:t>
            </a:r>
            <a:r>
              <a:rPr lang="sv-SE" b="1" dirty="0"/>
              <a:t> </a:t>
            </a:r>
            <a:r>
              <a:rPr lang="sv-SE" b="1" dirty="0" err="1"/>
              <a:t>Antenna</a:t>
            </a:r>
            <a:r>
              <a:rPr lang="sv-SE" b="1" dirty="0"/>
              <a:t> </a:t>
            </a:r>
            <a:r>
              <a:rPr lang="sv-SE" b="1" dirty="0" err="1"/>
              <a:t>Anchor-Free</a:t>
            </a:r>
            <a:r>
              <a:rPr lang="sv-SE" b="1" dirty="0"/>
              <a:t> UWB </a:t>
            </a:r>
            <a:r>
              <a:rPr lang="sv-SE" b="1" dirty="0" err="1"/>
              <a:t>Positioning</a:t>
            </a:r>
            <a:r>
              <a:rPr lang="sv-SE" b="1" dirty="0"/>
              <a:t> </a:t>
            </a:r>
            <a:r>
              <a:rPr lang="sv-SE" b="1" dirty="0" err="1"/>
              <a:t>based</a:t>
            </a:r>
            <a:r>
              <a:rPr lang="sv-SE" b="1" dirty="0"/>
              <a:t> on </a:t>
            </a:r>
            <a:r>
              <a:rPr lang="sv-SE" b="1" dirty="0" err="1"/>
              <a:t>Multipath</a:t>
            </a:r>
            <a:r>
              <a:rPr lang="sv-SE" b="1" dirty="0"/>
              <a:t> </a:t>
            </a:r>
            <a:r>
              <a:rPr lang="sv-SE" b="1" dirty="0" err="1"/>
              <a:t>Propagation</a:t>
            </a:r>
            <a:r>
              <a:rPr lang="sv-SE" dirty="0"/>
              <a:t>, IEEE International Conference on Communications, 2013.</a:t>
            </a:r>
          </a:p>
        </p:txBody>
      </p:sp>
    </p:spTree>
    <p:extLst>
      <p:ext uri="{BB962C8B-B14F-4D97-AF65-F5344CB8AC3E}">
        <p14:creationId xmlns:p14="http://schemas.microsoft.com/office/powerpoint/2010/main" val="1261516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rawdataimag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8071559" cy="679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49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semiautomatictrack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7" y="334194"/>
            <a:ext cx="7495158" cy="623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35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innehåll 3" descr="matpositionerochriktninga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2" b="17552"/>
          <a:stretch>
            <a:fillRect/>
          </a:stretch>
        </p:blipFill>
        <p:spPr>
          <a:xfrm>
            <a:off x="404917" y="1787940"/>
            <a:ext cx="8596208" cy="4790396"/>
          </a:xfrm>
          <a:prstGeom prst="rect">
            <a:avLst/>
          </a:prstGeom>
        </p:spPr>
      </p:pic>
      <p:pic>
        <p:nvPicPr>
          <p:cNvPr id="8" name="Bildobjekt 7" descr="semiautomatictrack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081" y="0"/>
            <a:ext cx="2994044" cy="2489747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Map-making</a:t>
            </a:r>
            <a:r>
              <a:rPr lang="sv-SE" dirty="0" smtClean="0"/>
              <a:t> </a:t>
            </a:r>
            <a:r>
              <a:rPr lang="sv-SE" dirty="0" err="1" smtClean="0"/>
              <a:t>using</a:t>
            </a:r>
            <a:r>
              <a:rPr lang="sv-SE" dirty="0" smtClean="0"/>
              <a:t> radio TOA</a:t>
            </a:r>
            <a:br>
              <a:rPr lang="sv-SE" dirty="0" smtClean="0"/>
            </a:br>
            <a:r>
              <a:rPr lang="sv-SE" dirty="0" smtClean="0"/>
              <a:t>(</a:t>
            </a:r>
            <a:r>
              <a:rPr lang="sv-SE" dirty="0" err="1" smtClean="0"/>
              <a:t>errors</a:t>
            </a:r>
            <a:r>
              <a:rPr lang="sv-SE" dirty="0" smtClean="0"/>
              <a:t> in the order </a:t>
            </a:r>
            <a:r>
              <a:rPr lang="sv-SE" dirty="0" err="1" smtClean="0"/>
              <a:t>of</a:t>
            </a:r>
            <a:r>
              <a:rPr lang="sv-SE" dirty="0" smtClean="0"/>
              <a:t> cm)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11531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IMG_38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01125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11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IMG_377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01125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48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spoonreconstruc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11" b="23457"/>
          <a:stretch/>
        </p:blipFill>
        <p:spPr>
          <a:xfrm>
            <a:off x="0" y="1179289"/>
            <a:ext cx="9061085" cy="5902966"/>
          </a:xfrm>
          <a:prstGeom prst="rect">
            <a:avLst/>
          </a:prstGeom>
        </p:spPr>
      </p:pic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Map</a:t>
            </a:r>
            <a:r>
              <a:rPr lang="sv-SE" dirty="0" smtClean="0"/>
              <a:t> </a:t>
            </a:r>
            <a:r>
              <a:rPr lang="sv-SE" dirty="0" err="1" smtClean="0"/>
              <a:t>making</a:t>
            </a:r>
            <a:r>
              <a:rPr lang="sv-SE" dirty="0" smtClean="0"/>
              <a:t> </a:t>
            </a:r>
            <a:r>
              <a:rPr lang="sv-SE" dirty="0" err="1" smtClean="0"/>
              <a:t>using</a:t>
            </a:r>
            <a:r>
              <a:rPr lang="sv-SE" dirty="0" smtClean="0"/>
              <a:t> UWB-tags and mobile </a:t>
            </a:r>
            <a:r>
              <a:rPr lang="sv-SE" dirty="0" err="1" smtClean="0"/>
              <a:t>phone</a:t>
            </a:r>
            <a:r>
              <a:rPr lang="sv-SE" dirty="0" smtClean="0"/>
              <a:t> motion (</a:t>
            </a:r>
            <a:r>
              <a:rPr lang="sv-SE" dirty="0" err="1" smtClean="0"/>
              <a:t>errors</a:t>
            </a:r>
            <a:r>
              <a:rPr lang="sv-SE" dirty="0" smtClean="0"/>
              <a:t> ≈ 0.1 m)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74522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Minimal problems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57538" y="1848670"/>
            <a:ext cx="3637267" cy="4835214"/>
          </a:xfrm>
        </p:spPr>
        <p:txBody>
          <a:bodyPr/>
          <a:lstStyle/>
          <a:p>
            <a:r>
              <a:rPr lang="sv-SE" dirty="0" smtClean="0"/>
              <a:t>Vision </a:t>
            </a:r>
            <a:r>
              <a:rPr lang="sv-SE" dirty="0" err="1" smtClean="0"/>
              <a:t>involve</a:t>
            </a:r>
            <a:endParaRPr lang="sv-SE" dirty="0" smtClean="0"/>
          </a:p>
          <a:p>
            <a:pPr lvl="1"/>
            <a:r>
              <a:rPr lang="sv-SE" dirty="0" err="1" smtClean="0"/>
              <a:t>Directions</a:t>
            </a:r>
            <a:endParaRPr lang="sv-SE" dirty="0" smtClean="0"/>
          </a:p>
          <a:p>
            <a:pPr lvl="1"/>
            <a:r>
              <a:rPr lang="sv-SE" dirty="0" err="1" smtClean="0"/>
              <a:t>Triangulation</a:t>
            </a:r>
            <a:endParaRPr lang="sv-SE" dirty="0" smtClean="0"/>
          </a:p>
          <a:p>
            <a:pPr lvl="1"/>
            <a:r>
              <a:rPr lang="sv-SE" dirty="0" smtClean="0"/>
              <a:t>Pose</a:t>
            </a:r>
          </a:p>
          <a:p>
            <a:pPr lvl="1"/>
            <a:r>
              <a:rPr lang="sv-SE" dirty="0" err="1" smtClean="0"/>
              <a:t>Structure</a:t>
            </a:r>
            <a:r>
              <a:rPr lang="sv-SE" dirty="0" smtClean="0"/>
              <a:t> from motion</a:t>
            </a:r>
          </a:p>
          <a:p>
            <a:r>
              <a:rPr lang="sv-SE" dirty="0" err="1" smtClean="0"/>
              <a:t>Other</a:t>
            </a:r>
            <a:r>
              <a:rPr lang="sv-SE" dirty="0" smtClean="0"/>
              <a:t> problems </a:t>
            </a:r>
            <a:r>
              <a:rPr lang="sv-SE" dirty="0" err="1" smtClean="0"/>
              <a:t>involve</a:t>
            </a:r>
            <a:endParaRPr lang="sv-SE" dirty="0" smtClean="0"/>
          </a:p>
          <a:p>
            <a:pPr lvl="1"/>
            <a:r>
              <a:rPr lang="sv-SE" dirty="0" err="1" smtClean="0"/>
              <a:t>Distances</a:t>
            </a:r>
            <a:endParaRPr lang="sv-SE" dirty="0" smtClean="0"/>
          </a:p>
          <a:p>
            <a:pPr lvl="1"/>
            <a:r>
              <a:rPr lang="sv-SE" dirty="0" err="1" smtClean="0"/>
              <a:t>Trilateration</a:t>
            </a:r>
            <a:endParaRPr lang="sv-SE" dirty="0" smtClean="0"/>
          </a:p>
          <a:p>
            <a:pPr lvl="1"/>
            <a:r>
              <a:rPr lang="sv-SE" dirty="0" err="1" smtClean="0"/>
              <a:t>Structure</a:t>
            </a:r>
            <a:r>
              <a:rPr lang="sv-SE" dirty="0" smtClean="0"/>
              <a:t> from motion</a:t>
            </a:r>
          </a:p>
        </p:txBody>
      </p:sp>
      <p:pic>
        <p:nvPicPr>
          <p:cNvPr id="5" name="Bildobjekt 4" descr="p3p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64" y="210981"/>
            <a:ext cx="1804819" cy="1804819"/>
          </a:xfrm>
          <a:prstGeom prst="rect">
            <a:avLst/>
          </a:prstGeom>
        </p:spPr>
      </p:pic>
      <p:pic>
        <p:nvPicPr>
          <p:cNvPr id="6" name="Bildobjekt 5" descr="568px-TriangulationIdeal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754" y="407939"/>
            <a:ext cx="2553987" cy="1821065"/>
          </a:xfrm>
          <a:prstGeom prst="rect">
            <a:avLst/>
          </a:prstGeom>
        </p:spPr>
      </p:pic>
      <p:pic>
        <p:nvPicPr>
          <p:cNvPr id="7" name="Bildobjekt 6" descr="5ptm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179" y="1945535"/>
            <a:ext cx="2928943" cy="1687681"/>
          </a:xfrm>
          <a:prstGeom prst="rect">
            <a:avLst/>
          </a:prstGeom>
        </p:spPr>
      </p:pic>
      <p:pic>
        <p:nvPicPr>
          <p:cNvPr id="8" name="Platshållare för innehåll 5" descr="IMG_691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0" r="15720"/>
          <a:stretch>
            <a:fillRect/>
          </a:stretch>
        </p:blipFill>
        <p:spPr>
          <a:xfrm>
            <a:off x="4381500" y="4186133"/>
            <a:ext cx="2230042" cy="244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66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Map</a:t>
            </a:r>
            <a:r>
              <a:rPr lang="sv-SE" dirty="0" smtClean="0"/>
              <a:t> </a:t>
            </a:r>
            <a:r>
              <a:rPr lang="sv-SE" dirty="0" err="1" smtClean="0"/>
              <a:t>making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wifi</a:t>
            </a:r>
            <a:r>
              <a:rPr lang="sv-SE" dirty="0" smtClean="0"/>
              <a:t>-positions and mobile </a:t>
            </a:r>
            <a:r>
              <a:rPr lang="sv-SE" dirty="0" err="1" smtClean="0"/>
              <a:t>phone</a:t>
            </a:r>
            <a:r>
              <a:rPr lang="sv-SE" dirty="0" smtClean="0"/>
              <a:t> positions (</a:t>
            </a:r>
            <a:r>
              <a:rPr lang="sv-SE" dirty="0" err="1" smtClean="0"/>
              <a:t>errors</a:t>
            </a:r>
            <a:r>
              <a:rPr lang="sv-SE" dirty="0" smtClean="0"/>
              <a:t> ≈ 10 m)</a:t>
            </a:r>
            <a:endParaRPr lang="sv-SE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1" r="36316"/>
          <a:stretch/>
        </p:blipFill>
        <p:spPr bwMode="auto">
          <a:xfrm>
            <a:off x="3067050" y="1226908"/>
            <a:ext cx="2783682" cy="3084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ruta 5"/>
          <p:cNvSpPr txBox="1"/>
          <p:nvPr/>
        </p:nvSpPr>
        <p:spPr>
          <a:xfrm>
            <a:off x="3567113" y="4512855"/>
            <a:ext cx="2183874" cy="368399"/>
          </a:xfrm>
          <a:prstGeom prst="rect">
            <a:avLst/>
          </a:prstGeom>
          <a:noFill/>
        </p:spPr>
        <p:txBody>
          <a:bodyPr wrap="none" lIns="90516" tIns="45258" rIns="90516" bIns="45258" rtlCol="0">
            <a:spAutoFit/>
          </a:bodyPr>
          <a:lstStyle/>
          <a:p>
            <a:r>
              <a:rPr lang="sv-SE" dirty="0" err="1" smtClean="0"/>
              <a:t>Previous</a:t>
            </a:r>
            <a:r>
              <a:rPr lang="sv-SE" dirty="0" smtClean="0"/>
              <a:t> </a:t>
            </a:r>
            <a:r>
              <a:rPr lang="sv-SE" dirty="0" err="1" smtClean="0"/>
              <a:t>methods</a:t>
            </a:r>
            <a:endParaRPr lang="sv-SE" dirty="0" smtClean="0"/>
          </a:p>
        </p:txBody>
      </p:sp>
      <p:sp>
        <p:nvSpPr>
          <p:cNvPr id="8" name="textruta 7"/>
          <p:cNvSpPr txBox="1"/>
          <p:nvPr/>
        </p:nvSpPr>
        <p:spPr>
          <a:xfrm>
            <a:off x="296913" y="5759564"/>
            <a:ext cx="6865887" cy="645398"/>
          </a:xfrm>
          <a:prstGeom prst="rect">
            <a:avLst/>
          </a:prstGeom>
          <a:noFill/>
        </p:spPr>
        <p:txBody>
          <a:bodyPr wrap="square" lIns="90516" tIns="45258" rIns="90516" bIns="45258" rtlCol="0">
            <a:spAutoFit/>
          </a:bodyPr>
          <a:lstStyle/>
          <a:p>
            <a:r>
              <a:rPr lang="sv-SE" dirty="0" smtClean="0"/>
              <a:t>Vinnova </a:t>
            </a:r>
            <a:r>
              <a:rPr lang="sv-SE" dirty="0" err="1" smtClean="0"/>
              <a:t>funded</a:t>
            </a:r>
            <a:r>
              <a:rPr lang="sv-SE" dirty="0" smtClean="0"/>
              <a:t> </a:t>
            </a:r>
            <a:r>
              <a:rPr lang="sv-SE" dirty="0" err="1" smtClean="0"/>
              <a:t>project</a:t>
            </a:r>
            <a:r>
              <a:rPr lang="sv-SE" dirty="0" smtClean="0"/>
              <a:t>: Lund University and </a:t>
            </a:r>
            <a:r>
              <a:rPr lang="sv-SE" dirty="0" err="1" smtClean="0"/>
              <a:t>Combain</a:t>
            </a:r>
            <a:r>
              <a:rPr lang="sv-SE" dirty="0" smtClean="0"/>
              <a:t> Mobile AB (</a:t>
            </a:r>
            <a:r>
              <a:rPr lang="sv-SE" dirty="0" err="1" smtClean="0"/>
              <a:t>project</a:t>
            </a:r>
            <a:r>
              <a:rPr lang="sv-SE" dirty="0"/>
              <a:t> nr 2014-</a:t>
            </a:r>
            <a:r>
              <a:rPr lang="sv-SE" dirty="0" smtClean="0"/>
              <a:t>00300)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87338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Map</a:t>
            </a:r>
            <a:r>
              <a:rPr lang="sv-SE" dirty="0"/>
              <a:t> </a:t>
            </a:r>
            <a:r>
              <a:rPr lang="sv-SE" dirty="0" err="1"/>
              <a:t>making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wifi</a:t>
            </a:r>
            <a:r>
              <a:rPr lang="sv-SE" dirty="0"/>
              <a:t>-positions and mobile </a:t>
            </a:r>
            <a:r>
              <a:rPr lang="sv-SE" dirty="0" err="1"/>
              <a:t>phone</a:t>
            </a:r>
            <a:r>
              <a:rPr lang="sv-SE" dirty="0"/>
              <a:t> positions (</a:t>
            </a:r>
            <a:r>
              <a:rPr lang="sv-SE" dirty="0" err="1"/>
              <a:t>errors</a:t>
            </a:r>
            <a:r>
              <a:rPr lang="sv-SE" dirty="0"/>
              <a:t> ≈ 10 m)</a:t>
            </a: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8" r="7900"/>
          <a:stretch/>
        </p:blipFill>
        <p:spPr bwMode="auto">
          <a:xfrm>
            <a:off x="3083720" y="1226908"/>
            <a:ext cx="5604867" cy="3084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9" t="15462" r="19531" b="11773"/>
          <a:stretch/>
        </p:blipFill>
        <p:spPr bwMode="auto">
          <a:xfrm>
            <a:off x="6379963" y="1414029"/>
            <a:ext cx="2432736" cy="2533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ruta 5"/>
          <p:cNvSpPr txBox="1"/>
          <p:nvPr/>
        </p:nvSpPr>
        <p:spPr>
          <a:xfrm>
            <a:off x="3567113" y="4512855"/>
            <a:ext cx="2183874" cy="368399"/>
          </a:xfrm>
          <a:prstGeom prst="rect">
            <a:avLst/>
          </a:prstGeom>
          <a:noFill/>
        </p:spPr>
        <p:txBody>
          <a:bodyPr wrap="none" lIns="90516" tIns="45258" rIns="90516" bIns="45258" rtlCol="0">
            <a:spAutoFit/>
          </a:bodyPr>
          <a:lstStyle/>
          <a:p>
            <a:r>
              <a:rPr lang="sv-SE" dirty="0" err="1" smtClean="0"/>
              <a:t>Previous</a:t>
            </a:r>
            <a:r>
              <a:rPr lang="sv-SE" dirty="0" smtClean="0"/>
              <a:t> </a:t>
            </a:r>
            <a:r>
              <a:rPr lang="sv-SE" dirty="0" err="1" smtClean="0"/>
              <a:t>methods</a:t>
            </a:r>
            <a:endParaRPr lang="sv-SE" dirty="0" smtClean="0"/>
          </a:p>
        </p:txBody>
      </p:sp>
      <p:sp>
        <p:nvSpPr>
          <p:cNvPr id="7" name="textruta 6"/>
          <p:cNvSpPr txBox="1"/>
          <p:nvPr/>
        </p:nvSpPr>
        <p:spPr>
          <a:xfrm>
            <a:off x="6017418" y="4282610"/>
            <a:ext cx="2983707" cy="1476394"/>
          </a:xfrm>
          <a:prstGeom prst="rect">
            <a:avLst/>
          </a:prstGeom>
          <a:noFill/>
        </p:spPr>
        <p:txBody>
          <a:bodyPr wrap="square" lIns="90516" tIns="45258" rIns="90516" bIns="45258" rtlCol="0">
            <a:spAutoFit/>
          </a:bodyPr>
          <a:lstStyle/>
          <a:p>
            <a:r>
              <a:rPr lang="sv-SE" dirty="0" err="1" smtClean="0"/>
              <a:t>Estimation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both</a:t>
            </a:r>
            <a:r>
              <a:rPr lang="sv-SE" dirty="0" smtClean="0"/>
              <a:t> </a:t>
            </a:r>
            <a:r>
              <a:rPr lang="sv-SE" dirty="0" err="1" smtClean="0"/>
              <a:t>wifis</a:t>
            </a:r>
            <a:r>
              <a:rPr lang="sv-SE" dirty="0" smtClean="0"/>
              <a:t> and </a:t>
            </a:r>
            <a:r>
              <a:rPr lang="sv-SE" dirty="0" err="1" smtClean="0"/>
              <a:t>measurement</a:t>
            </a:r>
            <a:r>
              <a:rPr lang="sv-SE" dirty="0" smtClean="0"/>
              <a:t> positions </a:t>
            </a:r>
            <a:r>
              <a:rPr lang="sv-SE" dirty="0" err="1" smtClean="0"/>
              <a:t>using</a:t>
            </a:r>
            <a:r>
              <a:rPr lang="sv-SE" dirty="0" smtClean="0"/>
              <a:t> </a:t>
            </a:r>
            <a:r>
              <a:rPr lang="sv-SE" dirty="0" err="1" smtClean="0"/>
              <a:t>wifi</a:t>
            </a:r>
            <a:r>
              <a:rPr lang="sv-SE" dirty="0" smtClean="0"/>
              <a:t> signal </a:t>
            </a:r>
            <a:r>
              <a:rPr lang="sv-SE" dirty="0" err="1" smtClean="0"/>
              <a:t>strength</a:t>
            </a:r>
            <a:endParaRPr lang="sv-SE" dirty="0" smtClean="0"/>
          </a:p>
          <a:p>
            <a:endParaRPr lang="sv-SE" dirty="0"/>
          </a:p>
        </p:txBody>
      </p:sp>
      <p:sp>
        <p:nvSpPr>
          <p:cNvPr id="8" name="textruta 7"/>
          <p:cNvSpPr txBox="1"/>
          <p:nvPr/>
        </p:nvSpPr>
        <p:spPr>
          <a:xfrm>
            <a:off x="296913" y="5759564"/>
            <a:ext cx="6510287" cy="645398"/>
          </a:xfrm>
          <a:prstGeom prst="rect">
            <a:avLst/>
          </a:prstGeom>
          <a:noFill/>
        </p:spPr>
        <p:txBody>
          <a:bodyPr wrap="square" lIns="90516" tIns="45258" rIns="90516" bIns="45258" rtlCol="0">
            <a:spAutoFit/>
          </a:bodyPr>
          <a:lstStyle/>
          <a:p>
            <a:r>
              <a:rPr lang="sv-SE" dirty="0" smtClean="0"/>
              <a:t>Vinnova </a:t>
            </a:r>
            <a:r>
              <a:rPr lang="sv-SE" dirty="0" err="1" smtClean="0"/>
              <a:t>funded</a:t>
            </a:r>
            <a:r>
              <a:rPr lang="sv-SE" dirty="0" smtClean="0"/>
              <a:t> </a:t>
            </a:r>
            <a:r>
              <a:rPr lang="sv-SE" dirty="0" err="1" smtClean="0"/>
              <a:t>project</a:t>
            </a:r>
            <a:r>
              <a:rPr lang="sv-SE" dirty="0" smtClean="0"/>
              <a:t>: Lund University and </a:t>
            </a:r>
            <a:r>
              <a:rPr lang="sv-SE" dirty="0" err="1" smtClean="0"/>
              <a:t>Combain</a:t>
            </a:r>
            <a:r>
              <a:rPr lang="sv-SE" dirty="0" smtClean="0"/>
              <a:t> Mobile AB (</a:t>
            </a:r>
            <a:r>
              <a:rPr lang="sv-SE" dirty="0" err="1" smtClean="0"/>
              <a:t>project</a:t>
            </a:r>
            <a:r>
              <a:rPr lang="sv-SE" dirty="0"/>
              <a:t> nr 2014-</a:t>
            </a:r>
            <a:r>
              <a:rPr lang="sv-SE" dirty="0" smtClean="0"/>
              <a:t>00300)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88065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Map</a:t>
            </a:r>
            <a:r>
              <a:rPr lang="sv-SE" dirty="0"/>
              <a:t> </a:t>
            </a:r>
            <a:r>
              <a:rPr lang="sv-SE" dirty="0" err="1"/>
              <a:t>making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wifi</a:t>
            </a:r>
            <a:r>
              <a:rPr lang="sv-SE" dirty="0"/>
              <a:t>-positions and mobile </a:t>
            </a:r>
            <a:r>
              <a:rPr lang="sv-SE" dirty="0" err="1"/>
              <a:t>phone</a:t>
            </a:r>
            <a:r>
              <a:rPr lang="sv-SE" dirty="0"/>
              <a:t> positions (</a:t>
            </a:r>
            <a:r>
              <a:rPr lang="sv-SE" dirty="0" err="1"/>
              <a:t>errors</a:t>
            </a:r>
            <a:r>
              <a:rPr lang="sv-SE" dirty="0"/>
              <a:t> ≈ 10 m)</a:t>
            </a: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" r="7900"/>
          <a:stretch/>
        </p:blipFill>
        <p:spPr bwMode="auto">
          <a:xfrm>
            <a:off x="296913" y="1226908"/>
            <a:ext cx="8391674" cy="3084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9" t="15462" r="19531" b="11773"/>
          <a:stretch/>
        </p:blipFill>
        <p:spPr bwMode="auto">
          <a:xfrm>
            <a:off x="6379963" y="1414029"/>
            <a:ext cx="2432736" cy="2533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ruta 2"/>
          <p:cNvSpPr txBox="1"/>
          <p:nvPr/>
        </p:nvSpPr>
        <p:spPr>
          <a:xfrm>
            <a:off x="833439" y="4512855"/>
            <a:ext cx="1657287" cy="368399"/>
          </a:xfrm>
          <a:prstGeom prst="rect">
            <a:avLst/>
          </a:prstGeom>
          <a:noFill/>
        </p:spPr>
        <p:txBody>
          <a:bodyPr wrap="none" lIns="90516" tIns="45258" rIns="90516" bIns="45258" rtlCol="0">
            <a:spAutoFit/>
          </a:bodyPr>
          <a:lstStyle/>
          <a:p>
            <a:r>
              <a:rPr lang="sv-SE" dirty="0" err="1" smtClean="0"/>
              <a:t>Ground</a:t>
            </a:r>
            <a:r>
              <a:rPr lang="sv-SE" dirty="0" smtClean="0"/>
              <a:t> </a:t>
            </a:r>
            <a:r>
              <a:rPr lang="sv-SE" dirty="0" err="1" smtClean="0"/>
              <a:t>Truth</a:t>
            </a:r>
            <a:endParaRPr lang="sv-SE" dirty="0"/>
          </a:p>
        </p:txBody>
      </p:sp>
      <p:sp>
        <p:nvSpPr>
          <p:cNvPr id="6" name="textruta 5"/>
          <p:cNvSpPr txBox="1"/>
          <p:nvPr/>
        </p:nvSpPr>
        <p:spPr>
          <a:xfrm>
            <a:off x="3567113" y="4512855"/>
            <a:ext cx="2183874" cy="368399"/>
          </a:xfrm>
          <a:prstGeom prst="rect">
            <a:avLst/>
          </a:prstGeom>
          <a:noFill/>
        </p:spPr>
        <p:txBody>
          <a:bodyPr wrap="none" lIns="90516" tIns="45258" rIns="90516" bIns="45258" rtlCol="0">
            <a:spAutoFit/>
          </a:bodyPr>
          <a:lstStyle/>
          <a:p>
            <a:r>
              <a:rPr lang="sv-SE" dirty="0" err="1" smtClean="0"/>
              <a:t>Previous</a:t>
            </a:r>
            <a:r>
              <a:rPr lang="sv-SE" dirty="0" smtClean="0"/>
              <a:t> </a:t>
            </a:r>
            <a:r>
              <a:rPr lang="sv-SE" dirty="0" err="1" smtClean="0"/>
              <a:t>methods</a:t>
            </a:r>
            <a:endParaRPr lang="sv-SE" dirty="0" smtClean="0"/>
          </a:p>
        </p:txBody>
      </p:sp>
      <p:sp>
        <p:nvSpPr>
          <p:cNvPr id="7" name="textruta 6"/>
          <p:cNvSpPr txBox="1"/>
          <p:nvPr/>
        </p:nvSpPr>
        <p:spPr>
          <a:xfrm>
            <a:off x="6017418" y="4282610"/>
            <a:ext cx="2983707" cy="1476394"/>
          </a:xfrm>
          <a:prstGeom prst="rect">
            <a:avLst/>
          </a:prstGeom>
          <a:noFill/>
        </p:spPr>
        <p:txBody>
          <a:bodyPr wrap="square" lIns="90516" tIns="45258" rIns="90516" bIns="45258" rtlCol="0">
            <a:spAutoFit/>
          </a:bodyPr>
          <a:lstStyle/>
          <a:p>
            <a:r>
              <a:rPr lang="sv-SE" dirty="0" err="1" smtClean="0"/>
              <a:t>Estimation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both</a:t>
            </a:r>
            <a:r>
              <a:rPr lang="sv-SE" dirty="0" smtClean="0"/>
              <a:t> </a:t>
            </a:r>
            <a:r>
              <a:rPr lang="sv-SE" dirty="0" err="1" smtClean="0"/>
              <a:t>wifis</a:t>
            </a:r>
            <a:r>
              <a:rPr lang="sv-SE" dirty="0" smtClean="0"/>
              <a:t> and </a:t>
            </a:r>
            <a:r>
              <a:rPr lang="sv-SE" dirty="0" err="1" smtClean="0"/>
              <a:t>measurement</a:t>
            </a:r>
            <a:r>
              <a:rPr lang="sv-SE" dirty="0" smtClean="0"/>
              <a:t> positions </a:t>
            </a:r>
            <a:r>
              <a:rPr lang="sv-SE" dirty="0" err="1" smtClean="0"/>
              <a:t>using</a:t>
            </a:r>
            <a:r>
              <a:rPr lang="sv-SE" dirty="0" smtClean="0"/>
              <a:t> </a:t>
            </a:r>
            <a:r>
              <a:rPr lang="sv-SE" dirty="0" err="1" smtClean="0"/>
              <a:t>wifi</a:t>
            </a:r>
            <a:r>
              <a:rPr lang="sv-SE" dirty="0" smtClean="0"/>
              <a:t> signal </a:t>
            </a:r>
            <a:r>
              <a:rPr lang="sv-SE" dirty="0" err="1" smtClean="0"/>
              <a:t>strength</a:t>
            </a:r>
            <a:endParaRPr lang="sv-SE" dirty="0" smtClean="0"/>
          </a:p>
          <a:p>
            <a:endParaRPr lang="sv-SE" dirty="0"/>
          </a:p>
        </p:txBody>
      </p:sp>
      <p:sp>
        <p:nvSpPr>
          <p:cNvPr id="8" name="textruta 7"/>
          <p:cNvSpPr txBox="1"/>
          <p:nvPr/>
        </p:nvSpPr>
        <p:spPr>
          <a:xfrm>
            <a:off x="296913" y="5759564"/>
            <a:ext cx="6345187" cy="645398"/>
          </a:xfrm>
          <a:prstGeom prst="rect">
            <a:avLst/>
          </a:prstGeom>
          <a:noFill/>
        </p:spPr>
        <p:txBody>
          <a:bodyPr wrap="square" lIns="90516" tIns="45258" rIns="90516" bIns="45258" rtlCol="0">
            <a:spAutoFit/>
          </a:bodyPr>
          <a:lstStyle/>
          <a:p>
            <a:r>
              <a:rPr lang="sv-SE" dirty="0" smtClean="0"/>
              <a:t>Vinnova </a:t>
            </a:r>
            <a:r>
              <a:rPr lang="sv-SE" dirty="0" err="1" smtClean="0"/>
              <a:t>funded</a:t>
            </a:r>
            <a:r>
              <a:rPr lang="sv-SE" dirty="0" smtClean="0"/>
              <a:t> </a:t>
            </a:r>
            <a:r>
              <a:rPr lang="sv-SE" dirty="0" err="1" smtClean="0"/>
              <a:t>project</a:t>
            </a:r>
            <a:r>
              <a:rPr lang="sv-SE" dirty="0" smtClean="0"/>
              <a:t>: Lund University and </a:t>
            </a:r>
            <a:r>
              <a:rPr lang="sv-SE" dirty="0" err="1" smtClean="0"/>
              <a:t>Combain</a:t>
            </a:r>
            <a:r>
              <a:rPr lang="sv-SE" dirty="0" smtClean="0"/>
              <a:t> Mobile AB (</a:t>
            </a:r>
            <a:r>
              <a:rPr lang="sv-SE" dirty="0" err="1" smtClean="0"/>
              <a:t>project</a:t>
            </a:r>
            <a:r>
              <a:rPr lang="sv-SE" dirty="0"/>
              <a:t> nr 2014-</a:t>
            </a:r>
            <a:r>
              <a:rPr lang="sv-SE" dirty="0" smtClean="0"/>
              <a:t>00300)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99805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Minimal problems (</a:t>
            </a:r>
            <a:r>
              <a:rPr lang="sv-SE" dirty="0" err="1" smtClean="0"/>
              <a:t>Calibrated</a:t>
            </a:r>
            <a:r>
              <a:rPr lang="sv-SE" dirty="0" smtClean="0"/>
              <a:t> </a:t>
            </a:r>
            <a:r>
              <a:rPr lang="sv-SE" dirty="0" err="1" smtClean="0"/>
              <a:t>cameras</a:t>
            </a:r>
            <a:r>
              <a:rPr lang="sv-SE" dirty="0" smtClean="0"/>
              <a:t>)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57538" y="1848670"/>
            <a:ext cx="3637267" cy="4835214"/>
          </a:xfrm>
        </p:spPr>
        <p:txBody>
          <a:bodyPr/>
          <a:lstStyle/>
          <a:p>
            <a:r>
              <a:rPr lang="sv-SE" dirty="0" err="1" smtClean="0"/>
              <a:t>Triangulation</a:t>
            </a:r>
            <a:endParaRPr lang="sv-SE" dirty="0" smtClean="0"/>
          </a:p>
          <a:p>
            <a:pPr lvl="1"/>
            <a:r>
              <a:rPr lang="sv-SE" dirty="0" smtClean="0"/>
              <a:t>2 </a:t>
            </a:r>
            <a:r>
              <a:rPr lang="sv-SE" dirty="0" err="1" smtClean="0"/>
              <a:t>views</a:t>
            </a:r>
            <a:r>
              <a:rPr lang="sv-SE" dirty="0" smtClean="0"/>
              <a:t>, 1 </a:t>
            </a:r>
            <a:r>
              <a:rPr lang="sv-SE" dirty="0" err="1" smtClean="0"/>
              <a:t>point</a:t>
            </a:r>
            <a:endParaRPr lang="sv-SE" dirty="0" smtClean="0"/>
          </a:p>
          <a:p>
            <a:pPr lvl="1"/>
            <a:r>
              <a:rPr lang="sv-SE" dirty="0" smtClean="0"/>
              <a:t>1 solution</a:t>
            </a:r>
          </a:p>
          <a:p>
            <a:pPr marL="230188" lvl="1" indent="-230188">
              <a:buFont typeface="Arial" pitchFamily="34" charset="0"/>
              <a:buChar char="•"/>
            </a:pPr>
            <a:r>
              <a:rPr lang="sv-SE" dirty="0" smtClean="0"/>
              <a:t>Pose (P3P problem)</a:t>
            </a:r>
          </a:p>
          <a:p>
            <a:pPr lvl="1"/>
            <a:r>
              <a:rPr lang="sv-SE" dirty="0" smtClean="0"/>
              <a:t>1 </a:t>
            </a:r>
            <a:r>
              <a:rPr lang="sv-SE" dirty="0" err="1" smtClean="0"/>
              <a:t>view</a:t>
            </a:r>
            <a:r>
              <a:rPr lang="sv-SE" dirty="0" smtClean="0"/>
              <a:t>, 3 </a:t>
            </a:r>
            <a:r>
              <a:rPr lang="sv-SE" dirty="0" err="1" smtClean="0"/>
              <a:t>points</a:t>
            </a:r>
            <a:endParaRPr lang="sv-SE" dirty="0" smtClean="0"/>
          </a:p>
          <a:p>
            <a:pPr lvl="1"/>
            <a:r>
              <a:rPr lang="sv-SE" dirty="0" smtClean="0"/>
              <a:t>4 solutions</a:t>
            </a:r>
            <a:endParaRPr lang="sv-SE" dirty="0"/>
          </a:p>
          <a:p>
            <a:r>
              <a:rPr lang="sv-SE" dirty="0" err="1" smtClean="0"/>
              <a:t>Structure</a:t>
            </a:r>
            <a:r>
              <a:rPr lang="sv-SE" dirty="0" smtClean="0"/>
              <a:t> from motion</a:t>
            </a:r>
          </a:p>
          <a:p>
            <a:pPr lvl="1"/>
            <a:r>
              <a:rPr lang="sv-SE" dirty="0" smtClean="0"/>
              <a:t>2 </a:t>
            </a:r>
            <a:r>
              <a:rPr lang="sv-SE" dirty="0" err="1" smtClean="0"/>
              <a:t>views</a:t>
            </a:r>
            <a:r>
              <a:rPr lang="sv-SE" dirty="0" smtClean="0"/>
              <a:t>, 5 </a:t>
            </a:r>
            <a:r>
              <a:rPr lang="sv-SE" dirty="0" err="1" smtClean="0"/>
              <a:t>point</a:t>
            </a:r>
            <a:endParaRPr lang="sv-SE" dirty="0" smtClean="0"/>
          </a:p>
          <a:p>
            <a:pPr lvl="1"/>
            <a:r>
              <a:rPr lang="sv-SE" dirty="0" smtClean="0"/>
              <a:t>”5 </a:t>
            </a:r>
            <a:r>
              <a:rPr lang="sv-SE" dirty="0" err="1" smtClean="0"/>
              <a:t>point</a:t>
            </a:r>
            <a:r>
              <a:rPr lang="sv-SE" dirty="0" smtClean="0"/>
              <a:t> </a:t>
            </a:r>
            <a:r>
              <a:rPr lang="sv-SE" dirty="0" err="1" smtClean="0"/>
              <a:t>algorithm</a:t>
            </a:r>
            <a:r>
              <a:rPr lang="sv-SE" dirty="0" smtClean="0"/>
              <a:t>”</a:t>
            </a:r>
          </a:p>
          <a:p>
            <a:pPr lvl="1"/>
            <a:r>
              <a:rPr lang="sv-SE" dirty="0" smtClean="0"/>
              <a:t>10 solutions</a:t>
            </a:r>
            <a:endParaRPr lang="sv-SE" dirty="0"/>
          </a:p>
        </p:txBody>
      </p:sp>
      <p:pic>
        <p:nvPicPr>
          <p:cNvPr id="5" name="Bildobjekt 4" descr="p3p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64" y="2890681"/>
            <a:ext cx="1804819" cy="1804819"/>
          </a:xfrm>
          <a:prstGeom prst="rect">
            <a:avLst/>
          </a:prstGeom>
        </p:spPr>
      </p:pic>
      <p:pic>
        <p:nvPicPr>
          <p:cNvPr id="6" name="Bildobjekt 5" descr="568px-TriangulationIdeal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754" y="1728739"/>
            <a:ext cx="2553987" cy="1821065"/>
          </a:xfrm>
          <a:prstGeom prst="rect">
            <a:avLst/>
          </a:prstGeom>
        </p:spPr>
      </p:pic>
      <p:pic>
        <p:nvPicPr>
          <p:cNvPr id="7" name="Bildobjekt 6" descr="5ptm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679" y="4879235"/>
            <a:ext cx="2928943" cy="168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563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75085" y="608048"/>
            <a:ext cx="7650956" cy="812277"/>
          </a:xfrm>
        </p:spPr>
        <p:txBody>
          <a:bodyPr/>
          <a:lstStyle/>
          <a:p>
            <a:r>
              <a:rPr lang="sv-SE" dirty="0" smtClean="0"/>
              <a:t>TOA </a:t>
            </a:r>
            <a:r>
              <a:rPr lang="sv-SE" dirty="0" err="1" smtClean="0"/>
              <a:t>geometry</a:t>
            </a:r>
            <a:r>
              <a:rPr lang="sv-SE" dirty="0" smtClean="0"/>
              <a:t> (Flatland)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sv-SE" dirty="0" err="1" smtClean="0"/>
              <a:t>Trilateration</a:t>
            </a:r>
            <a:r>
              <a:rPr lang="sv-SE" dirty="0" smtClean="0"/>
              <a:t> </a:t>
            </a:r>
          </a:p>
          <a:p>
            <a:pPr lvl="1"/>
            <a:r>
              <a:rPr lang="sv-SE" dirty="0" smtClean="0"/>
              <a:t>(cf. </a:t>
            </a:r>
            <a:r>
              <a:rPr lang="sv-SE" dirty="0" err="1" smtClean="0"/>
              <a:t>triangulation</a:t>
            </a:r>
            <a:r>
              <a:rPr lang="sv-SE" dirty="0" smtClean="0"/>
              <a:t>, pose)</a:t>
            </a:r>
          </a:p>
          <a:p>
            <a:r>
              <a:rPr lang="sv-SE" dirty="0" err="1" smtClean="0"/>
              <a:t>Well</a:t>
            </a:r>
            <a:r>
              <a:rPr lang="sv-SE" dirty="0" smtClean="0"/>
              <a:t> </a:t>
            </a:r>
            <a:r>
              <a:rPr lang="sv-SE" dirty="0" err="1" smtClean="0"/>
              <a:t>known</a:t>
            </a:r>
            <a:endParaRPr lang="sv-SE" dirty="0" smtClean="0"/>
          </a:p>
          <a:p>
            <a:r>
              <a:rPr lang="sv-SE" dirty="0" smtClean="0"/>
              <a:t>2 solutions</a:t>
            </a:r>
            <a:endParaRPr lang="sv-SE" dirty="0"/>
          </a:p>
        </p:txBody>
      </p:sp>
      <p:pic>
        <p:nvPicPr>
          <p:cNvPr id="6" name="Platshållare för innehåll 5" descr="IMG_6913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0" r="15720"/>
          <a:stretch>
            <a:fillRect/>
          </a:stretch>
        </p:blipFill>
        <p:spPr/>
      </p:pic>
      <p:pic>
        <p:nvPicPr>
          <p:cNvPr id="5" name="Bildobjekt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40" y="836462"/>
            <a:ext cx="31623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86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75085" y="608048"/>
            <a:ext cx="7650956" cy="812277"/>
          </a:xfrm>
        </p:spPr>
        <p:txBody>
          <a:bodyPr/>
          <a:lstStyle/>
          <a:p>
            <a:r>
              <a:rPr lang="sv-SE" dirty="0" smtClean="0"/>
              <a:t>TOA </a:t>
            </a:r>
            <a:r>
              <a:rPr lang="sv-SE" dirty="0" err="1" smtClean="0"/>
              <a:t>geometry</a:t>
            </a:r>
            <a:r>
              <a:rPr lang="sv-SE" dirty="0" smtClean="0"/>
              <a:t> (Flatland)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sv-SE" dirty="0" err="1" smtClean="0"/>
              <a:t>Structure</a:t>
            </a:r>
            <a:r>
              <a:rPr lang="sv-SE" dirty="0" smtClean="0"/>
              <a:t> from motion</a:t>
            </a:r>
          </a:p>
          <a:p>
            <a:r>
              <a:rPr lang="sv-SE" dirty="0" smtClean="0"/>
              <a:t>Minimal problem</a:t>
            </a:r>
          </a:p>
          <a:p>
            <a:pPr lvl="1"/>
            <a:r>
              <a:rPr lang="sv-SE" dirty="0" smtClean="0"/>
              <a:t>3 receivers</a:t>
            </a:r>
          </a:p>
          <a:p>
            <a:pPr lvl="1"/>
            <a:r>
              <a:rPr lang="sv-SE" dirty="0" smtClean="0"/>
              <a:t>3 </a:t>
            </a:r>
            <a:r>
              <a:rPr lang="sv-SE" dirty="0" err="1" smtClean="0"/>
              <a:t>senders</a:t>
            </a:r>
            <a:endParaRPr lang="sv-SE" dirty="0" smtClean="0"/>
          </a:p>
          <a:p>
            <a:pPr lvl="1"/>
            <a:r>
              <a:rPr lang="sv-SE" dirty="0" smtClean="0"/>
              <a:t>(9 </a:t>
            </a:r>
            <a:r>
              <a:rPr lang="sv-SE" dirty="0" err="1" smtClean="0"/>
              <a:t>measurements</a:t>
            </a:r>
            <a:r>
              <a:rPr lang="sv-SE" dirty="0" smtClean="0"/>
              <a:t>)</a:t>
            </a:r>
          </a:p>
          <a:p>
            <a:pPr lvl="1"/>
            <a:r>
              <a:rPr lang="sv-SE" dirty="0" smtClean="0"/>
              <a:t>8 solutions</a:t>
            </a:r>
          </a:p>
          <a:p>
            <a:endParaRPr lang="sv-SE" dirty="0"/>
          </a:p>
        </p:txBody>
      </p:sp>
      <p:pic>
        <p:nvPicPr>
          <p:cNvPr id="5" name="Bildobjekt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40" y="836462"/>
            <a:ext cx="3162300" cy="508000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133691" y="5701765"/>
            <a:ext cx="8489342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1600" b="0" dirty="0">
                <a:solidFill>
                  <a:schemeClr val="tx2"/>
                </a:solidFill>
              </a:rPr>
              <a:t>H. </a:t>
            </a:r>
            <a:r>
              <a:rPr lang="sv-SE" sz="1600" b="0" dirty="0" err="1">
                <a:solidFill>
                  <a:schemeClr val="tx2"/>
                </a:solidFill>
              </a:rPr>
              <a:t>Stewénius</a:t>
            </a:r>
            <a:r>
              <a:rPr lang="sv-SE" sz="1600" b="0" dirty="0">
                <a:solidFill>
                  <a:schemeClr val="tx2"/>
                </a:solidFill>
              </a:rPr>
              <a:t>. Gröbner Basis </a:t>
            </a:r>
            <a:r>
              <a:rPr lang="sv-SE" sz="1600" b="0" dirty="0" err="1">
                <a:solidFill>
                  <a:schemeClr val="tx2"/>
                </a:solidFill>
              </a:rPr>
              <a:t>Methods</a:t>
            </a:r>
            <a:r>
              <a:rPr lang="sv-SE" sz="1600" b="0" dirty="0">
                <a:solidFill>
                  <a:schemeClr val="tx2"/>
                </a:solidFill>
              </a:rPr>
              <a:t> for Minimal Problems in Computer </a:t>
            </a:r>
            <a:r>
              <a:rPr lang="sv-SE" sz="1600" b="0" dirty="0" smtClean="0">
                <a:solidFill>
                  <a:schemeClr val="tx2"/>
                </a:solidFill>
              </a:rPr>
              <a:t>Vision, 2005</a:t>
            </a:r>
            <a:r>
              <a:rPr lang="sv-SE" sz="1600" b="0" dirty="0">
                <a:solidFill>
                  <a:schemeClr val="tx2"/>
                </a:solidFill>
              </a:rPr>
              <a:t>. </a:t>
            </a:r>
            <a:r>
              <a:rPr lang="sv-SE" sz="1600" b="0" dirty="0" smtClean="0">
                <a:solidFill>
                  <a:schemeClr val="tx2"/>
                </a:solidFill>
              </a:rPr>
              <a:t> </a:t>
            </a:r>
          </a:p>
          <a:p>
            <a:r>
              <a:rPr lang="sv-SE" sz="1600" b="0" dirty="0" smtClean="0">
                <a:solidFill>
                  <a:schemeClr val="tx2"/>
                </a:solidFill>
              </a:rPr>
              <a:t>Y. </a:t>
            </a:r>
            <a:r>
              <a:rPr lang="sv-SE" sz="1600" b="0" dirty="0" err="1" smtClean="0">
                <a:solidFill>
                  <a:schemeClr val="tx2"/>
                </a:solidFill>
              </a:rPr>
              <a:t>Kuang</a:t>
            </a:r>
            <a:r>
              <a:rPr lang="sv-SE" sz="1600" b="0" dirty="0">
                <a:solidFill>
                  <a:schemeClr val="tx2"/>
                </a:solidFill>
              </a:rPr>
              <a:t> et al, A </a:t>
            </a:r>
            <a:r>
              <a:rPr lang="sv-SE" sz="1600" b="0" dirty="0" err="1">
                <a:solidFill>
                  <a:schemeClr val="tx2"/>
                </a:solidFill>
              </a:rPr>
              <a:t>Complete</a:t>
            </a:r>
            <a:r>
              <a:rPr lang="sv-SE" sz="1600" b="0" dirty="0">
                <a:solidFill>
                  <a:schemeClr val="tx2"/>
                </a:solidFill>
              </a:rPr>
              <a:t> </a:t>
            </a:r>
            <a:r>
              <a:rPr lang="sv-SE" sz="1600" b="0" dirty="0" err="1">
                <a:solidFill>
                  <a:schemeClr val="tx2"/>
                </a:solidFill>
              </a:rPr>
              <a:t>Characterization</a:t>
            </a:r>
            <a:r>
              <a:rPr lang="sv-SE" sz="1600" b="0" dirty="0">
                <a:solidFill>
                  <a:schemeClr val="tx2"/>
                </a:solidFill>
              </a:rPr>
              <a:t> and Solution </a:t>
            </a:r>
            <a:r>
              <a:rPr lang="sv-SE" sz="1600" b="0" dirty="0" err="1">
                <a:solidFill>
                  <a:schemeClr val="tx2"/>
                </a:solidFill>
              </a:rPr>
              <a:t>to</a:t>
            </a:r>
            <a:r>
              <a:rPr lang="sv-SE" sz="1600" b="0" dirty="0">
                <a:solidFill>
                  <a:schemeClr val="tx2"/>
                </a:solidFill>
              </a:rPr>
              <a:t> the </a:t>
            </a:r>
            <a:r>
              <a:rPr lang="sv-SE" sz="1600" b="0" dirty="0" err="1">
                <a:solidFill>
                  <a:schemeClr val="tx2"/>
                </a:solidFill>
              </a:rPr>
              <a:t>Microphone</a:t>
            </a:r>
            <a:r>
              <a:rPr lang="sv-SE" sz="1600" b="0" dirty="0">
                <a:solidFill>
                  <a:schemeClr val="tx2"/>
                </a:solidFill>
              </a:rPr>
              <a:t> Position Self-</a:t>
            </a:r>
            <a:r>
              <a:rPr lang="sv-SE" sz="1600" b="0" dirty="0" err="1">
                <a:solidFill>
                  <a:schemeClr val="tx2"/>
                </a:solidFill>
              </a:rPr>
              <a:t>Calibration</a:t>
            </a:r>
            <a:r>
              <a:rPr lang="sv-SE" sz="1600" b="0" dirty="0">
                <a:solidFill>
                  <a:schemeClr val="tx2"/>
                </a:solidFill>
              </a:rPr>
              <a:t> </a:t>
            </a:r>
            <a:r>
              <a:rPr lang="sv-SE" sz="1600" b="0" dirty="0" smtClean="0">
                <a:solidFill>
                  <a:schemeClr val="tx2"/>
                </a:solidFill>
              </a:rPr>
              <a:t>Problem, ICASSP 2013. </a:t>
            </a:r>
            <a:endParaRPr lang="sv-SE" sz="1600" b="0" dirty="0">
              <a:solidFill>
                <a:schemeClr val="tx2"/>
              </a:solidFill>
            </a:endParaRPr>
          </a:p>
          <a:p>
            <a:endParaRPr lang="sv-SE" sz="1600" b="0" dirty="0">
              <a:solidFill>
                <a:schemeClr val="tx2"/>
              </a:solidFill>
            </a:endParaRPr>
          </a:p>
          <a:p>
            <a:r>
              <a:rPr lang="sv-SE" sz="1600" b="0" dirty="0" smtClean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8" name="Platshållare för innehåll 7" descr="IMG_6908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0" r="15720" b="13390"/>
          <a:stretch/>
        </p:blipFill>
        <p:spPr>
          <a:xfrm>
            <a:off x="4575573" y="1976155"/>
            <a:ext cx="3750469" cy="3554759"/>
          </a:xfrm>
        </p:spPr>
      </p:pic>
    </p:spTree>
    <p:extLst>
      <p:ext uri="{BB962C8B-B14F-4D97-AF65-F5344CB8AC3E}">
        <p14:creationId xmlns:p14="http://schemas.microsoft.com/office/powerpoint/2010/main" val="3544891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75085" y="608048"/>
            <a:ext cx="7650956" cy="812277"/>
          </a:xfrm>
        </p:spPr>
        <p:txBody>
          <a:bodyPr/>
          <a:lstStyle/>
          <a:p>
            <a:r>
              <a:rPr lang="sv-SE" dirty="0" smtClean="0"/>
              <a:t>Multi-</a:t>
            </a:r>
            <a:r>
              <a:rPr lang="sv-SE" dirty="0" err="1" smtClean="0"/>
              <a:t>dimensional</a:t>
            </a:r>
            <a:r>
              <a:rPr lang="sv-SE" dirty="0" smtClean="0"/>
              <a:t> </a:t>
            </a:r>
            <a:r>
              <a:rPr lang="sv-SE" dirty="0" err="1" smtClean="0"/>
              <a:t>scaling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sv-SE" dirty="0" smtClean="0"/>
              <a:t>Relation </a:t>
            </a:r>
            <a:r>
              <a:rPr lang="sv-SE" dirty="0" err="1" smtClean="0"/>
              <a:t>to</a:t>
            </a:r>
            <a:r>
              <a:rPr lang="sv-SE" dirty="0" smtClean="0"/>
              <a:t> MDS</a:t>
            </a:r>
          </a:p>
          <a:p>
            <a:r>
              <a:rPr lang="sv-SE" dirty="0" err="1" smtClean="0"/>
              <a:t>Multidimensional</a:t>
            </a:r>
            <a:r>
              <a:rPr lang="sv-SE" dirty="0" smtClean="0"/>
              <a:t> </a:t>
            </a:r>
            <a:r>
              <a:rPr lang="sv-SE" dirty="0" err="1" smtClean="0"/>
              <a:t>scaling</a:t>
            </a:r>
            <a:endParaRPr lang="sv-SE" dirty="0"/>
          </a:p>
          <a:p>
            <a:r>
              <a:rPr lang="sv-SE" dirty="0" err="1" smtClean="0"/>
              <a:t>This</a:t>
            </a:r>
            <a:r>
              <a:rPr lang="sv-SE" dirty="0" smtClean="0"/>
              <a:t> </a:t>
            </a:r>
            <a:r>
              <a:rPr lang="sv-SE" dirty="0" err="1" smtClean="0"/>
              <a:t>assumes</a:t>
            </a:r>
            <a:r>
              <a:rPr lang="sv-SE" dirty="0" smtClean="0"/>
              <a:t> all </a:t>
            </a:r>
            <a:r>
              <a:rPr lang="sv-SE" dirty="0" err="1" smtClean="0"/>
              <a:t>distance</a:t>
            </a:r>
            <a:r>
              <a:rPr lang="sv-SE" dirty="0" smtClean="0"/>
              <a:t> </a:t>
            </a:r>
            <a:r>
              <a:rPr lang="sv-SE" dirty="0" err="1" smtClean="0"/>
              <a:t>measurements</a:t>
            </a:r>
            <a:endParaRPr lang="sv-SE" dirty="0" smtClean="0"/>
          </a:p>
          <a:p>
            <a:pPr marL="0" indent="0">
              <a:buNone/>
            </a:pPr>
            <a:endParaRPr lang="sv-SE" dirty="0" smtClean="0"/>
          </a:p>
        </p:txBody>
      </p:sp>
      <p:pic>
        <p:nvPicPr>
          <p:cNvPr id="7" name="Platshållare för innehåll 6" descr="IMG_6909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0" r="15720"/>
          <a:stretch>
            <a:fillRect/>
          </a:stretch>
        </p:blipFill>
        <p:spPr/>
      </p:pic>
      <p:pic>
        <p:nvPicPr>
          <p:cNvPr id="8" name="Bildobjekt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135" y="903301"/>
            <a:ext cx="3162300" cy="508000"/>
          </a:xfrm>
          <a:prstGeom prst="rect">
            <a:avLst/>
          </a:prstGeom>
        </p:spPr>
      </p:pic>
      <p:sp>
        <p:nvSpPr>
          <p:cNvPr id="10" name="textruta 9"/>
          <p:cNvSpPr txBox="1"/>
          <p:nvPr/>
        </p:nvSpPr>
        <p:spPr>
          <a:xfrm>
            <a:off x="133691" y="6152927"/>
            <a:ext cx="8489342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1600" b="0" dirty="0" smtClean="0">
                <a:solidFill>
                  <a:schemeClr val="tx2"/>
                </a:solidFill>
              </a:rPr>
              <a:t>G, Young, A. S. </a:t>
            </a:r>
            <a:r>
              <a:rPr lang="sv-SE" sz="1600" b="0" dirty="0" err="1" smtClean="0">
                <a:solidFill>
                  <a:schemeClr val="tx2"/>
                </a:solidFill>
              </a:rPr>
              <a:t>Householder</a:t>
            </a:r>
            <a:r>
              <a:rPr lang="sv-SE" sz="1600" b="0" dirty="0" smtClean="0">
                <a:solidFill>
                  <a:schemeClr val="tx2"/>
                </a:solidFill>
              </a:rPr>
              <a:t>, </a:t>
            </a:r>
            <a:r>
              <a:rPr lang="sv-SE" sz="1600" b="0" dirty="0" err="1" smtClean="0">
                <a:solidFill>
                  <a:schemeClr val="tx2"/>
                </a:solidFill>
              </a:rPr>
              <a:t>Discussion</a:t>
            </a:r>
            <a:r>
              <a:rPr lang="sv-SE" sz="1600" b="0" dirty="0" smtClean="0">
                <a:solidFill>
                  <a:schemeClr val="tx2"/>
                </a:solidFill>
              </a:rPr>
              <a:t> </a:t>
            </a:r>
            <a:r>
              <a:rPr lang="sv-SE" sz="1600" b="0" dirty="0" err="1" smtClean="0">
                <a:solidFill>
                  <a:schemeClr val="tx2"/>
                </a:solidFill>
              </a:rPr>
              <a:t>of</a:t>
            </a:r>
            <a:r>
              <a:rPr lang="sv-SE" sz="1600" b="0" dirty="0" smtClean="0">
                <a:solidFill>
                  <a:schemeClr val="tx2"/>
                </a:solidFill>
              </a:rPr>
              <a:t> a set </a:t>
            </a:r>
            <a:r>
              <a:rPr lang="sv-SE" sz="1600" b="0" dirty="0" err="1" smtClean="0">
                <a:solidFill>
                  <a:schemeClr val="tx2"/>
                </a:solidFill>
              </a:rPr>
              <a:t>of</a:t>
            </a:r>
            <a:r>
              <a:rPr lang="sv-SE" sz="1600" b="0" dirty="0" smtClean="0">
                <a:solidFill>
                  <a:schemeClr val="tx2"/>
                </a:solidFill>
              </a:rPr>
              <a:t> </a:t>
            </a:r>
            <a:r>
              <a:rPr lang="sv-SE" sz="1600" b="0" dirty="0" err="1" smtClean="0">
                <a:solidFill>
                  <a:schemeClr val="tx2"/>
                </a:solidFill>
              </a:rPr>
              <a:t>points</a:t>
            </a:r>
            <a:r>
              <a:rPr lang="sv-SE" sz="1600" b="0" dirty="0" smtClean="0">
                <a:solidFill>
                  <a:schemeClr val="tx2"/>
                </a:solidFill>
              </a:rPr>
              <a:t> in terms </a:t>
            </a:r>
            <a:r>
              <a:rPr lang="sv-SE" sz="1600" b="0" dirty="0" err="1" smtClean="0">
                <a:solidFill>
                  <a:schemeClr val="tx2"/>
                </a:solidFill>
              </a:rPr>
              <a:t>of</a:t>
            </a:r>
            <a:r>
              <a:rPr lang="sv-SE" sz="1600" b="0" dirty="0" smtClean="0">
                <a:solidFill>
                  <a:schemeClr val="tx2"/>
                </a:solidFill>
              </a:rPr>
              <a:t> </a:t>
            </a:r>
            <a:r>
              <a:rPr lang="sv-SE" sz="1600" b="0" dirty="0" err="1" smtClean="0">
                <a:solidFill>
                  <a:schemeClr val="tx2"/>
                </a:solidFill>
              </a:rPr>
              <a:t>their</a:t>
            </a:r>
            <a:r>
              <a:rPr lang="sv-SE" sz="1600" b="0" dirty="0" smtClean="0">
                <a:solidFill>
                  <a:schemeClr val="tx2"/>
                </a:solidFill>
              </a:rPr>
              <a:t> </a:t>
            </a:r>
            <a:r>
              <a:rPr lang="sv-SE" sz="1600" b="0" dirty="0" err="1" smtClean="0">
                <a:solidFill>
                  <a:schemeClr val="tx2"/>
                </a:solidFill>
              </a:rPr>
              <a:t>mutual</a:t>
            </a:r>
            <a:r>
              <a:rPr lang="sv-SE" sz="1600" b="0" dirty="0" smtClean="0">
                <a:solidFill>
                  <a:schemeClr val="tx2"/>
                </a:solidFill>
              </a:rPr>
              <a:t> </a:t>
            </a:r>
            <a:r>
              <a:rPr lang="sv-SE" sz="1600" b="0" dirty="0" err="1" smtClean="0">
                <a:solidFill>
                  <a:schemeClr val="tx2"/>
                </a:solidFill>
              </a:rPr>
              <a:t>distances</a:t>
            </a:r>
            <a:r>
              <a:rPr lang="sv-SE" sz="1600" b="0" dirty="0" smtClean="0">
                <a:solidFill>
                  <a:schemeClr val="tx2"/>
                </a:solidFill>
              </a:rPr>
              <a:t>, 1938. </a:t>
            </a:r>
            <a:endParaRPr lang="sv-SE" sz="1600" b="0" dirty="0">
              <a:solidFill>
                <a:schemeClr val="tx2"/>
              </a:solidFill>
            </a:endParaRPr>
          </a:p>
          <a:p>
            <a:endParaRPr lang="sv-SE" sz="1600" b="0" dirty="0">
              <a:solidFill>
                <a:schemeClr val="tx2"/>
              </a:solidFill>
            </a:endParaRPr>
          </a:p>
          <a:p>
            <a:r>
              <a:rPr lang="sv-SE" sz="1600" b="0" dirty="0" smtClean="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3693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75085" y="608048"/>
            <a:ext cx="7650956" cy="812277"/>
          </a:xfrm>
        </p:spPr>
        <p:txBody>
          <a:bodyPr/>
          <a:lstStyle/>
          <a:p>
            <a:r>
              <a:rPr lang="sv-SE" dirty="0" smtClean="0"/>
              <a:t>Multi-</a:t>
            </a:r>
            <a:r>
              <a:rPr lang="sv-SE" dirty="0" err="1" smtClean="0"/>
              <a:t>dimensional</a:t>
            </a:r>
            <a:r>
              <a:rPr lang="sv-SE" dirty="0" smtClean="0"/>
              <a:t> </a:t>
            </a:r>
            <a:r>
              <a:rPr lang="sv-SE" dirty="0" err="1" smtClean="0"/>
              <a:t>scaling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sv-SE" dirty="0" smtClean="0"/>
              <a:t>Relation </a:t>
            </a:r>
            <a:r>
              <a:rPr lang="sv-SE" dirty="0" err="1" smtClean="0"/>
              <a:t>to</a:t>
            </a:r>
            <a:r>
              <a:rPr lang="sv-SE" dirty="0" smtClean="0"/>
              <a:t> MDS</a:t>
            </a:r>
          </a:p>
          <a:p>
            <a:r>
              <a:rPr lang="sv-SE" dirty="0" err="1" smtClean="0"/>
              <a:t>Multidimensional</a:t>
            </a:r>
            <a:r>
              <a:rPr lang="sv-SE" dirty="0" smtClean="0"/>
              <a:t> </a:t>
            </a:r>
            <a:r>
              <a:rPr lang="sv-SE" dirty="0" err="1" smtClean="0"/>
              <a:t>scaling</a:t>
            </a:r>
            <a:endParaRPr lang="sv-SE" dirty="0"/>
          </a:p>
          <a:p>
            <a:r>
              <a:rPr lang="sv-SE" dirty="0" err="1" smtClean="0"/>
              <a:t>This</a:t>
            </a:r>
            <a:r>
              <a:rPr lang="sv-SE" dirty="0" smtClean="0"/>
              <a:t> </a:t>
            </a:r>
            <a:r>
              <a:rPr lang="sv-SE" dirty="0" err="1" smtClean="0"/>
              <a:t>assumes</a:t>
            </a:r>
            <a:r>
              <a:rPr lang="sv-SE" dirty="0" smtClean="0"/>
              <a:t> all </a:t>
            </a:r>
            <a:r>
              <a:rPr lang="sv-SE" dirty="0" err="1" smtClean="0"/>
              <a:t>distance</a:t>
            </a:r>
            <a:r>
              <a:rPr lang="sv-SE" dirty="0" smtClean="0"/>
              <a:t> </a:t>
            </a:r>
            <a:r>
              <a:rPr lang="sv-SE" dirty="0" err="1" smtClean="0"/>
              <a:t>measurements</a:t>
            </a:r>
            <a:endParaRPr lang="sv-SE" dirty="0" smtClean="0"/>
          </a:p>
          <a:p>
            <a:endParaRPr lang="sv-SE" dirty="0" smtClean="0"/>
          </a:p>
          <a:p>
            <a:r>
              <a:rPr lang="sv-SE" dirty="0" smtClean="0"/>
              <a:t>”TOA </a:t>
            </a:r>
            <a:r>
              <a:rPr lang="sv-SE" dirty="0" err="1" smtClean="0"/>
              <a:t>structure</a:t>
            </a:r>
            <a:r>
              <a:rPr lang="sv-SE" dirty="0" smtClean="0"/>
              <a:t> from motion is a special </a:t>
            </a:r>
            <a:r>
              <a:rPr lang="sv-SE" dirty="0" err="1" smtClean="0"/>
              <a:t>case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multi-</a:t>
            </a:r>
            <a:r>
              <a:rPr lang="sv-SE" dirty="0" err="1" smtClean="0"/>
              <a:t>dimensional</a:t>
            </a:r>
            <a:r>
              <a:rPr lang="sv-SE" dirty="0" smtClean="0"/>
              <a:t> </a:t>
            </a:r>
            <a:r>
              <a:rPr lang="sv-SE" dirty="0" err="1" smtClean="0"/>
              <a:t>scaling</a:t>
            </a:r>
            <a:r>
              <a:rPr lang="sv-SE" dirty="0" smtClean="0"/>
              <a:t> </a:t>
            </a:r>
            <a:r>
              <a:rPr lang="sv-SE" dirty="0" err="1" smtClean="0"/>
              <a:t>with</a:t>
            </a:r>
            <a:r>
              <a:rPr lang="sv-SE" dirty="0" smtClean="0"/>
              <a:t> </a:t>
            </a:r>
            <a:r>
              <a:rPr lang="sv-SE" dirty="0" err="1" smtClean="0"/>
              <a:t>missing</a:t>
            </a:r>
            <a:r>
              <a:rPr lang="sv-SE" dirty="0" smtClean="0"/>
              <a:t> data</a:t>
            </a:r>
          </a:p>
          <a:p>
            <a:endParaRPr lang="sv-SE" dirty="0"/>
          </a:p>
        </p:txBody>
      </p:sp>
      <p:pic>
        <p:nvPicPr>
          <p:cNvPr id="7" name="Platshållare för innehåll 6" descr="IMG_6909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0" r="15720"/>
          <a:stretch>
            <a:fillRect/>
          </a:stretch>
        </p:blipFill>
        <p:spPr/>
      </p:pic>
      <p:pic>
        <p:nvPicPr>
          <p:cNvPr id="8" name="Bildobjekt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135" y="903301"/>
            <a:ext cx="3162300" cy="508000"/>
          </a:xfrm>
          <a:prstGeom prst="rect">
            <a:avLst/>
          </a:prstGeom>
        </p:spPr>
      </p:pic>
      <p:sp>
        <p:nvSpPr>
          <p:cNvPr id="10" name="textruta 9"/>
          <p:cNvSpPr txBox="1"/>
          <p:nvPr/>
        </p:nvSpPr>
        <p:spPr>
          <a:xfrm>
            <a:off x="133691" y="6152927"/>
            <a:ext cx="8489342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1600" b="0" dirty="0" smtClean="0">
                <a:solidFill>
                  <a:schemeClr val="tx2"/>
                </a:solidFill>
              </a:rPr>
              <a:t>G, Young, A. S. </a:t>
            </a:r>
            <a:r>
              <a:rPr lang="sv-SE" sz="1600" b="0" dirty="0" err="1" smtClean="0">
                <a:solidFill>
                  <a:schemeClr val="tx2"/>
                </a:solidFill>
              </a:rPr>
              <a:t>Householder</a:t>
            </a:r>
            <a:r>
              <a:rPr lang="sv-SE" sz="1600" b="0" dirty="0" smtClean="0">
                <a:solidFill>
                  <a:schemeClr val="tx2"/>
                </a:solidFill>
              </a:rPr>
              <a:t>, </a:t>
            </a:r>
            <a:r>
              <a:rPr lang="sv-SE" sz="1600" b="0" dirty="0" err="1" smtClean="0">
                <a:solidFill>
                  <a:schemeClr val="tx2"/>
                </a:solidFill>
              </a:rPr>
              <a:t>Discussion</a:t>
            </a:r>
            <a:r>
              <a:rPr lang="sv-SE" sz="1600" b="0" dirty="0" smtClean="0">
                <a:solidFill>
                  <a:schemeClr val="tx2"/>
                </a:solidFill>
              </a:rPr>
              <a:t> </a:t>
            </a:r>
            <a:r>
              <a:rPr lang="sv-SE" sz="1600" b="0" dirty="0" err="1" smtClean="0">
                <a:solidFill>
                  <a:schemeClr val="tx2"/>
                </a:solidFill>
              </a:rPr>
              <a:t>of</a:t>
            </a:r>
            <a:r>
              <a:rPr lang="sv-SE" sz="1600" b="0" dirty="0" smtClean="0">
                <a:solidFill>
                  <a:schemeClr val="tx2"/>
                </a:solidFill>
              </a:rPr>
              <a:t> a set </a:t>
            </a:r>
            <a:r>
              <a:rPr lang="sv-SE" sz="1600" b="0" dirty="0" err="1" smtClean="0">
                <a:solidFill>
                  <a:schemeClr val="tx2"/>
                </a:solidFill>
              </a:rPr>
              <a:t>of</a:t>
            </a:r>
            <a:r>
              <a:rPr lang="sv-SE" sz="1600" b="0" dirty="0" smtClean="0">
                <a:solidFill>
                  <a:schemeClr val="tx2"/>
                </a:solidFill>
              </a:rPr>
              <a:t> </a:t>
            </a:r>
            <a:r>
              <a:rPr lang="sv-SE" sz="1600" b="0" dirty="0" err="1" smtClean="0">
                <a:solidFill>
                  <a:schemeClr val="tx2"/>
                </a:solidFill>
              </a:rPr>
              <a:t>points</a:t>
            </a:r>
            <a:r>
              <a:rPr lang="sv-SE" sz="1600" b="0" dirty="0" smtClean="0">
                <a:solidFill>
                  <a:schemeClr val="tx2"/>
                </a:solidFill>
              </a:rPr>
              <a:t> in terms </a:t>
            </a:r>
            <a:r>
              <a:rPr lang="sv-SE" sz="1600" b="0" dirty="0" err="1" smtClean="0">
                <a:solidFill>
                  <a:schemeClr val="tx2"/>
                </a:solidFill>
              </a:rPr>
              <a:t>of</a:t>
            </a:r>
            <a:r>
              <a:rPr lang="sv-SE" sz="1600" b="0" dirty="0" smtClean="0">
                <a:solidFill>
                  <a:schemeClr val="tx2"/>
                </a:solidFill>
              </a:rPr>
              <a:t> </a:t>
            </a:r>
            <a:r>
              <a:rPr lang="sv-SE" sz="1600" b="0" dirty="0" err="1" smtClean="0">
                <a:solidFill>
                  <a:schemeClr val="tx2"/>
                </a:solidFill>
              </a:rPr>
              <a:t>their</a:t>
            </a:r>
            <a:r>
              <a:rPr lang="sv-SE" sz="1600" b="0" dirty="0" smtClean="0">
                <a:solidFill>
                  <a:schemeClr val="tx2"/>
                </a:solidFill>
              </a:rPr>
              <a:t> </a:t>
            </a:r>
            <a:r>
              <a:rPr lang="sv-SE" sz="1600" b="0" dirty="0" err="1" smtClean="0">
                <a:solidFill>
                  <a:schemeClr val="tx2"/>
                </a:solidFill>
              </a:rPr>
              <a:t>mutual</a:t>
            </a:r>
            <a:r>
              <a:rPr lang="sv-SE" sz="1600" b="0" dirty="0" smtClean="0">
                <a:solidFill>
                  <a:schemeClr val="tx2"/>
                </a:solidFill>
              </a:rPr>
              <a:t> </a:t>
            </a:r>
            <a:r>
              <a:rPr lang="sv-SE" sz="1600" b="0" dirty="0" err="1" smtClean="0">
                <a:solidFill>
                  <a:schemeClr val="tx2"/>
                </a:solidFill>
              </a:rPr>
              <a:t>distances</a:t>
            </a:r>
            <a:r>
              <a:rPr lang="sv-SE" sz="1600" b="0" dirty="0" smtClean="0">
                <a:solidFill>
                  <a:schemeClr val="tx2"/>
                </a:solidFill>
              </a:rPr>
              <a:t>, 1938. </a:t>
            </a:r>
            <a:endParaRPr lang="sv-SE" sz="1600" b="0" dirty="0">
              <a:solidFill>
                <a:schemeClr val="tx2"/>
              </a:solidFill>
            </a:endParaRPr>
          </a:p>
          <a:p>
            <a:endParaRPr lang="sv-SE" sz="1600" b="0" dirty="0">
              <a:solidFill>
                <a:schemeClr val="tx2"/>
              </a:solidFill>
            </a:endParaRPr>
          </a:p>
          <a:p>
            <a:r>
              <a:rPr lang="sv-SE" sz="1600" b="0" dirty="0" smtClean="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6719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75085" y="608048"/>
            <a:ext cx="7650956" cy="812277"/>
          </a:xfrm>
        </p:spPr>
        <p:txBody>
          <a:bodyPr/>
          <a:lstStyle/>
          <a:p>
            <a:r>
              <a:rPr lang="sv-SE" dirty="0" smtClean="0"/>
              <a:t>Multi-</a:t>
            </a:r>
            <a:r>
              <a:rPr lang="sv-SE" dirty="0" err="1" smtClean="0"/>
              <a:t>dimensional</a:t>
            </a:r>
            <a:r>
              <a:rPr lang="sv-SE" dirty="0" smtClean="0"/>
              <a:t> </a:t>
            </a:r>
            <a:r>
              <a:rPr lang="sv-SE" dirty="0" err="1" smtClean="0"/>
              <a:t>scaling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sv-SE" dirty="0" smtClean="0"/>
              <a:t>Relation </a:t>
            </a:r>
            <a:r>
              <a:rPr lang="sv-SE" dirty="0" err="1" smtClean="0"/>
              <a:t>to</a:t>
            </a:r>
            <a:r>
              <a:rPr lang="sv-SE" dirty="0" smtClean="0"/>
              <a:t> MDS</a:t>
            </a:r>
          </a:p>
          <a:p>
            <a:r>
              <a:rPr lang="sv-SE" dirty="0" err="1" smtClean="0"/>
              <a:t>Multidimensional</a:t>
            </a:r>
            <a:r>
              <a:rPr lang="sv-SE" dirty="0" smtClean="0"/>
              <a:t> </a:t>
            </a:r>
            <a:r>
              <a:rPr lang="sv-SE" dirty="0" err="1" smtClean="0"/>
              <a:t>scaling</a:t>
            </a:r>
            <a:endParaRPr lang="sv-SE" dirty="0"/>
          </a:p>
          <a:p>
            <a:r>
              <a:rPr lang="sv-SE" dirty="0" err="1" smtClean="0"/>
              <a:t>This</a:t>
            </a:r>
            <a:r>
              <a:rPr lang="sv-SE" dirty="0" smtClean="0"/>
              <a:t> </a:t>
            </a:r>
            <a:r>
              <a:rPr lang="sv-SE" dirty="0" err="1" smtClean="0"/>
              <a:t>assumes</a:t>
            </a:r>
            <a:r>
              <a:rPr lang="sv-SE" dirty="0" smtClean="0"/>
              <a:t> all </a:t>
            </a:r>
            <a:r>
              <a:rPr lang="sv-SE" dirty="0" err="1" smtClean="0"/>
              <a:t>distance</a:t>
            </a:r>
            <a:r>
              <a:rPr lang="sv-SE" dirty="0" smtClean="0"/>
              <a:t> </a:t>
            </a:r>
            <a:r>
              <a:rPr lang="sv-SE" dirty="0" err="1" smtClean="0"/>
              <a:t>measurements</a:t>
            </a:r>
            <a:endParaRPr lang="sv-SE" dirty="0" smtClean="0"/>
          </a:p>
          <a:p>
            <a:endParaRPr lang="sv-SE" dirty="0" smtClean="0"/>
          </a:p>
          <a:p>
            <a:r>
              <a:rPr lang="sv-SE" dirty="0" smtClean="0"/>
              <a:t>”TOA </a:t>
            </a:r>
            <a:r>
              <a:rPr lang="sv-SE" dirty="0" err="1" smtClean="0"/>
              <a:t>structure</a:t>
            </a:r>
            <a:r>
              <a:rPr lang="sv-SE" dirty="0" smtClean="0"/>
              <a:t> from motion is a special </a:t>
            </a:r>
            <a:r>
              <a:rPr lang="sv-SE" dirty="0" err="1" smtClean="0"/>
              <a:t>case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multi-</a:t>
            </a:r>
            <a:r>
              <a:rPr lang="sv-SE" dirty="0" err="1" smtClean="0"/>
              <a:t>dimensional</a:t>
            </a:r>
            <a:r>
              <a:rPr lang="sv-SE" dirty="0" smtClean="0"/>
              <a:t> </a:t>
            </a:r>
            <a:r>
              <a:rPr lang="sv-SE" dirty="0" err="1" smtClean="0"/>
              <a:t>scaling</a:t>
            </a:r>
            <a:r>
              <a:rPr lang="sv-SE" dirty="0" smtClean="0"/>
              <a:t> </a:t>
            </a:r>
            <a:r>
              <a:rPr lang="sv-SE" dirty="0" err="1" smtClean="0"/>
              <a:t>with</a:t>
            </a:r>
            <a:r>
              <a:rPr lang="sv-SE" dirty="0" smtClean="0"/>
              <a:t> </a:t>
            </a:r>
            <a:r>
              <a:rPr lang="sv-SE" dirty="0" err="1" smtClean="0"/>
              <a:t>missing</a:t>
            </a:r>
            <a:r>
              <a:rPr lang="sv-SE" dirty="0" smtClean="0"/>
              <a:t> data</a:t>
            </a:r>
          </a:p>
          <a:p>
            <a:endParaRPr lang="sv-SE" dirty="0"/>
          </a:p>
        </p:txBody>
      </p:sp>
      <p:pic>
        <p:nvPicPr>
          <p:cNvPr id="8" name="Bildobjekt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135" y="903301"/>
            <a:ext cx="3162300" cy="508000"/>
          </a:xfrm>
          <a:prstGeom prst="rect">
            <a:avLst/>
          </a:prstGeom>
        </p:spPr>
      </p:pic>
      <p:pic>
        <p:nvPicPr>
          <p:cNvPr id="5" name="Platshållare för innehåll 4" descr="IMG_6911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0" r="15720"/>
          <a:stretch>
            <a:fillRect/>
          </a:stretch>
        </p:blipFill>
        <p:spPr>
          <a:xfrm>
            <a:off x="5163792" y="1976156"/>
            <a:ext cx="3162250" cy="3460606"/>
          </a:xfrm>
        </p:spPr>
      </p:pic>
      <p:pic>
        <p:nvPicPr>
          <p:cNvPr id="9" name="Platshållare för innehåll 6" descr="IMG_6909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0" t="22280" r="15720" b="10808"/>
          <a:stretch/>
        </p:blipFill>
        <p:spPr bwMode="auto">
          <a:xfrm>
            <a:off x="4176500" y="5353373"/>
            <a:ext cx="2030931" cy="1487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7610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75085" y="608048"/>
            <a:ext cx="7650956" cy="812277"/>
          </a:xfrm>
        </p:spPr>
        <p:txBody>
          <a:bodyPr/>
          <a:lstStyle/>
          <a:p>
            <a:r>
              <a:rPr lang="sv-SE" dirty="0" smtClean="0"/>
              <a:t>Rigid </a:t>
            </a:r>
            <a:r>
              <a:rPr lang="sv-SE" dirty="0" err="1" smtClean="0"/>
              <a:t>graphs</a:t>
            </a:r>
            <a:r>
              <a:rPr lang="sv-SE" dirty="0" smtClean="0"/>
              <a:t> (Flatland)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sv-SE" dirty="0" smtClean="0"/>
              <a:t>The general version </a:t>
            </a:r>
            <a:r>
              <a:rPr lang="sv-SE" dirty="0" err="1" smtClean="0"/>
              <a:t>of</a:t>
            </a:r>
            <a:r>
              <a:rPr lang="sv-SE" dirty="0" smtClean="0"/>
              <a:t> multi-</a:t>
            </a:r>
            <a:r>
              <a:rPr lang="sv-SE" dirty="0" err="1" smtClean="0"/>
              <a:t>dimensional</a:t>
            </a:r>
            <a:r>
              <a:rPr lang="sv-SE" dirty="0" smtClean="0"/>
              <a:t> </a:t>
            </a:r>
            <a:r>
              <a:rPr lang="sv-SE" dirty="0" err="1" smtClean="0"/>
              <a:t>scaling</a:t>
            </a:r>
            <a:r>
              <a:rPr lang="sv-SE" dirty="0" smtClean="0"/>
              <a:t> </a:t>
            </a:r>
            <a:r>
              <a:rPr lang="sv-SE" dirty="0" err="1" smtClean="0"/>
              <a:t>with</a:t>
            </a:r>
            <a:r>
              <a:rPr lang="sv-SE" dirty="0" smtClean="0"/>
              <a:t> </a:t>
            </a:r>
            <a:r>
              <a:rPr lang="sv-SE" dirty="0" err="1" smtClean="0"/>
              <a:t>missing</a:t>
            </a:r>
            <a:r>
              <a:rPr lang="sv-SE" dirty="0" smtClean="0"/>
              <a:t> data is </a:t>
            </a:r>
            <a:r>
              <a:rPr lang="sv-SE" dirty="0" err="1" smtClean="0"/>
              <a:t>studied</a:t>
            </a:r>
            <a:r>
              <a:rPr lang="sv-SE" dirty="0" smtClean="0"/>
              <a:t> </a:t>
            </a:r>
            <a:r>
              <a:rPr lang="sv-SE" dirty="0" err="1" smtClean="0"/>
              <a:t>within</a:t>
            </a:r>
            <a:r>
              <a:rPr lang="sv-SE" dirty="0" smtClean="0"/>
              <a:t> </a:t>
            </a:r>
            <a:r>
              <a:rPr lang="sv-SE" b="1" dirty="0" smtClean="0"/>
              <a:t>rigid </a:t>
            </a:r>
            <a:r>
              <a:rPr lang="sv-SE" b="1" dirty="0" err="1" smtClean="0"/>
              <a:t>graph</a:t>
            </a:r>
            <a:r>
              <a:rPr lang="sv-SE" b="1" dirty="0" smtClean="0"/>
              <a:t> </a:t>
            </a:r>
            <a:r>
              <a:rPr lang="sv-SE" b="1" dirty="0" err="1" smtClean="0"/>
              <a:t>theory</a:t>
            </a:r>
            <a:endParaRPr lang="sv-SE" b="1" dirty="0" smtClean="0"/>
          </a:p>
          <a:p>
            <a:r>
              <a:rPr lang="sv-SE" dirty="0"/>
              <a:t>On </a:t>
            </a:r>
            <a:r>
              <a:rPr lang="sv-SE" dirty="0" err="1"/>
              <a:t>reciprocal</a:t>
            </a:r>
            <a:r>
              <a:rPr lang="sv-SE" dirty="0"/>
              <a:t> </a:t>
            </a:r>
            <a:r>
              <a:rPr lang="sv-SE" dirty="0" err="1"/>
              <a:t>figures</a:t>
            </a:r>
            <a:r>
              <a:rPr lang="sv-SE" dirty="0"/>
              <a:t> and diagrams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forces</a:t>
            </a:r>
            <a:r>
              <a:rPr lang="sv-SE" dirty="0"/>
              <a:t>, </a:t>
            </a:r>
            <a:r>
              <a:rPr lang="sv-SE" dirty="0" smtClean="0"/>
              <a:t>Maxwell 1864</a:t>
            </a:r>
          </a:p>
          <a:p>
            <a:r>
              <a:rPr lang="sv-SE" dirty="0" err="1"/>
              <a:t>Recherche</a:t>
            </a:r>
            <a:r>
              <a:rPr lang="sv-SE" dirty="0"/>
              <a:t> sur les </a:t>
            </a:r>
            <a:r>
              <a:rPr lang="sv-SE" dirty="0" err="1"/>
              <a:t>polyèdres</a:t>
            </a:r>
            <a:r>
              <a:rPr lang="sv-SE" dirty="0"/>
              <a:t> - premier </a:t>
            </a:r>
            <a:r>
              <a:rPr lang="sv-SE" dirty="0" err="1" smtClean="0"/>
              <a:t>mémoire</a:t>
            </a:r>
            <a:r>
              <a:rPr lang="sv-SE" dirty="0" smtClean="0"/>
              <a:t>, </a:t>
            </a:r>
            <a:r>
              <a:rPr lang="sv-SE" dirty="0" err="1" smtClean="0"/>
              <a:t>Cauchy</a:t>
            </a:r>
            <a:r>
              <a:rPr lang="sv-SE" dirty="0" smtClean="0"/>
              <a:t> 1813</a:t>
            </a:r>
            <a:endParaRPr lang="sv-SE" dirty="0"/>
          </a:p>
        </p:txBody>
      </p:sp>
      <p:pic>
        <p:nvPicPr>
          <p:cNvPr id="5" name="Bildobjekt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40" y="836462"/>
            <a:ext cx="3162300" cy="508000"/>
          </a:xfrm>
          <a:prstGeom prst="rect">
            <a:avLst/>
          </a:prstGeom>
        </p:spPr>
      </p:pic>
      <p:pic>
        <p:nvPicPr>
          <p:cNvPr id="7" name="Platshållare för innehåll 6" descr="IMG_6912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0" r="15720"/>
          <a:stretch>
            <a:fillRect/>
          </a:stretch>
        </p:blipFill>
        <p:spPr>
          <a:xfrm>
            <a:off x="4575573" y="1959445"/>
            <a:ext cx="3750469" cy="4104323"/>
          </a:xfrm>
        </p:spPr>
      </p:pic>
      <p:sp>
        <p:nvSpPr>
          <p:cNvPr id="8" name="textruta 7"/>
          <p:cNvSpPr txBox="1"/>
          <p:nvPr/>
        </p:nvSpPr>
        <p:spPr>
          <a:xfrm>
            <a:off x="133691" y="6152927"/>
            <a:ext cx="8489342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1600" b="0" dirty="0" smtClean="0">
                <a:solidFill>
                  <a:schemeClr val="tx2"/>
                </a:solidFill>
              </a:rPr>
              <a:t>M. </a:t>
            </a:r>
            <a:r>
              <a:rPr lang="sv-SE" sz="1600" b="0" dirty="0">
                <a:solidFill>
                  <a:schemeClr val="tx2"/>
                </a:solidFill>
              </a:rPr>
              <a:t>Oskarsson, </a:t>
            </a:r>
            <a:r>
              <a:rPr lang="sv-SE" sz="1600" b="0" dirty="0" err="1">
                <a:solidFill>
                  <a:schemeClr val="tx2"/>
                </a:solidFill>
              </a:rPr>
              <a:t>Prime</a:t>
            </a:r>
            <a:r>
              <a:rPr lang="sv-SE" sz="1600" b="0" dirty="0">
                <a:solidFill>
                  <a:schemeClr val="tx2"/>
                </a:solidFill>
              </a:rPr>
              <a:t> Rigid Graphs and </a:t>
            </a:r>
            <a:r>
              <a:rPr lang="sv-SE" sz="1600" b="0" dirty="0" err="1">
                <a:solidFill>
                  <a:schemeClr val="tx2"/>
                </a:solidFill>
              </a:rPr>
              <a:t>Multidimensional</a:t>
            </a:r>
            <a:r>
              <a:rPr lang="sv-SE" sz="1600" b="0" dirty="0">
                <a:solidFill>
                  <a:schemeClr val="tx2"/>
                </a:solidFill>
              </a:rPr>
              <a:t> </a:t>
            </a:r>
            <a:r>
              <a:rPr lang="sv-SE" sz="1600" b="0" dirty="0" err="1">
                <a:solidFill>
                  <a:schemeClr val="tx2"/>
                </a:solidFill>
              </a:rPr>
              <a:t>Scaling</a:t>
            </a:r>
            <a:r>
              <a:rPr lang="sv-SE" sz="1600" b="0" dirty="0">
                <a:solidFill>
                  <a:schemeClr val="tx2"/>
                </a:solidFill>
              </a:rPr>
              <a:t> </a:t>
            </a:r>
            <a:r>
              <a:rPr lang="sv-SE" sz="1600" b="0" dirty="0" err="1">
                <a:solidFill>
                  <a:schemeClr val="tx2"/>
                </a:solidFill>
              </a:rPr>
              <a:t>with</a:t>
            </a:r>
            <a:r>
              <a:rPr lang="sv-SE" sz="1600" b="0" dirty="0">
                <a:solidFill>
                  <a:schemeClr val="tx2"/>
                </a:solidFill>
              </a:rPr>
              <a:t> </a:t>
            </a:r>
            <a:r>
              <a:rPr lang="sv-SE" sz="1600" b="0" dirty="0" err="1">
                <a:solidFill>
                  <a:schemeClr val="tx2"/>
                </a:solidFill>
              </a:rPr>
              <a:t>Missing</a:t>
            </a:r>
            <a:r>
              <a:rPr lang="sv-SE" sz="1600" b="0" dirty="0">
                <a:solidFill>
                  <a:schemeClr val="tx2"/>
                </a:solidFill>
              </a:rPr>
              <a:t> </a:t>
            </a:r>
            <a:r>
              <a:rPr lang="sv-SE" sz="1600" b="0" dirty="0" smtClean="0">
                <a:solidFill>
                  <a:schemeClr val="tx2"/>
                </a:solidFill>
              </a:rPr>
              <a:t>Data, ICPR 2014. </a:t>
            </a:r>
            <a:endParaRPr lang="sv-SE" sz="1600" b="0" dirty="0">
              <a:solidFill>
                <a:schemeClr val="tx2"/>
              </a:solidFill>
            </a:endParaRPr>
          </a:p>
          <a:p>
            <a:endParaRPr lang="sv-SE" sz="1600" b="0" dirty="0">
              <a:solidFill>
                <a:schemeClr val="tx2"/>
              </a:solidFill>
            </a:endParaRPr>
          </a:p>
          <a:p>
            <a:r>
              <a:rPr lang="sv-SE" sz="1600" b="0" dirty="0" smtClean="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8823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Structure and motion using sound</a:t>
            </a:r>
            <a:endParaRPr lang="en-GB" noProof="0" dirty="0"/>
          </a:p>
        </p:txBody>
      </p:sp>
      <p:pic>
        <p:nvPicPr>
          <p:cNvPr id="3" name="IMG_2288 basshunter3 klipp 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78000"/>
            <a:ext cx="9001125" cy="5062538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133691" y="5764851"/>
            <a:ext cx="8489342" cy="169277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b="0" dirty="0">
                <a:solidFill>
                  <a:schemeClr val="tx2"/>
                </a:solidFill>
              </a:rPr>
              <a:t>Z. </a:t>
            </a:r>
            <a:r>
              <a:rPr lang="sv-SE" b="0" dirty="0" err="1" smtClean="0">
                <a:solidFill>
                  <a:schemeClr val="tx2"/>
                </a:solidFill>
              </a:rPr>
              <a:t>Simayijiang</a:t>
            </a:r>
            <a:r>
              <a:rPr lang="sv-SE" b="0" dirty="0" smtClean="0">
                <a:solidFill>
                  <a:schemeClr val="tx2"/>
                </a:solidFill>
              </a:rPr>
              <a:t> et </a:t>
            </a:r>
            <a:r>
              <a:rPr lang="sv-SE" b="0" dirty="0">
                <a:solidFill>
                  <a:schemeClr val="tx2"/>
                </a:solidFill>
              </a:rPr>
              <a:t>al, An </a:t>
            </a:r>
            <a:r>
              <a:rPr lang="sv-SE" b="0" dirty="0" err="1">
                <a:solidFill>
                  <a:schemeClr val="tx2"/>
                </a:solidFill>
              </a:rPr>
              <a:t>Automatic</a:t>
            </a:r>
            <a:r>
              <a:rPr lang="sv-SE" b="0" dirty="0">
                <a:solidFill>
                  <a:schemeClr val="tx2"/>
                </a:solidFill>
              </a:rPr>
              <a:t> System for </a:t>
            </a:r>
            <a:r>
              <a:rPr lang="sv-SE" b="0" dirty="0" err="1">
                <a:solidFill>
                  <a:schemeClr val="tx2"/>
                </a:solidFill>
              </a:rPr>
              <a:t>Microphone</a:t>
            </a:r>
            <a:r>
              <a:rPr lang="sv-SE" b="0" dirty="0">
                <a:solidFill>
                  <a:schemeClr val="tx2"/>
                </a:solidFill>
              </a:rPr>
              <a:t> Self-</a:t>
            </a:r>
            <a:r>
              <a:rPr lang="sv-SE" b="0" dirty="0" err="1">
                <a:solidFill>
                  <a:schemeClr val="tx2"/>
                </a:solidFill>
              </a:rPr>
              <a:t>Localization</a:t>
            </a:r>
            <a:r>
              <a:rPr lang="sv-SE" b="0" dirty="0">
                <a:solidFill>
                  <a:schemeClr val="tx2"/>
                </a:solidFill>
              </a:rPr>
              <a:t> </a:t>
            </a:r>
            <a:r>
              <a:rPr lang="sv-SE" b="0" dirty="0" err="1">
                <a:solidFill>
                  <a:schemeClr val="tx2"/>
                </a:solidFill>
              </a:rPr>
              <a:t>Using</a:t>
            </a:r>
            <a:r>
              <a:rPr lang="sv-SE" b="0" dirty="0">
                <a:solidFill>
                  <a:schemeClr val="tx2"/>
                </a:solidFill>
              </a:rPr>
              <a:t> Ambient </a:t>
            </a:r>
            <a:r>
              <a:rPr lang="sv-SE" b="0" dirty="0" smtClean="0">
                <a:solidFill>
                  <a:schemeClr val="tx2"/>
                </a:solidFill>
              </a:rPr>
              <a:t>Sound, EUSIPCO 2014.</a:t>
            </a:r>
          </a:p>
          <a:p>
            <a:r>
              <a:rPr lang="sv-SE" b="0" dirty="0" smtClean="0">
                <a:solidFill>
                  <a:schemeClr val="tx2"/>
                </a:solidFill>
              </a:rPr>
              <a:t>S. </a:t>
            </a:r>
            <a:r>
              <a:rPr lang="sv-SE" b="0" dirty="0">
                <a:solidFill>
                  <a:schemeClr val="tx2"/>
                </a:solidFill>
              </a:rPr>
              <a:t>Rex, Robust </a:t>
            </a:r>
            <a:r>
              <a:rPr lang="sv-SE" b="0" dirty="0" err="1">
                <a:solidFill>
                  <a:schemeClr val="tx2"/>
                </a:solidFill>
              </a:rPr>
              <a:t>Time</a:t>
            </a:r>
            <a:r>
              <a:rPr lang="sv-SE" b="0" dirty="0">
                <a:solidFill>
                  <a:schemeClr val="tx2"/>
                </a:solidFill>
              </a:rPr>
              <a:t> </a:t>
            </a:r>
            <a:r>
              <a:rPr lang="sv-SE" b="0" dirty="0" err="1">
                <a:solidFill>
                  <a:schemeClr val="tx2"/>
                </a:solidFill>
              </a:rPr>
              <a:t>Difference</a:t>
            </a:r>
            <a:r>
              <a:rPr lang="sv-SE" b="0" dirty="0">
                <a:solidFill>
                  <a:schemeClr val="tx2"/>
                </a:solidFill>
              </a:rPr>
              <a:t> </a:t>
            </a:r>
            <a:r>
              <a:rPr lang="sv-SE" b="0" dirty="0" err="1">
                <a:solidFill>
                  <a:schemeClr val="tx2"/>
                </a:solidFill>
              </a:rPr>
              <a:t>Estimation</a:t>
            </a:r>
            <a:r>
              <a:rPr lang="sv-SE" b="0" dirty="0">
                <a:solidFill>
                  <a:schemeClr val="tx2"/>
                </a:solidFill>
              </a:rPr>
              <a:t> for </a:t>
            </a:r>
            <a:r>
              <a:rPr lang="sv-SE" b="0" dirty="0" err="1">
                <a:solidFill>
                  <a:schemeClr val="tx2"/>
                </a:solidFill>
              </a:rPr>
              <a:t>Unknown</a:t>
            </a:r>
            <a:r>
              <a:rPr lang="sv-SE" b="0" dirty="0">
                <a:solidFill>
                  <a:schemeClr val="tx2"/>
                </a:solidFill>
              </a:rPr>
              <a:t> </a:t>
            </a:r>
            <a:r>
              <a:rPr lang="sv-SE" b="0" dirty="0" err="1">
                <a:solidFill>
                  <a:schemeClr val="tx2"/>
                </a:solidFill>
              </a:rPr>
              <a:t>Microphone</a:t>
            </a:r>
            <a:r>
              <a:rPr lang="sv-SE" b="0" dirty="0">
                <a:solidFill>
                  <a:schemeClr val="tx2"/>
                </a:solidFill>
              </a:rPr>
              <a:t> Positions </a:t>
            </a:r>
            <a:r>
              <a:rPr lang="sv-SE" b="0" dirty="0" err="1">
                <a:solidFill>
                  <a:schemeClr val="tx2"/>
                </a:solidFill>
              </a:rPr>
              <a:t>with</a:t>
            </a:r>
            <a:r>
              <a:rPr lang="sv-SE" b="0" dirty="0">
                <a:solidFill>
                  <a:schemeClr val="tx2"/>
                </a:solidFill>
              </a:rPr>
              <a:t> </a:t>
            </a:r>
            <a:r>
              <a:rPr lang="sv-SE" b="0" dirty="0" err="1" smtClean="0">
                <a:solidFill>
                  <a:schemeClr val="tx2"/>
                </a:solidFill>
              </a:rPr>
              <a:t>Reverberation</a:t>
            </a:r>
            <a:r>
              <a:rPr lang="sv-SE" b="0" dirty="0" smtClean="0">
                <a:solidFill>
                  <a:schemeClr val="tx2"/>
                </a:solidFill>
              </a:rPr>
              <a:t>, 2015.</a:t>
            </a:r>
          </a:p>
          <a:p>
            <a:r>
              <a:rPr lang="sv-SE" sz="3200" b="0" dirty="0" smtClean="0">
                <a:solidFill>
                  <a:schemeClr val="tx2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3743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75085" y="608048"/>
            <a:ext cx="7650956" cy="812277"/>
          </a:xfrm>
        </p:spPr>
        <p:txBody>
          <a:bodyPr/>
          <a:lstStyle/>
          <a:p>
            <a:r>
              <a:rPr lang="sv-SE" dirty="0" smtClean="0"/>
              <a:t>TOA </a:t>
            </a:r>
            <a:r>
              <a:rPr lang="sv-SE" dirty="0" err="1" smtClean="0"/>
              <a:t>geometry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sv-SE" dirty="0" smtClean="0"/>
              <a:t>In 3D</a:t>
            </a:r>
          </a:p>
          <a:p>
            <a:r>
              <a:rPr lang="sv-SE" dirty="0" smtClean="0"/>
              <a:t>Minimal problems</a:t>
            </a:r>
          </a:p>
          <a:p>
            <a:pPr lvl="1"/>
            <a:r>
              <a:rPr lang="sv-SE" dirty="0"/>
              <a:t>4 </a:t>
            </a:r>
            <a:r>
              <a:rPr lang="sv-SE" dirty="0" err="1"/>
              <a:t>senders</a:t>
            </a:r>
            <a:r>
              <a:rPr lang="sv-SE" dirty="0"/>
              <a:t>, 6 receivers</a:t>
            </a:r>
          </a:p>
          <a:p>
            <a:pPr lvl="1"/>
            <a:r>
              <a:rPr lang="sv-SE" dirty="0" smtClean="0"/>
              <a:t>5 </a:t>
            </a:r>
            <a:r>
              <a:rPr lang="sv-SE" dirty="0" err="1"/>
              <a:t>senders</a:t>
            </a:r>
            <a:r>
              <a:rPr lang="sv-SE" dirty="0"/>
              <a:t>, </a:t>
            </a:r>
            <a:r>
              <a:rPr lang="sv-SE" dirty="0" smtClean="0"/>
              <a:t>5 </a:t>
            </a:r>
            <a:r>
              <a:rPr lang="sv-SE" dirty="0"/>
              <a:t>receivers</a:t>
            </a:r>
          </a:p>
          <a:p>
            <a:pPr lvl="1"/>
            <a:r>
              <a:rPr lang="sv-SE" dirty="0" smtClean="0"/>
              <a:t>6 </a:t>
            </a:r>
            <a:r>
              <a:rPr lang="sv-SE" dirty="0" err="1"/>
              <a:t>senders</a:t>
            </a:r>
            <a:r>
              <a:rPr lang="sv-SE" dirty="0"/>
              <a:t>, </a:t>
            </a:r>
            <a:r>
              <a:rPr lang="sv-SE" dirty="0" smtClean="0"/>
              <a:t>4 </a:t>
            </a:r>
            <a:r>
              <a:rPr lang="sv-SE" dirty="0"/>
              <a:t>receivers</a:t>
            </a:r>
          </a:p>
          <a:p>
            <a:pPr lvl="1"/>
            <a:r>
              <a:rPr lang="sv-SE" dirty="0" smtClean="0"/>
              <a:t> 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7" name="Platshållare för innehåll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0478" r="10478"/>
          <a:stretch>
            <a:fillRect/>
          </a:stretch>
        </p:blipFill>
        <p:spPr>
          <a:xfrm>
            <a:off x="4678429" y="2088714"/>
            <a:ext cx="3647614" cy="3991764"/>
          </a:xfrm>
        </p:spPr>
      </p:pic>
      <p:pic>
        <p:nvPicPr>
          <p:cNvPr id="5" name="Bildobjekt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860" y="786332"/>
            <a:ext cx="3162300" cy="508000"/>
          </a:xfrm>
          <a:prstGeom prst="rect">
            <a:avLst/>
          </a:prstGeom>
        </p:spPr>
      </p:pic>
      <p:pic>
        <p:nvPicPr>
          <p:cNvPr id="6" name="Bildobjekt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6" y="4194165"/>
            <a:ext cx="4279185" cy="2322621"/>
          </a:xfrm>
          <a:prstGeom prst="rect">
            <a:avLst/>
          </a:prstGeom>
        </p:spPr>
      </p:pic>
      <p:sp>
        <p:nvSpPr>
          <p:cNvPr id="8" name="textruta 7"/>
          <p:cNvSpPr txBox="1"/>
          <p:nvPr/>
        </p:nvSpPr>
        <p:spPr>
          <a:xfrm>
            <a:off x="133691" y="6168251"/>
            <a:ext cx="8489342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1600" b="0" dirty="0" smtClean="0">
                <a:solidFill>
                  <a:schemeClr val="tx2"/>
                </a:solidFill>
              </a:rPr>
              <a:t>Y. </a:t>
            </a:r>
            <a:r>
              <a:rPr lang="sv-SE" sz="1600" b="0" dirty="0" err="1" smtClean="0">
                <a:solidFill>
                  <a:schemeClr val="tx2"/>
                </a:solidFill>
              </a:rPr>
              <a:t>Kuang</a:t>
            </a:r>
            <a:r>
              <a:rPr lang="sv-SE" sz="1600" b="0" dirty="0">
                <a:solidFill>
                  <a:schemeClr val="tx2"/>
                </a:solidFill>
              </a:rPr>
              <a:t> et al, A </a:t>
            </a:r>
            <a:r>
              <a:rPr lang="sv-SE" sz="1600" b="0" dirty="0" err="1">
                <a:solidFill>
                  <a:schemeClr val="tx2"/>
                </a:solidFill>
              </a:rPr>
              <a:t>Complete</a:t>
            </a:r>
            <a:r>
              <a:rPr lang="sv-SE" sz="1600" b="0" dirty="0">
                <a:solidFill>
                  <a:schemeClr val="tx2"/>
                </a:solidFill>
              </a:rPr>
              <a:t> </a:t>
            </a:r>
            <a:r>
              <a:rPr lang="sv-SE" sz="1600" b="0" dirty="0" err="1">
                <a:solidFill>
                  <a:schemeClr val="tx2"/>
                </a:solidFill>
              </a:rPr>
              <a:t>Characterization</a:t>
            </a:r>
            <a:r>
              <a:rPr lang="sv-SE" sz="1600" b="0" dirty="0">
                <a:solidFill>
                  <a:schemeClr val="tx2"/>
                </a:solidFill>
              </a:rPr>
              <a:t> and Solution </a:t>
            </a:r>
            <a:r>
              <a:rPr lang="sv-SE" sz="1600" b="0" dirty="0" err="1">
                <a:solidFill>
                  <a:schemeClr val="tx2"/>
                </a:solidFill>
              </a:rPr>
              <a:t>to</a:t>
            </a:r>
            <a:r>
              <a:rPr lang="sv-SE" sz="1600" b="0" dirty="0">
                <a:solidFill>
                  <a:schemeClr val="tx2"/>
                </a:solidFill>
              </a:rPr>
              <a:t> the </a:t>
            </a:r>
            <a:r>
              <a:rPr lang="sv-SE" sz="1600" b="0" dirty="0" err="1">
                <a:solidFill>
                  <a:schemeClr val="tx2"/>
                </a:solidFill>
              </a:rPr>
              <a:t>Microphone</a:t>
            </a:r>
            <a:r>
              <a:rPr lang="sv-SE" sz="1600" b="0" dirty="0">
                <a:solidFill>
                  <a:schemeClr val="tx2"/>
                </a:solidFill>
              </a:rPr>
              <a:t> Position Self-</a:t>
            </a:r>
            <a:r>
              <a:rPr lang="sv-SE" sz="1600" b="0" dirty="0" err="1">
                <a:solidFill>
                  <a:schemeClr val="tx2"/>
                </a:solidFill>
              </a:rPr>
              <a:t>Calibration</a:t>
            </a:r>
            <a:r>
              <a:rPr lang="sv-SE" sz="1600" b="0" dirty="0">
                <a:solidFill>
                  <a:schemeClr val="tx2"/>
                </a:solidFill>
              </a:rPr>
              <a:t> </a:t>
            </a:r>
            <a:r>
              <a:rPr lang="sv-SE" sz="1600" b="0" dirty="0" smtClean="0">
                <a:solidFill>
                  <a:schemeClr val="tx2"/>
                </a:solidFill>
              </a:rPr>
              <a:t>Problem, ICASSP 2013. </a:t>
            </a:r>
            <a:endParaRPr lang="sv-SE" sz="1600" b="0" dirty="0">
              <a:solidFill>
                <a:schemeClr val="tx2"/>
              </a:solidFill>
            </a:endParaRPr>
          </a:p>
          <a:p>
            <a:endParaRPr lang="sv-SE" sz="1600" b="0" dirty="0">
              <a:solidFill>
                <a:schemeClr val="tx2"/>
              </a:solidFill>
            </a:endParaRPr>
          </a:p>
          <a:p>
            <a:r>
              <a:rPr lang="sv-SE" sz="1600" b="0" dirty="0" smtClean="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6169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75085" y="608048"/>
            <a:ext cx="7650956" cy="812277"/>
          </a:xfrm>
        </p:spPr>
        <p:txBody>
          <a:bodyPr/>
          <a:lstStyle/>
          <a:p>
            <a:r>
              <a:rPr lang="sv-SE" dirty="0" smtClean="0"/>
              <a:t>TOA </a:t>
            </a:r>
            <a:r>
              <a:rPr lang="sv-SE" dirty="0" err="1" smtClean="0"/>
              <a:t>geometry</a:t>
            </a:r>
            <a:r>
              <a:rPr lang="sv-SE" dirty="0" smtClean="0"/>
              <a:t>, general dimensions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sv-SE" dirty="0" smtClean="0"/>
              <a:t>In k dimensions</a:t>
            </a:r>
          </a:p>
          <a:p>
            <a:r>
              <a:rPr lang="sv-SE" dirty="0" smtClean="0"/>
              <a:t>m </a:t>
            </a:r>
            <a:r>
              <a:rPr lang="sv-SE" dirty="0" err="1"/>
              <a:t>senders</a:t>
            </a:r>
            <a:r>
              <a:rPr lang="sv-SE" dirty="0" smtClean="0"/>
              <a:t>, n receivers</a:t>
            </a:r>
          </a:p>
          <a:p>
            <a:r>
              <a:rPr lang="sv-SE" dirty="0"/>
              <a:t>m &gt;= k+1</a:t>
            </a:r>
          </a:p>
          <a:p>
            <a:r>
              <a:rPr lang="sv-SE" dirty="0" smtClean="0"/>
              <a:t>n </a:t>
            </a:r>
            <a:r>
              <a:rPr lang="sv-SE" dirty="0"/>
              <a:t>&gt;= k+1</a:t>
            </a:r>
          </a:p>
          <a:p>
            <a:r>
              <a:rPr lang="sv-SE" dirty="0" err="1"/>
              <a:t>m</a:t>
            </a:r>
            <a:r>
              <a:rPr lang="sv-SE" dirty="0" err="1" smtClean="0"/>
              <a:t>+n</a:t>
            </a:r>
            <a:r>
              <a:rPr lang="sv-SE" dirty="0" smtClean="0"/>
              <a:t> </a:t>
            </a:r>
            <a:r>
              <a:rPr lang="sv-SE" dirty="0"/>
              <a:t>&gt;= </a:t>
            </a:r>
            <a:r>
              <a:rPr lang="sv-SE" dirty="0" smtClean="0"/>
              <a:t>1 + k + k(k+1)/2</a:t>
            </a:r>
            <a:endParaRPr lang="sv-SE" dirty="0"/>
          </a:p>
          <a:p>
            <a:r>
              <a:rPr lang="sv-SE" dirty="0" smtClean="0"/>
              <a:t>For </a:t>
            </a:r>
            <a:r>
              <a:rPr lang="sv-SE" dirty="0" err="1" smtClean="0"/>
              <a:t>example</a:t>
            </a:r>
            <a:r>
              <a:rPr lang="sv-SE" dirty="0" smtClean="0"/>
              <a:t> in 4D</a:t>
            </a:r>
          </a:p>
          <a:p>
            <a:pPr lvl="1"/>
            <a:r>
              <a:rPr lang="sv-SE" dirty="0" err="1" smtClean="0"/>
              <a:t>m+n</a:t>
            </a:r>
            <a:r>
              <a:rPr lang="sv-SE" dirty="0" smtClean="0"/>
              <a:t>&gt;=15</a:t>
            </a:r>
          </a:p>
          <a:p>
            <a:endParaRPr lang="sv-SE" dirty="0" smtClean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7" name="Platshållare för innehåll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0478" r="10478"/>
          <a:stretch>
            <a:fillRect/>
          </a:stretch>
        </p:blipFill>
        <p:spPr>
          <a:xfrm>
            <a:off x="4678429" y="2088714"/>
            <a:ext cx="3647614" cy="3991764"/>
          </a:xfrm>
        </p:spPr>
      </p:pic>
      <p:sp>
        <p:nvSpPr>
          <p:cNvPr id="8" name="textruta 7"/>
          <p:cNvSpPr txBox="1"/>
          <p:nvPr/>
        </p:nvSpPr>
        <p:spPr>
          <a:xfrm>
            <a:off x="133691" y="6086088"/>
            <a:ext cx="8489342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1600" b="0" dirty="0" smtClean="0">
                <a:solidFill>
                  <a:schemeClr val="tx2"/>
                </a:solidFill>
              </a:rPr>
              <a:t>Y. </a:t>
            </a:r>
            <a:r>
              <a:rPr lang="sv-SE" sz="1600" b="0" dirty="0" err="1" smtClean="0">
                <a:solidFill>
                  <a:schemeClr val="tx2"/>
                </a:solidFill>
              </a:rPr>
              <a:t>Kuang</a:t>
            </a:r>
            <a:r>
              <a:rPr lang="sv-SE" sz="1600" b="0" dirty="0">
                <a:solidFill>
                  <a:schemeClr val="tx2"/>
                </a:solidFill>
              </a:rPr>
              <a:t> et al, A </a:t>
            </a:r>
            <a:r>
              <a:rPr lang="sv-SE" sz="1600" b="0" dirty="0" err="1">
                <a:solidFill>
                  <a:schemeClr val="tx2"/>
                </a:solidFill>
              </a:rPr>
              <a:t>Complete</a:t>
            </a:r>
            <a:r>
              <a:rPr lang="sv-SE" sz="1600" b="0" dirty="0">
                <a:solidFill>
                  <a:schemeClr val="tx2"/>
                </a:solidFill>
              </a:rPr>
              <a:t> </a:t>
            </a:r>
            <a:r>
              <a:rPr lang="sv-SE" sz="1600" b="0" dirty="0" err="1">
                <a:solidFill>
                  <a:schemeClr val="tx2"/>
                </a:solidFill>
              </a:rPr>
              <a:t>Characterization</a:t>
            </a:r>
            <a:r>
              <a:rPr lang="sv-SE" sz="1600" b="0" dirty="0">
                <a:solidFill>
                  <a:schemeClr val="tx2"/>
                </a:solidFill>
              </a:rPr>
              <a:t> and Solution </a:t>
            </a:r>
            <a:r>
              <a:rPr lang="sv-SE" sz="1600" b="0" dirty="0" err="1">
                <a:solidFill>
                  <a:schemeClr val="tx2"/>
                </a:solidFill>
              </a:rPr>
              <a:t>to</a:t>
            </a:r>
            <a:r>
              <a:rPr lang="sv-SE" sz="1600" b="0" dirty="0">
                <a:solidFill>
                  <a:schemeClr val="tx2"/>
                </a:solidFill>
              </a:rPr>
              <a:t> the </a:t>
            </a:r>
            <a:r>
              <a:rPr lang="sv-SE" sz="1600" b="0" dirty="0" err="1">
                <a:solidFill>
                  <a:schemeClr val="tx2"/>
                </a:solidFill>
              </a:rPr>
              <a:t>Microphone</a:t>
            </a:r>
            <a:r>
              <a:rPr lang="sv-SE" sz="1600" b="0" dirty="0">
                <a:solidFill>
                  <a:schemeClr val="tx2"/>
                </a:solidFill>
              </a:rPr>
              <a:t> Position Self-</a:t>
            </a:r>
            <a:r>
              <a:rPr lang="sv-SE" sz="1600" b="0" dirty="0" err="1">
                <a:solidFill>
                  <a:schemeClr val="tx2"/>
                </a:solidFill>
              </a:rPr>
              <a:t>Calibration</a:t>
            </a:r>
            <a:r>
              <a:rPr lang="sv-SE" sz="1600" b="0" dirty="0">
                <a:solidFill>
                  <a:schemeClr val="tx2"/>
                </a:solidFill>
              </a:rPr>
              <a:t> </a:t>
            </a:r>
            <a:r>
              <a:rPr lang="sv-SE" sz="1600" b="0" dirty="0" smtClean="0">
                <a:solidFill>
                  <a:schemeClr val="tx2"/>
                </a:solidFill>
              </a:rPr>
              <a:t>Problem, ICASSP 2013. </a:t>
            </a:r>
            <a:endParaRPr lang="sv-SE" sz="1600" b="0" dirty="0">
              <a:solidFill>
                <a:schemeClr val="tx2"/>
              </a:solidFill>
            </a:endParaRPr>
          </a:p>
          <a:p>
            <a:endParaRPr lang="sv-SE" sz="1600" b="0" dirty="0">
              <a:solidFill>
                <a:schemeClr val="tx2"/>
              </a:solidFill>
            </a:endParaRPr>
          </a:p>
          <a:p>
            <a:r>
              <a:rPr lang="sv-SE" sz="1600" b="0" dirty="0" smtClean="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1396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75085" y="608048"/>
            <a:ext cx="7650956" cy="812277"/>
          </a:xfrm>
        </p:spPr>
        <p:txBody>
          <a:bodyPr/>
          <a:lstStyle/>
          <a:p>
            <a:r>
              <a:rPr lang="sv-SE" dirty="0" smtClean="0"/>
              <a:t>TOA – </a:t>
            </a:r>
            <a:r>
              <a:rPr lang="sv-SE" dirty="0" err="1" smtClean="0"/>
              <a:t>difference</a:t>
            </a:r>
            <a:r>
              <a:rPr lang="sv-SE" dirty="0" smtClean="0"/>
              <a:t> in dimensions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sv-SE" dirty="0" smtClean="0"/>
              <a:t>Problem </a:t>
            </a:r>
            <a:r>
              <a:rPr lang="sv-SE" dirty="0" err="1" smtClean="0"/>
              <a:t>changes</a:t>
            </a:r>
            <a:r>
              <a:rPr lang="sv-SE" dirty="0" smtClean="0"/>
              <a:t> </a:t>
            </a:r>
            <a:r>
              <a:rPr lang="sv-SE" dirty="0" err="1" smtClean="0"/>
              <a:t>character</a:t>
            </a:r>
            <a:r>
              <a:rPr lang="sv-SE" dirty="0" smtClean="0"/>
              <a:t> </a:t>
            </a:r>
            <a:r>
              <a:rPr lang="sv-SE" dirty="0" err="1" smtClean="0"/>
              <a:t>if</a:t>
            </a:r>
            <a:r>
              <a:rPr lang="sv-SE" dirty="0" smtClean="0"/>
              <a:t> </a:t>
            </a:r>
            <a:r>
              <a:rPr lang="sv-SE" dirty="0" err="1" smtClean="0"/>
              <a:t>one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the </a:t>
            </a:r>
            <a:r>
              <a:rPr lang="sv-SE" dirty="0" err="1" smtClean="0"/>
              <a:t>two</a:t>
            </a:r>
            <a:r>
              <a:rPr lang="sv-SE" dirty="0" smtClean="0"/>
              <a:t> </a:t>
            </a:r>
            <a:r>
              <a:rPr lang="sv-SE" dirty="0" err="1" smtClean="0"/>
              <a:t>point</a:t>
            </a:r>
            <a:r>
              <a:rPr lang="sv-SE" dirty="0" smtClean="0"/>
              <a:t> sets span a </a:t>
            </a:r>
            <a:r>
              <a:rPr lang="sv-SE" dirty="0" err="1" smtClean="0"/>
              <a:t>linear</a:t>
            </a:r>
            <a:r>
              <a:rPr lang="sv-SE" dirty="0" smtClean="0"/>
              <a:t> space </a:t>
            </a:r>
            <a:r>
              <a:rPr lang="sv-SE" dirty="0" err="1" smtClean="0"/>
              <a:t>with</a:t>
            </a:r>
            <a:r>
              <a:rPr lang="sv-SE" dirty="0" smtClean="0"/>
              <a:t> </a:t>
            </a:r>
            <a:r>
              <a:rPr lang="sv-SE" dirty="0" err="1" smtClean="0"/>
              <a:t>lower</a:t>
            </a:r>
            <a:r>
              <a:rPr lang="sv-SE" dirty="0" smtClean="0"/>
              <a:t> dimension</a:t>
            </a:r>
          </a:p>
          <a:p>
            <a:r>
              <a:rPr lang="sv-SE" dirty="0" smtClean="0"/>
              <a:t>Receivers span </a:t>
            </a:r>
            <a:r>
              <a:rPr lang="sv-SE" dirty="0" err="1" smtClean="0"/>
              <a:t>dim</a:t>
            </a:r>
            <a:r>
              <a:rPr lang="sv-SE" dirty="0" smtClean="0"/>
              <a:t> k</a:t>
            </a:r>
          </a:p>
          <a:p>
            <a:r>
              <a:rPr lang="sv-SE" dirty="0" smtClean="0"/>
              <a:t>Senders in </a:t>
            </a:r>
            <a:r>
              <a:rPr lang="sv-SE" dirty="0" err="1" smtClean="0"/>
              <a:t>dim</a:t>
            </a:r>
            <a:r>
              <a:rPr lang="sv-SE" dirty="0" smtClean="0"/>
              <a:t> k+1</a:t>
            </a:r>
          </a:p>
          <a:p>
            <a:r>
              <a:rPr lang="sv-SE" dirty="0" smtClean="0"/>
              <a:t>m &gt;= 1 + k + k(k+1)/2</a:t>
            </a:r>
          </a:p>
          <a:p>
            <a:r>
              <a:rPr lang="sv-SE" dirty="0" smtClean="0"/>
              <a:t>n &gt;= k+1</a:t>
            </a:r>
          </a:p>
          <a:p>
            <a:r>
              <a:rPr lang="sv-SE" dirty="0" err="1" smtClean="0"/>
              <a:t>Essentially</a:t>
            </a:r>
            <a:r>
              <a:rPr lang="sv-SE" dirty="0" smtClean="0"/>
              <a:t> </a:t>
            </a:r>
            <a:r>
              <a:rPr lang="sv-SE" dirty="0" err="1" smtClean="0"/>
              <a:t>unique</a:t>
            </a:r>
            <a:r>
              <a:rPr lang="sv-SE" dirty="0" smtClean="0"/>
              <a:t> solution</a:t>
            </a:r>
            <a:endParaRPr lang="sv-SE" dirty="0"/>
          </a:p>
        </p:txBody>
      </p:sp>
      <p:sp>
        <p:nvSpPr>
          <p:cNvPr id="8" name="textruta 7"/>
          <p:cNvSpPr txBox="1"/>
          <p:nvPr/>
        </p:nvSpPr>
        <p:spPr>
          <a:xfrm>
            <a:off x="133691" y="6086088"/>
            <a:ext cx="8489342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1600" b="0" dirty="0" smtClean="0">
                <a:solidFill>
                  <a:schemeClr val="tx2"/>
                </a:solidFill>
              </a:rPr>
              <a:t>S. Burgess et </a:t>
            </a:r>
            <a:r>
              <a:rPr lang="sv-SE" sz="1600" b="0" dirty="0">
                <a:solidFill>
                  <a:schemeClr val="tx2"/>
                </a:solidFill>
              </a:rPr>
              <a:t>al, TOA sensor </a:t>
            </a:r>
            <a:r>
              <a:rPr lang="sv-SE" sz="1600" b="0" dirty="0" err="1">
                <a:solidFill>
                  <a:schemeClr val="tx2"/>
                </a:solidFill>
              </a:rPr>
              <a:t>network</a:t>
            </a:r>
            <a:r>
              <a:rPr lang="sv-SE" sz="1600" b="0" dirty="0">
                <a:solidFill>
                  <a:schemeClr val="tx2"/>
                </a:solidFill>
              </a:rPr>
              <a:t> </a:t>
            </a:r>
            <a:r>
              <a:rPr lang="sv-SE" sz="1600" b="0" dirty="0" err="1">
                <a:solidFill>
                  <a:schemeClr val="tx2"/>
                </a:solidFill>
              </a:rPr>
              <a:t>self-calibration</a:t>
            </a:r>
            <a:r>
              <a:rPr lang="sv-SE" sz="1600" b="0" dirty="0">
                <a:solidFill>
                  <a:schemeClr val="tx2"/>
                </a:solidFill>
              </a:rPr>
              <a:t> for receiver and transmitter </a:t>
            </a:r>
            <a:r>
              <a:rPr lang="sv-SE" sz="1600" b="0" dirty="0" err="1">
                <a:solidFill>
                  <a:schemeClr val="tx2"/>
                </a:solidFill>
              </a:rPr>
              <a:t>spaces</a:t>
            </a:r>
            <a:r>
              <a:rPr lang="sv-SE" sz="1600" b="0" dirty="0">
                <a:solidFill>
                  <a:schemeClr val="tx2"/>
                </a:solidFill>
              </a:rPr>
              <a:t> </a:t>
            </a:r>
            <a:r>
              <a:rPr lang="sv-SE" sz="1600" b="0" dirty="0" err="1">
                <a:solidFill>
                  <a:schemeClr val="tx2"/>
                </a:solidFill>
              </a:rPr>
              <a:t>with</a:t>
            </a:r>
            <a:r>
              <a:rPr lang="sv-SE" sz="1600" b="0" dirty="0">
                <a:solidFill>
                  <a:schemeClr val="tx2"/>
                </a:solidFill>
              </a:rPr>
              <a:t> </a:t>
            </a:r>
            <a:r>
              <a:rPr lang="sv-SE" sz="1600" b="0" dirty="0" err="1">
                <a:solidFill>
                  <a:schemeClr val="tx2"/>
                </a:solidFill>
              </a:rPr>
              <a:t>difference</a:t>
            </a:r>
            <a:r>
              <a:rPr lang="sv-SE" sz="1600" b="0" dirty="0">
                <a:solidFill>
                  <a:schemeClr val="tx2"/>
                </a:solidFill>
              </a:rPr>
              <a:t> in </a:t>
            </a:r>
            <a:r>
              <a:rPr lang="sv-SE" sz="1600" b="0" dirty="0" smtClean="0">
                <a:solidFill>
                  <a:schemeClr val="tx2"/>
                </a:solidFill>
              </a:rPr>
              <a:t>dimension, Signal </a:t>
            </a:r>
            <a:r>
              <a:rPr lang="sv-SE" sz="1600" b="0" dirty="0" err="1" smtClean="0">
                <a:solidFill>
                  <a:schemeClr val="tx2"/>
                </a:solidFill>
              </a:rPr>
              <a:t>Processing</a:t>
            </a:r>
            <a:r>
              <a:rPr lang="sv-SE" sz="1600" b="0" dirty="0" smtClean="0">
                <a:solidFill>
                  <a:schemeClr val="tx2"/>
                </a:solidFill>
              </a:rPr>
              <a:t>, 2015</a:t>
            </a:r>
            <a:endParaRPr lang="sv-SE" sz="1600" b="0" dirty="0">
              <a:solidFill>
                <a:schemeClr val="tx2"/>
              </a:solidFill>
            </a:endParaRPr>
          </a:p>
          <a:p>
            <a:r>
              <a:rPr lang="sv-SE" sz="1600" b="0" dirty="0" smtClean="0">
                <a:solidFill>
                  <a:schemeClr val="tx2"/>
                </a:solidFill>
              </a:rPr>
              <a:t>. </a:t>
            </a:r>
            <a:endParaRPr lang="sv-SE" sz="1600" b="0" dirty="0">
              <a:solidFill>
                <a:schemeClr val="tx2"/>
              </a:solidFill>
            </a:endParaRPr>
          </a:p>
          <a:p>
            <a:endParaRPr lang="sv-SE" sz="1600" b="0" dirty="0">
              <a:solidFill>
                <a:schemeClr val="tx2"/>
              </a:solidFill>
            </a:endParaRPr>
          </a:p>
          <a:p>
            <a:r>
              <a:rPr lang="sv-SE" sz="1600" b="0" dirty="0" smtClean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5" name="Platshållare för innehåll 4" descr="IMG_6907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0" r="157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35705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75085" y="608048"/>
            <a:ext cx="7650956" cy="812277"/>
          </a:xfrm>
        </p:spPr>
        <p:txBody>
          <a:bodyPr/>
          <a:lstStyle/>
          <a:p>
            <a:r>
              <a:rPr lang="sv-SE" dirty="0" smtClean="0"/>
              <a:t>TDOA </a:t>
            </a:r>
            <a:r>
              <a:rPr lang="sv-SE" dirty="0" err="1" smtClean="0"/>
              <a:t>geometry</a:t>
            </a:r>
            <a:r>
              <a:rPr lang="sv-SE" dirty="0" smtClean="0"/>
              <a:t> in 3D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sv-SE" dirty="0" smtClean="0"/>
              <a:t>I – Minimal problems</a:t>
            </a:r>
          </a:p>
          <a:p>
            <a:pPr lvl="1"/>
            <a:r>
              <a:rPr lang="sv-SE" dirty="0" err="1" smtClean="0"/>
              <a:t>Open</a:t>
            </a:r>
            <a:r>
              <a:rPr lang="sv-SE" dirty="0" smtClean="0"/>
              <a:t> problem</a:t>
            </a:r>
          </a:p>
          <a:p>
            <a:r>
              <a:rPr lang="sv-SE" dirty="0" smtClean="0"/>
              <a:t>III – </a:t>
            </a:r>
            <a:r>
              <a:rPr lang="sv-SE" dirty="0" err="1" smtClean="0"/>
              <a:t>state-of</a:t>
            </a:r>
            <a:r>
              <a:rPr lang="sv-SE" dirty="0" smtClean="0"/>
              <a:t> the art </a:t>
            </a:r>
            <a:r>
              <a:rPr lang="sv-SE" dirty="0" err="1" smtClean="0"/>
              <a:t>solvers</a:t>
            </a:r>
            <a:endParaRPr lang="sv-SE" dirty="0"/>
          </a:p>
        </p:txBody>
      </p:sp>
      <p:pic>
        <p:nvPicPr>
          <p:cNvPr id="6" name="Bildobjekt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527" y="292100"/>
            <a:ext cx="4051300" cy="508000"/>
          </a:xfrm>
          <a:prstGeom prst="rect">
            <a:avLst/>
          </a:prstGeom>
        </p:spPr>
      </p:pic>
      <p:pic>
        <p:nvPicPr>
          <p:cNvPr id="8" name="Platshållare för innehåll 3" descr="latex-image-1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" b="1900"/>
          <a:stretch>
            <a:fillRect/>
          </a:stretch>
        </p:blipFill>
        <p:spPr>
          <a:xfrm>
            <a:off x="4379255" y="1654260"/>
            <a:ext cx="4424523" cy="2433317"/>
          </a:xfrm>
        </p:spPr>
      </p:pic>
      <p:sp>
        <p:nvSpPr>
          <p:cNvPr id="9" name="textruta 8"/>
          <p:cNvSpPr txBox="1"/>
          <p:nvPr/>
        </p:nvSpPr>
        <p:spPr>
          <a:xfrm>
            <a:off x="133691" y="5718474"/>
            <a:ext cx="8489342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1600" b="0" dirty="0" smtClean="0">
                <a:solidFill>
                  <a:schemeClr val="tx2"/>
                </a:solidFill>
              </a:rPr>
              <a:t>Y. </a:t>
            </a:r>
            <a:r>
              <a:rPr lang="sv-SE" sz="1600" b="0" dirty="0" err="1" smtClean="0">
                <a:solidFill>
                  <a:schemeClr val="tx2"/>
                </a:solidFill>
              </a:rPr>
              <a:t>Kuang</a:t>
            </a:r>
            <a:r>
              <a:rPr lang="sv-SE" sz="1600" b="0" dirty="0">
                <a:solidFill>
                  <a:schemeClr val="tx2"/>
                </a:solidFill>
              </a:rPr>
              <a:t> et </a:t>
            </a:r>
            <a:r>
              <a:rPr lang="sv-SE" sz="1600" b="0" dirty="0" smtClean="0">
                <a:solidFill>
                  <a:schemeClr val="tx2"/>
                </a:solidFill>
              </a:rPr>
              <a:t>al, </a:t>
            </a:r>
            <a:r>
              <a:rPr lang="sv-SE" sz="1600" b="0" dirty="0" err="1" smtClean="0">
                <a:solidFill>
                  <a:schemeClr val="tx2"/>
                </a:solidFill>
              </a:rPr>
              <a:t>Stratified</a:t>
            </a:r>
            <a:r>
              <a:rPr lang="sv-SE" sz="1600" b="0" dirty="0" smtClean="0">
                <a:solidFill>
                  <a:schemeClr val="tx2"/>
                </a:solidFill>
              </a:rPr>
              <a:t> </a:t>
            </a:r>
            <a:r>
              <a:rPr lang="sv-SE" sz="1600" b="0" dirty="0">
                <a:solidFill>
                  <a:schemeClr val="tx2"/>
                </a:solidFill>
              </a:rPr>
              <a:t>Sensor </a:t>
            </a:r>
            <a:r>
              <a:rPr lang="sv-SE" sz="1600" b="0" dirty="0" err="1">
                <a:solidFill>
                  <a:schemeClr val="tx2"/>
                </a:solidFill>
              </a:rPr>
              <a:t>Network</a:t>
            </a:r>
            <a:r>
              <a:rPr lang="sv-SE" sz="1600" b="0" dirty="0">
                <a:solidFill>
                  <a:schemeClr val="tx2"/>
                </a:solidFill>
              </a:rPr>
              <a:t> Self-</a:t>
            </a:r>
            <a:r>
              <a:rPr lang="sv-SE" sz="1600" b="0" dirty="0" err="1">
                <a:solidFill>
                  <a:schemeClr val="tx2"/>
                </a:solidFill>
              </a:rPr>
              <a:t>Calibration</a:t>
            </a:r>
            <a:r>
              <a:rPr lang="sv-SE" sz="1600" b="0" dirty="0">
                <a:solidFill>
                  <a:schemeClr val="tx2"/>
                </a:solidFill>
              </a:rPr>
              <a:t> From TDOA </a:t>
            </a:r>
            <a:r>
              <a:rPr lang="sv-SE" sz="1600" b="0" dirty="0" err="1" smtClean="0">
                <a:solidFill>
                  <a:schemeClr val="tx2"/>
                </a:solidFill>
              </a:rPr>
              <a:t>Measurements</a:t>
            </a:r>
            <a:r>
              <a:rPr lang="sv-SE" sz="1600" b="0" dirty="0" smtClean="0">
                <a:solidFill>
                  <a:schemeClr val="tx2"/>
                </a:solidFill>
              </a:rPr>
              <a:t>, EUSIPCO 2013. </a:t>
            </a:r>
            <a:endParaRPr lang="sv-SE" sz="1600" b="0" dirty="0">
              <a:solidFill>
                <a:schemeClr val="tx2"/>
              </a:solidFill>
            </a:endParaRPr>
          </a:p>
          <a:p>
            <a:endParaRPr lang="sv-SE" sz="1600" b="0" dirty="0">
              <a:solidFill>
                <a:schemeClr val="tx2"/>
              </a:solidFill>
            </a:endParaRPr>
          </a:p>
          <a:p>
            <a:r>
              <a:rPr lang="sv-SE" sz="1600" b="0" dirty="0" smtClean="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5300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601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Can</a:t>
            </a:r>
            <a:r>
              <a:rPr lang="sv-SE" dirty="0" smtClean="0"/>
              <a:t> </a:t>
            </a:r>
            <a:r>
              <a:rPr lang="sv-SE" dirty="0" err="1" smtClean="0"/>
              <a:t>you</a:t>
            </a:r>
            <a:r>
              <a:rPr lang="sv-SE" dirty="0" smtClean="0"/>
              <a:t> </a:t>
            </a:r>
            <a:r>
              <a:rPr lang="sv-SE" dirty="0" err="1" smtClean="0"/>
              <a:t>hear</a:t>
            </a:r>
            <a:r>
              <a:rPr lang="sv-SE" dirty="0" smtClean="0"/>
              <a:t> the </a:t>
            </a:r>
            <a:r>
              <a:rPr lang="sv-SE" dirty="0" err="1" smtClean="0"/>
              <a:t>shape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the </a:t>
            </a:r>
            <a:r>
              <a:rPr lang="sv-SE" dirty="0" err="1" smtClean="0"/>
              <a:t>room</a:t>
            </a:r>
            <a:r>
              <a:rPr lang="sv-SE" dirty="0" smtClean="0"/>
              <a:t>?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57538" y="1848670"/>
            <a:ext cx="7587440" cy="4285430"/>
          </a:xfrm>
        </p:spPr>
        <p:txBody>
          <a:bodyPr/>
          <a:lstStyle/>
          <a:p>
            <a:r>
              <a:rPr lang="sv-SE" b="1" dirty="0" err="1" smtClean="0"/>
              <a:t>Using</a:t>
            </a:r>
            <a:r>
              <a:rPr lang="sv-SE" b="1" dirty="0" smtClean="0"/>
              <a:t> </a:t>
            </a:r>
            <a:r>
              <a:rPr lang="sv-SE" b="1" dirty="0" err="1" smtClean="0"/>
              <a:t>only</a:t>
            </a:r>
            <a:r>
              <a:rPr lang="sv-SE" b="1" dirty="0" smtClean="0"/>
              <a:t> the audio </a:t>
            </a:r>
            <a:r>
              <a:rPr lang="sv-SE" b="1" dirty="0" err="1" smtClean="0"/>
              <a:t>files</a:t>
            </a:r>
            <a:endParaRPr lang="sv-SE" b="1" dirty="0"/>
          </a:p>
          <a:p>
            <a:endParaRPr lang="sv-SE" dirty="0" smtClean="0"/>
          </a:p>
          <a:p>
            <a:r>
              <a:rPr lang="sv-SE" dirty="0" err="1" smtClean="0"/>
              <a:t>Where</a:t>
            </a:r>
            <a:r>
              <a:rPr lang="sv-SE" dirty="0" smtClean="0"/>
              <a:t> </a:t>
            </a:r>
            <a:r>
              <a:rPr lang="sv-SE" dirty="0" err="1" smtClean="0"/>
              <a:t>are</a:t>
            </a:r>
            <a:r>
              <a:rPr lang="sv-SE" dirty="0" smtClean="0"/>
              <a:t> the </a:t>
            </a:r>
            <a:r>
              <a:rPr lang="sv-SE" dirty="0" err="1" smtClean="0"/>
              <a:t>microphones</a:t>
            </a:r>
            <a:r>
              <a:rPr lang="sv-SE" dirty="0" smtClean="0"/>
              <a:t>?</a:t>
            </a:r>
          </a:p>
          <a:p>
            <a:r>
              <a:rPr lang="sv-SE" dirty="0" err="1" smtClean="0"/>
              <a:t>Where</a:t>
            </a:r>
            <a:r>
              <a:rPr lang="sv-SE" dirty="0" smtClean="0"/>
              <a:t> </a:t>
            </a:r>
            <a:r>
              <a:rPr lang="sv-SE" dirty="0" err="1" smtClean="0"/>
              <a:t>are</a:t>
            </a:r>
            <a:r>
              <a:rPr lang="sv-SE" dirty="0" smtClean="0"/>
              <a:t> the sound source(s)?</a:t>
            </a:r>
          </a:p>
          <a:p>
            <a:r>
              <a:rPr lang="sv-SE" dirty="0" err="1" smtClean="0"/>
              <a:t>How</a:t>
            </a:r>
            <a:r>
              <a:rPr lang="sv-SE" dirty="0" smtClean="0"/>
              <a:t> do the sound </a:t>
            </a:r>
            <a:r>
              <a:rPr lang="sv-SE" dirty="0" err="1" smtClean="0"/>
              <a:t>sources</a:t>
            </a:r>
            <a:r>
              <a:rPr lang="sv-SE" dirty="0" smtClean="0"/>
              <a:t> </a:t>
            </a:r>
            <a:r>
              <a:rPr lang="sv-SE" dirty="0" err="1" smtClean="0"/>
              <a:t>move</a:t>
            </a:r>
            <a:r>
              <a:rPr lang="sv-SE" dirty="0" smtClean="0"/>
              <a:t>?</a:t>
            </a:r>
          </a:p>
          <a:p>
            <a:r>
              <a:rPr lang="sv-SE" dirty="0" err="1" smtClean="0"/>
              <a:t>What</a:t>
            </a:r>
            <a:r>
              <a:rPr lang="sv-SE" dirty="0" smtClean="0"/>
              <a:t> is the </a:t>
            </a:r>
            <a:r>
              <a:rPr lang="sv-SE" dirty="0" err="1" smtClean="0"/>
              <a:t>shape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the </a:t>
            </a:r>
            <a:r>
              <a:rPr lang="sv-SE" dirty="0" err="1" smtClean="0"/>
              <a:t>room</a:t>
            </a:r>
            <a:r>
              <a:rPr lang="sv-SE" dirty="0" smtClean="0"/>
              <a:t>?</a:t>
            </a:r>
          </a:p>
          <a:p>
            <a:endParaRPr lang="sv-SE" dirty="0"/>
          </a:p>
          <a:p>
            <a:r>
              <a:rPr lang="sv-SE" dirty="0" err="1" smtClean="0"/>
              <a:t>Map</a:t>
            </a:r>
            <a:r>
              <a:rPr lang="sv-SE" dirty="0" smtClean="0"/>
              <a:t> = </a:t>
            </a:r>
            <a:r>
              <a:rPr lang="sv-SE" dirty="0" err="1" smtClean="0"/>
              <a:t>microphones</a:t>
            </a:r>
            <a:r>
              <a:rPr lang="sv-SE" dirty="0" smtClean="0"/>
              <a:t>. </a:t>
            </a:r>
          </a:p>
          <a:p>
            <a:pPr lvl="1"/>
            <a:r>
              <a:rPr lang="sv-SE" dirty="0" err="1" smtClean="0"/>
              <a:t>Map-making</a:t>
            </a:r>
            <a:r>
              <a:rPr lang="sv-SE" dirty="0" smtClean="0"/>
              <a:t> = </a:t>
            </a:r>
            <a:r>
              <a:rPr lang="sv-SE" dirty="0" err="1" smtClean="0"/>
              <a:t>estimating</a:t>
            </a:r>
            <a:r>
              <a:rPr lang="sv-SE" dirty="0" smtClean="0"/>
              <a:t> </a:t>
            </a:r>
            <a:r>
              <a:rPr lang="sv-SE" dirty="0" err="1" smtClean="0"/>
              <a:t>microphone</a:t>
            </a:r>
            <a:r>
              <a:rPr lang="sv-SE" dirty="0"/>
              <a:t> </a:t>
            </a:r>
            <a:r>
              <a:rPr lang="sv-SE" dirty="0" smtClean="0"/>
              <a:t>positions</a:t>
            </a:r>
          </a:p>
          <a:p>
            <a:r>
              <a:rPr lang="sv-SE" b="1" dirty="0" err="1" smtClean="0"/>
              <a:t>Local</a:t>
            </a:r>
            <a:r>
              <a:rPr lang="sv-SE" b="1" dirty="0" smtClean="0"/>
              <a:t> </a:t>
            </a:r>
            <a:r>
              <a:rPr lang="sv-SE" b="1" dirty="0" err="1" smtClean="0"/>
              <a:t>positioning</a:t>
            </a:r>
            <a:r>
              <a:rPr lang="sv-SE" b="1" dirty="0" smtClean="0"/>
              <a:t> system </a:t>
            </a:r>
            <a:r>
              <a:rPr lang="sv-SE" dirty="0" smtClean="0"/>
              <a:t>relative </a:t>
            </a:r>
            <a:r>
              <a:rPr lang="sv-SE" dirty="0" err="1" smtClean="0"/>
              <a:t>to</a:t>
            </a:r>
            <a:r>
              <a:rPr lang="sv-SE" dirty="0" smtClean="0"/>
              <a:t> the </a:t>
            </a:r>
            <a:r>
              <a:rPr lang="sv-SE" dirty="0" err="1" smtClean="0"/>
              <a:t>map</a:t>
            </a:r>
            <a:endParaRPr lang="sv-SE" dirty="0" smtClean="0"/>
          </a:p>
          <a:p>
            <a:endParaRPr lang="sv-SE" dirty="0"/>
          </a:p>
        </p:txBody>
      </p:sp>
      <p:pic>
        <p:nvPicPr>
          <p:cNvPr id="4" name="Bildobjekt 3" descr="calib_recording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122" y="1574800"/>
            <a:ext cx="3308449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38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Cutout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4000 </a:t>
            </a:r>
            <a:r>
              <a:rPr lang="sv-SE" dirty="0" err="1" smtClean="0"/>
              <a:t>samples</a:t>
            </a:r>
            <a:r>
              <a:rPr lang="sv-SE" dirty="0" smtClean="0"/>
              <a:t> at 20s/33s,</a:t>
            </a:r>
            <a:br>
              <a:rPr lang="sv-SE" dirty="0" smtClean="0"/>
            </a:br>
            <a:r>
              <a:rPr lang="sv-SE" dirty="0" err="1" smtClean="0"/>
              <a:t>Example</a:t>
            </a:r>
            <a:r>
              <a:rPr lang="sv-SE" dirty="0"/>
              <a:t>:</a:t>
            </a:r>
            <a:r>
              <a:rPr lang="sv-SE" dirty="0" smtClean="0"/>
              <a:t> </a:t>
            </a:r>
            <a:r>
              <a:rPr lang="sv-SE" dirty="0" err="1" smtClean="0"/>
              <a:t>anaechoic</a:t>
            </a:r>
            <a:r>
              <a:rPr lang="sv-SE" dirty="0" smtClean="0"/>
              <a:t> </a:t>
            </a:r>
            <a:r>
              <a:rPr lang="sv-SE" dirty="0" err="1" smtClean="0"/>
              <a:t>chamber</a:t>
            </a:r>
            <a:endParaRPr lang="sv-SE" dirty="0"/>
          </a:p>
        </p:txBody>
      </p:sp>
      <p:pic>
        <p:nvPicPr>
          <p:cNvPr id="4" name="Bildobjekt 3" descr="calib_recordings_cu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5" y="1651000"/>
            <a:ext cx="6911070" cy="5354638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6400799" y="2997200"/>
            <a:ext cx="2384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0" dirty="0" smtClean="0">
                <a:solidFill>
                  <a:schemeClr val="tx2"/>
                </a:solidFill>
              </a:rPr>
              <a:t>4000 </a:t>
            </a:r>
            <a:r>
              <a:rPr lang="sv-SE" sz="2400" b="0" dirty="0" err="1" smtClean="0">
                <a:solidFill>
                  <a:schemeClr val="tx2"/>
                </a:solidFill>
              </a:rPr>
              <a:t>samples</a:t>
            </a:r>
            <a:endParaRPr lang="sv-SE" sz="2400" b="0" dirty="0" smtClean="0">
              <a:solidFill>
                <a:schemeClr val="tx2"/>
              </a:solidFill>
            </a:endParaRPr>
          </a:p>
          <a:p>
            <a:r>
              <a:rPr lang="sv-SE" sz="2400" b="0" dirty="0" err="1" smtClean="0">
                <a:solidFill>
                  <a:schemeClr val="tx2"/>
                </a:solidFill>
              </a:rPr>
              <a:t>Approx</a:t>
            </a:r>
            <a:r>
              <a:rPr lang="sv-SE" sz="2400" b="0" dirty="0" smtClean="0">
                <a:solidFill>
                  <a:schemeClr val="tx2"/>
                </a:solidFill>
              </a:rPr>
              <a:t> 41 </a:t>
            </a:r>
            <a:r>
              <a:rPr lang="sv-SE" sz="2400" b="0" dirty="0" err="1" smtClean="0">
                <a:solidFill>
                  <a:schemeClr val="tx2"/>
                </a:solidFill>
              </a:rPr>
              <a:t>ms</a:t>
            </a:r>
            <a:endParaRPr lang="sv-SE" sz="2400" b="0" dirty="0" smtClean="0">
              <a:solidFill>
                <a:schemeClr val="tx2"/>
              </a:solidFill>
            </a:endParaRPr>
          </a:p>
        </p:txBody>
      </p:sp>
      <p:pic>
        <p:nvPicPr>
          <p:cNvPr id="6" name="Bildobjekt 5" descr="IMG_414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5" r="22675" b="15504"/>
          <a:stretch/>
        </p:blipFill>
        <p:spPr>
          <a:xfrm>
            <a:off x="7603382" y="101600"/>
            <a:ext cx="1397743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9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00803" y="283771"/>
            <a:ext cx="8372363" cy="1139825"/>
          </a:xfrm>
        </p:spPr>
        <p:txBody>
          <a:bodyPr/>
          <a:lstStyle/>
          <a:p>
            <a:r>
              <a:rPr lang="sv-SE" dirty="0" err="1" smtClean="0"/>
              <a:t>Plot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200 </a:t>
            </a:r>
            <a:r>
              <a:rPr lang="sv-SE" dirty="0" err="1" smtClean="0"/>
              <a:t>samples</a:t>
            </a:r>
            <a:r>
              <a:rPr lang="sv-SE" dirty="0" smtClean="0"/>
              <a:t> from </a:t>
            </a:r>
            <a:r>
              <a:rPr lang="sv-SE" dirty="0" err="1" smtClean="0"/>
              <a:t>channels</a:t>
            </a:r>
            <a:r>
              <a:rPr lang="sv-SE" dirty="0" smtClean="0"/>
              <a:t> 1 vs 2</a:t>
            </a:r>
            <a:br>
              <a:rPr lang="sv-SE" dirty="0" smtClean="0"/>
            </a:br>
            <a:r>
              <a:rPr lang="sv-SE" dirty="0" err="1" smtClean="0"/>
              <a:t>Shift</a:t>
            </a:r>
            <a:r>
              <a:rPr lang="sv-SE" dirty="0" smtClean="0"/>
              <a:t> </a:t>
            </a:r>
            <a:r>
              <a:rPr lang="sv-SE" dirty="0" err="1" smtClean="0"/>
              <a:t>one</a:t>
            </a:r>
            <a:r>
              <a:rPr lang="sv-SE" dirty="0" smtClean="0"/>
              <a:t> signal </a:t>
            </a:r>
            <a:r>
              <a:rPr lang="sv-SE" dirty="0" err="1" smtClean="0"/>
              <a:t>until</a:t>
            </a:r>
            <a:r>
              <a:rPr lang="sv-SE" dirty="0" smtClean="0"/>
              <a:t> it ’fits’ the </a:t>
            </a:r>
            <a:r>
              <a:rPr lang="sv-SE" dirty="0" err="1" smtClean="0"/>
              <a:t>other</a:t>
            </a:r>
            <a:endParaRPr lang="sv-SE" dirty="0"/>
          </a:p>
        </p:txBody>
      </p:sp>
      <p:pic>
        <p:nvPicPr>
          <p:cNvPr id="4" name="calib1_soundmatching2channel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163" y="1666875"/>
            <a:ext cx="5537200" cy="4368800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5956300" y="1968500"/>
            <a:ext cx="28505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0" dirty="0" smtClean="0">
                <a:solidFill>
                  <a:schemeClr val="tx2"/>
                </a:solidFill>
              </a:rPr>
              <a:t>96000 </a:t>
            </a:r>
            <a:r>
              <a:rPr lang="sv-SE" sz="2000" b="0" dirty="0" err="1" smtClean="0">
                <a:solidFill>
                  <a:schemeClr val="tx2"/>
                </a:solidFill>
              </a:rPr>
              <a:t>samples</a:t>
            </a:r>
            <a:r>
              <a:rPr lang="sv-SE" sz="2000" b="0" dirty="0" smtClean="0">
                <a:solidFill>
                  <a:schemeClr val="tx2"/>
                </a:solidFill>
              </a:rPr>
              <a:t>/s</a:t>
            </a:r>
          </a:p>
          <a:p>
            <a:r>
              <a:rPr lang="sv-SE" sz="2000" b="0" dirty="0" smtClean="0">
                <a:solidFill>
                  <a:schemeClr val="tx2"/>
                </a:solidFill>
              </a:rPr>
              <a:t>340 m/s</a:t>
            </a:r>
          </a:p>
          <a:p>
            <a:endParaRPr lang="sv-SE" sz="2000" b="0" dirty="0" smtClean="0">
              <a:solidFill>
                <a:schemeClr val="tx2"/>
              </a:solidFill>
            </a:endParaRPr>
          </a:p>
          <a:p>
            <a:r>
              <a:rPr lang="sv-SE" sz="2000" b="0" dirty="0" smtClean="0">
                <a:solidFill>
                  <a:schemeClr val="tx2"/>
                </a:solidFill>
              </a:rPr>
              <a:t>199 </a:t>
            </a:r>
            <a:r>
              <a:rPr lang="sv-SE" sz="2000" b="0" dirty="0" err="1" smtClean="0">
                <a:solidFill>
                  <a:schemeClr val="tx2"/>
                </a:solidFill>
              </a:rPr>
              <a:t>samples</a:t>
            </a:r>
            <a:r>
              <a:rPr lang="sv-SE" sz="2000" b="0" dirty="0" smtClean="0">
                <a:solidFill>
                  <a:schemeClr val="tx2"/>
                </a:solidFill>
              </a:rPr>
              <a:t> </a:t>
            </a:r>
            <a:r>
              <a:rPr lang="sv-SE" sz="2000" b="0" dirty="0" err="1" smtClean="0">
                <a:solidFill>
                  <a:schemeClr val="tx2"/>
                </a:solidFill>
              </a:rPr>
              <a:t>corresponds</a:t>
            </a:r>
            <a:r>
              <a:rPr lang="sv-SE" sz="2000" b="0" dirty="0" smtClean="0">
                <a:solidFill>
                  <a:schemeClr val="tx2"/>
                </a:solidFill>
              </a:rPr>
              <a:t> </a:t>
            </a:r>
            <a:r>
              <a:rPr lang="sv-SE" sz="2000" b="0" dirty="0" err="1" smtClean="0">
                <a:solidFill>
                  <a:schemeClr val="tx2"/>
                </a:solidFill>
              </a:rPr>
              <a:t>to</a:t>
            </a:r>
            <a:endParaRPr lang="sv-SE" sz="2000" b="0" dirty="0">
              <a:solidFill>
                <a:schemeClr val="tx2"/>
              </a:solidFill>
            </a:endParaRPr>
          </a:p>
          <a:p>
            <a:r>
              <a:rPr lang="sv-SE" sz="2000" b="0" dirty="0" smtClean="0">
                <a:solidFill>
                  <a:schemeClr val="tx2"/>
                </a:solidFill>
              </a:rPr>
              <a:t>(199*340)/96000 m</a:t>
            </a:r>
          </a:p>
          <a:p>
            <a:endParaRPr lang="sv-SE" sz="2000" b="0" dirty="0">
              <a:solidFill>
                <a:schemeClr val="tx2"/>
              </a:solidFill>
            </a:endParaRPr>
          </a:p>
          <a:p>
            <a:r>
              <a:rPr lang="sv-SE" sz="2000" b="0" dirty="0" smtClean="0">
                <a:solidFill>
                  <a:schemeClr val="tx2"/>
                </a:solidFill>
              </a:rPr>
              <a:t>70 cm</a:t>
            </a:r>
            <a:endParaRPr lang="sv-SE" sz="2000" b="0" dirty="0">
              <a:solidFill>
                <a:schemeClr val="tx2"/>
              </a:solidFill>
            </a:endParaRPr>
          </a:p>
          <a:p>
            <a:endParaRPr lang="sv-SE" sz="2000" b="0" dirty="0" err="1" smtClean="0">
              <a:solidFill>
                <a:schemeClr val="tx2"/>
              </a:solidFill>
            </a:endParaRPr>
          </a:p>
        </p:txBody>
      </p:sp>
      <p:pic>
        <p:nvPicPr>
          <p:cNvPr id="6" name="Bildobjekt 5" descr="calib_recordings_cu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799" y="4924226"/>
            <a:ext cx="2473325" cy="191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56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283771"/>
            <a:ext cx="9001125" cy="1139825"/>
          </a:xfrm>
        </p:spPr>
        <p:txBody>
          <a:bodyPr/>
          <a:lstStyle/>
          <a:p>
            <a:r>
              <a:rPr lang="sv-SE" dirty="0" err="1" smtClean="0"/>
              <a:t>Displacement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channels</a:t>
            </a:r>
            <a:r>
              <a:rPr lang="sv-SE" dirty="0" smtClean="0"/>
              <a:t> </a:t>
            </a:r>
            <a:r>
              <a:rPr lang="sv-SE" dirty="0" err="1" smtClean="0"/>
              <a:t>corresponds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distance</a:t>
            </a:r>
            <a:r>
              <a:rPr lang="sv-SE" dirty="0" smtClean="0"/>
              <a:t> </a:t>
            </a:r>
            <a:r>
              <a:rPr lang="sv-SE" dirty="0" err="1" smtClean="0"/>
              <a:t>differences</a:t>
            </a:r>
            <a:r>
              <a:rPr lang="sv-SE" dirty="0" smtClean="0"/>
              <a:t>, ex 1.87m – 2.57m = -0.7m</a:t>
            </a:r>
            <a:endParaRPr lang="sv-SE" dirty="0"/>
          </a:p>
        </p:txBody>
      </p:sp>
      <p:pic>
        <p:nvPicPr>
          <p:cNvPr id="4" name="Bildobjekt 3" descr="basshunter3_stillbil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01"/>
            <a:ext cx="9000067" cy="506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38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textruta 5"/>
          <p:cNvSpPr txBox="1"/>
          <p:nvPr/>
        </p:nvSpPr>
        <p:spPr>
          <a:xfrm>
            <a:off x="0" y="3251200"/>
            <a:ext cx="389889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0" dirty="0" err="1" smtClean="0">
                <a:solidFill>
                  <a:schemeClr val="tx2"/>
                </a:solidFill>
              </a:rPr>
              <a:t>Compare</a:t>
            </a:r>
            <a:r>
              <a:rPr lang="sv-SE" sz="2800" b="0" dirty="0" smtClean="0">
                <a:solidFill>
                  <a:schemeClr val="tx2"/>
                </a:solidFill>
              </a:rPr>
              <a:t> </a:t>
            </a:r>
            <a:r>
              <a:rPr lang="sv-SE" sz="2800" b="0" dirty="0" err="1" smtClean="0">
                <a:solidFill>
                  <a:schemeClr val="tx2"/>
                </a:solidFill>
              </a:rPr>
              <a:t>channels</a:t>
            </a:r>
            <a:r>
              <a:rPr lang="sv-SE" sz="2800" b="0" dirty="0" smtClean="0">
                <a:solidFill>
                  <a:schemeClr val="tx2"/>
                </a:solidFill>
              </a:rPr>
              <a:t> 1 and 2</a:t>
            </a:r>
          </a:p>
          <a:p>
            <a:endParaRPr lang="sv-SE" sz="2800" b="0" dirty="0">
              <a:solidFill>
                <a:schemeClr val="tx2"/>
              </a:solidFill>
            </a:endParaRPr>
          </a:p>
          <a:p>
            <a:r>
              <a:rPr lang="sv-SE" sz="2800" b="0" dirty="0" smtClean="0">
                <a:solidFill>
                  <a:schemeClr val="tx2"/>
                </a:solidFill>
              </a:rPr>
              <a:t>At </a:t>
            </a:r>
            <a:r>
              <a:rPr lang="sv-SE" sz="2800" b="0" dirty="0" err="1" smtClean="0">
                <a:solidFill>
                  <a:schemeClr val="tx2"/>
                </a:solidFill>
              </a:rPr>
              <a:t>every</a:t>
            </a:r>
            <a:r>
              <a:rPr lang="sv-SE" sz="2800" b="0" dirty="0" smtClean="0">
                <a:solidFill>
                  <a:schemeClr val="tx2"/>
                </a:solidFill>
              </a:rPr>
              <a:t> </a:t>
            </a:r>
            <a:r>
              <a:rPr lang="sv-SE" sz="2800" b="0" dirty="0" err="1" smtClean="0">
                <a:solidFill>
                  <a:schemeClr val="tx2"/>
                </a:solidFill>
              </a:rPr>
              <a:t>instant</a:t>
            </a:r>
            <a:r>
              <a:rPr lang="sv-SE" sz="2800" b="0" dirty="0" smtClean="0">
                <a:solidFill>
                  <a:schemeClr val="tx2"/>
                </a:solidFill>
              </a:rPr>
              <a:t> (e g at 20s) </a:t>
            </a:r>
            <a:r>
              <a:rPr lang="sv-SE" sz="2800" b="0" dirty="0" err="1" smtClean="0">
                <a:solidFill>
                  <a:schemeClr val="tx2"/>
                </a:solidFill>
              </a:rPr>
              <a:t>we</a:t>
            </a:r>
            <a:r>
              <a:rPr lang="sv-SE" sz="2800" b="0" dirty="0" smtClean="0">
                <a:solidFill>
                  <a:schemeClr val="tx2"/>
                </a:solidFill>
              </a:rPr>
              <a:t> </a:t>
            </a:r>
            <a:r>
              <a:rPr lang="sv-SE" sz="2800" b="0" dirty="0" err="1" smtClean="0">
                <a:solidFill>
                  <a:schemeClr val="tx2"/>
                </a:solidFill>
              </a:rPr>
              <a:t>can</a:t>
            </a:r>
            <a:r>
              <a:rPr lang="sv-SE" sz="2800" b="0" dirty="0" smtClean="0">
                <a:solidFill>
                  <a:schemeClr val="tx2"/>
                </a:solidFill>
              </a:rPr>
              <a:t> </a:t>
            </a:r>
            <a:r>
              <a:rPr lang="sv-SE" sz="2800" b="0" dirty="0" err="1" smtClean="0">
                <a:solidFill>
                  <a:schemeClr val="tx2"/>
                </a:solidFill>
              </a:rPr>
              <a:t>measure</a:t>
            </a:r>
            <a:r>
              <a:rPr lang="sv-SE" sz="2800" b="0" dirty="0" smtClean="0">
                <a:solidFill>
                  <a:schemeClr val="tx2"/>
                </a:solidFill>
              </a:rPr>
              <a:t> the fit for different relative </a:t>
            </a:r>
            <a:r>
              <a:rPr lang="sv-SE" sz="2800" b="0" dirty="0" err="1" smtClean="0">
                <a:solidFill>
                  <a:schemeClr val="tx2"/>
                </a:solidFill>
              </a:rPr>
              <a:t>distances</a:t>
            </a:r>
            <a:r>
              <a:rPr lang="sv-SE" sz="2800" b="0" dirty="0" smtClean="0">
                <a:solidFill>
                  <a:schemeClr val="tx2"/>
                </a:solidFill>
              </a:rPr>
              <a:t>.</a:t>
            </a:r>
          </a:p>
          <a:p>
            <a:endParaRPr lang="sv-SE" sz="1200" b="0" dirty="0" err="1" smtClean="0">
              <a:solidFill>
                <a:schemeClr val="tx2"/>
              </a:solidFill>
            </a:endParaRPr>
          </a:p>
        </p:txBody>
      </p:sp>
      <p:pic>
        <p:nvPicPr>
          <p:cNvPr id="7" name="Bildobjekt 6" descr="calib1_scores1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7" b="8864"/>
          <a:stretch/>
        </p:blipFill>
        <p:spPr>
          <a:xfrm>
            <a:off x="3780367" y="3378200"/>
            <a:ext cx="5208058" cy="3111500"/>
          </a:xfrm>
          <a:prstGeom prst="rect">
            <a:avLst/>
          </a:prstGeom>
        </p:spPr>
      </p:pic>
      <p:pic>
        <p:nvPicPr>
          <p:cNvPr id="8" name="Bildobjekt 7" descr="calib1_scores12_column_t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592" y="203200"/>
            <a:ext cx="3166533" cy="2374900"/>
          </a:xfrm>
          <a:prstGeom prst="rect">
            <a:avLst/>
          </a:prstGeom>
        </p:spPr>
      </p:pic>
      <p:pic>
        <p:nvPicPr>
          <p:cNvPr id="3" name="Bildobjekt 2" descr="IMG_414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75" b="15504"/>
          <a:stretch/>
        </p:blipFill>
        <p:spPr>
          <a:xfrm>
            <a:off x="1" y="38100"/>
            <a:ext cx="3746499" cy="307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763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bassh3_scores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074" y="2349500"/>
            <a:ext cx="5988051" cy="4491038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Example</a:t>
            </a:r>
            <a:r>
              <a:rPr lang="sv-SE" dirty="0" smtClean="0"/>
              <a:t> from the </a:t>
            </a:r>
            <a:r>
              <a:rPr lang="sv-SE" dirty="0" err="1" smtClean="0"/>
              <a:t>coffee</a:t>
            </a:r>
            <a:r>
              <a:rPr lang="sv-SE" dirty="0" smtClean="0"/>
              <a:t> </a:t>
            </a:r>
            <a:r>
              <a:rPr lang="sv-SE" dirty="0" err="1" smtClean="0"/>
              <a:t>room</a:t>
            </a:r>
            <a:r>
              <a:rPr lang="sv-SE" dirty="0" smtClean="0"/>
              <a:t> at the </a:t>
            </a:r>
            <a:r>
              <a:rPr lang="sv-SE" dirty="0" err="1" smtClean="0"/>
              <a:t>centre</a:t>
            </a:r>
            <a:r>
              <a:rPr lang="sv-SE" dirty="0" smtClean="0"/>
              <a:t> for </a:t>
            </a:r>
            <a:r>
              <a:rPr lang="sv-SE" dirty="0" err="1" smtClean="0"/>
              <a:t>mathematical</a:t>
            </a:r>
            <a:r>
              <a:rPr lang="sv-SE" dirty="0" smtClean="0"/>
              <a:t> </a:t>
            </a:r>
            <a:r>
              <a:rPr lang="sv-SE" dirty="0" err="1" smtClean="0"/>
              <a:t>sciences</a:t>
            </a:r>
            <a:endParaRPr lang="sv-SE" dirty="0"/>
          </a:p>
        </p:txBody>
      </p:sp>
      <p:pic>
        <p:nvPicPr>
          <p:cNvPr id="6" name="Bildobjekt 5" descr="bassh3_scores12_column_t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33" y="4013200"/>
            <a:ext cx="3335867" cy="2501900"/>
          </a:xfrm>
          <a:prstGeom prst="rect">
            <a:avLst/>
          </a:prstGeom>
        </p:spPr>
      </p:pic>
      <p:pic>
        <p:nvPicPr>
          <p:cNvPr id="5" name="Bildobjekt 4" descr="basshunter3_stillbil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8789"/>
            <a:ext cx="3556000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84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LU_PPT-mall_2012_ENG_120620">
  <a:themeElements>
    <a:clrScheme name="LU 2012">
      <a:dk1>
        <a:srgbClr val="9C6114"/>
      </a:dk1>
      <a:lt1>
        <a:srgbClr val="FFFFFF"/>
      </a:lt1>
      <a:dk2>
        <a:srgbClr val="4D4C44"/>
      </a:dk2>
      <a:lt2>
        <a:srgbClr val="000080"/>
      </a:lt2>
      <a:accent1>
        <a:srgbClr val="9A5B0B"/>
      </a:accent1>
      <a:accent2>
        <a:srgbClr val="E9C4C7"/>
      </a:accent2>
      <a:accent3>
        <a:srgbClr val="B9D3DC"/>
      </a:accent3>
      <a:accent4>
        <a:srgbClr val="ADCAB8"/>
      </a:accent4>
      <a:accent5>
        <a:srgbClr val="D6D2C4"/>
      </a:accent5>
      <a:accent6>
        <a:srgbClr val="BFB8AF"/>
      </a:accent6>
      <a:hlink>
        <a:srgbClr val="333333"/>
      </a:hlink>
      <a:folHlink>
        <a:srgbClr val="D2BA81"/>
      </a:folHlink>
    </a:clrScheme>
    <a:fontScheme name="LundsUniversitet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6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048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dirty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048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200" b="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6633"/>
        </a:accent1>
        <a:accent2>
          <a:srgbClr val="C4BC9C"/>
        </a:accent2>
        <a:accent3>
          <a:srgbClr val="FFFFFF"/>
        </a:accent3>
        <a:accent4>
          <a:srgbClr val="000000"/>
        </a:accent4>
        <a:accent5>
          <a:srgbClr val="CAB8AD"/>
        </a:accent5>
        <a:accent6>
          <a:srgbClr val="B1AA8D"/>
        </a:accent6>
        <a:hlink>
          <a:srgbClr val="EB730F"/>
        </a:hlink>
        <a:folHlink>
          <a:srgbClr val="0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LU_PPT-mall_2012_ENG_120620.potx</Template>
  <TotalTime>4371</TotalTime>
  <Words>991</Words>
  <Application>Microsoft Macintosh PowerPoint</Application>
  <PresentationFormat>Anpassad</PresentationFormat>
  <Paragraphs>161</Paragraphs>
  <Slides>34</Slides>
  <Notes>0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34</vt:i4>
      </vt:variant>
    </vt:vector>
  </HeadingPairs>
  <TitlesOfParts>
    <vt:vector size="35" baseType="lpstr">
      <vt:lpstr>LU_PPT-mall_2012_ENG_120620</vt:lpstr>
      <vt:lpstr>Minimal Solvers, Structure and Motion, Sound and Radio</vt:lpstr>
      <vt:lpstr>Minimal problems</vt:lpstr>
      <vt:lpstr>Structure and motion using sound</vt:lpstr>
      <vt:lpstr>Can you hear the shape of the room?</vt:lpstr>
      <vt:lpstr>Cutout of 4000 samples at 20s/33s, Example: anaechoic chamber</vt:lpstr>
      <vt:lpstr>Plot of 200 samples from channels 1 vs 2 Shift one signal until it ’fits’ the other</vt:lpstr>
      <vt:lpstr>Displacement of channels corresponds to distance differences, ex 1.87m – 2.57m = -0.7m</vt:lpstr>
      <vt:lpstr>PowerPoint-presentation</vt:lpstr>
      <vt:lpstr>Example from the coffee room at the centre for mathematical sciences</vt:lpstr>
      <vt:lpstr>Robust methods for tracking -&gt; tracks  -&gt; TDOA structure from motion prob.</vt:lpstr>
      <vt:lpstr>From tracks -&gt; map </vt:lpstr>
      <vt:lpstr>Overlay of sound source path in image. (Errors ≈ 0.01 m)</vt:lpstr>
      <vt:lpstr>Radio</vt:lpstr>
      <vt:lpstr>PowerPoint-presentation</vt:lpstr>
      <vt:lpstr>PowerPoint-presentation</vt:lpstr>
      <vt:lpstr>Map-making using radio TOA (errors in the order of cm)</vt:lpstr>
      <vt:lpstr>PowerPoint-presentation</vt:lpstr>
      <vt:lpstr>PowerPoint-presentation</vt:lpstr>
      <vt:lpstr>Map making using UWB-tags and mobile phone motion (errors ≈ 0.1 m)</vt:lpstr>
      <vt:lpstr>Map making of wifi-positions and mobile phone positions (errors ≈ 10 m)</vt:lpstr>
      <vt:lpstr>Map making of wifi-positions and mobile phone positions (errors ≈ 10 m)</vt:lpstr>
      <vt:lpstr>Map making of wifi-positions and mobile phone positions (errors ≈ 10 m)</vt:lpstr>
      <vt:lpstr>Minimal problems (Calibrated cameras)</vt:lpstr>
      <vt:lpstr>TOA geometry (Flatland)</vt:lpstr>
      <vt:lpstr>TOA geometry (Flatland)</vt:lpstr>
      <vt:lpstr>Multi-dimensional scaling</vt:lpstr>
      <vt:lpstr>Multi-dimensional scaling</vt:lpstr>
      <vt:lpstr>Multi-dimensional scaling</vt:lpstr>
      <vt:lpstr>Rigid graphs (Flatland)</vt:lpstr>
      <vt:lpstr>TOA geometry</vt:lpstr>
      <vt:lpstr>TOA geometry, general dimensions</vt:lpstr>
      <vt:lpstr>TOA – difference in dimensions</vt:lpstr>
      <vt:lpstr>TDOA geometry in 3D</vt:lpstr>
      <vt:lpstr>PowerPoint-presentation</vt:lpstr>
    </vt:vector>
  </TitlesOfParts>
  <Company>LU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Kalle Astrom</cp:lastModifiedBy>
  <cp:revision>15</cp:revision>
  <cp:lastPrinted>2011-10-27T13:44:15Z</cp:lastPrinted>
  <dcterms:created xsi:type="dcterms:W3CDTF">2012-06-14T14:22:53Z</dcterms:created>
  <dcterms:modified xsi:type="dcterms:W3CDTF">2015-12-11T16:42:07Z</dcterms:modified>
</cp:coreProperties>
</file>