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2" r:id="rId2"/>
    <p:sldId id="337" r:id="rId3"/>
    <p:sldId id="339" r:id="rId4"/>
    <p:sldId id="338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35" r:id="rId13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CAB8"/>
    <a:srgbClr val="404040"/>
    <a:srgbClr val="BFB8AF"/>
    <a:srgbClr val="D2BA81"/>
    <a:srgbClr val="BED9C7"/>
    <a:srgbClr val="E9C4C7"/>
    <a:srgbClr val="333333"/>
    <a:srgbClr val="262626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899" autoAdjust="0"/>
  </p:normalViewPr>
  <p:slideViewPr>
    <p:cSldViewPr snapToGrid="0" showGuides="1">
      <p:cViewPr>
        <p:scale>
          <a:sx n="100" d="100"/>
          <a:sy n="100" d="100"/>
        </p:scale>
        <p:origin x="-472" y="88"/>
      </p:cViewPr>
      <p:guideLst>
        <p:guide orient="horz" pos="4212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15-12-10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15-12-10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6" name="Bildobjekt 15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58357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58357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noProof="0" smtClean="0"/>
              <a:t>Klicka på ikonen för att lägga till en tabell</a:t>
            </a:r>
            <a:endParaRPr lang="en-GB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74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49848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8490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6" name="Rak 5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Bildobjekt 6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6835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79099" y="18347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443" y="1281125"/>
            <a:ext cx="3110555" cy="415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 baseline="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3" name="Bildobjekt 12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7747" y="5584789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One-line title</a:t>
            </a:r>
            <a:endParaRPr lang="en-GB" noProof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Bildobjekt 20" descr="LundUniversity_C2line RGB 15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7747" y="5584789"/>
            <a:ext cx="708740" cy="94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684" r:id="rId5"/>
    <p:sldLayoutId id="2147483691" r:id="rId6"/>
    <p:sldLayoutId id="2147483707" r:id="rId7"/>
    <p:sldLayoutId id="2147483683" r:id="rId8"/>
    <p:sldLayoutId id="2147483705" r:id="rId9"/>
    <p:sldLayoutId id="2147483682" r:id="rId10"/>
    <p:sldLayoutId id="2147483703" r:id="rId11"/>
    <p:sldLayoutId id="2147483667" r:id="rId12"/>
    <p:sldLayoutId id="2147483666" r:id="rId13"/>
    <p:sldLayoutId id="2147483668" r:id="rId14"/>
    <p:sldLayoutId id="2147483680" r:id="rId15"/>
    <p:sldLayoutId id="2147483679" r:id="rId16"/>
    <p:sldLayoutId id="2147483689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Solving Minimal Problems</a:t>
            </a:r>
            <a:br>
              <a:rPr lang="en-GB" dirty="0" smtClean="0"/>
            </a:br>
            <a:r>
              <a:rPr lang="en-GB" dirty="0" smtClean="0"/>
              <a:t>Symmetry</a:t>
            </a:r>
            <a:endParaRPr lang="en-GB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832100" y="2755901"/>
            <a:ext cx="5844926" cy="609600"/>
          </a:xfrm>
        </p:spPr>
        <p:txBody>
          <a:bodyPr/>
          <a:lstStyle/>
          <a:p>
            <a:r>
              <a:rPr lang="en-GB" dirty="0"/>
              <a:t>K</a:t>
            </a:r>
            <a:r>
              <a:rPr lang="en-GB" dirty="0" smtClean="0"/>
              <a:t>alle Åström, Centre for Mathematical Sciences, </a:t>
            </a:r>
          </a:p>
          <a:p>
            <a:r>
              <a:rPr lang="en-GB" dirty="0" smtClean="0"/>
              <a:t>Lund University, Sweden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demo_double_twofold_symmetry_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5089" r="18036" b="4196"/>
          <a:stretch/>
        </p:blipFill>
        <p:spPr>
          <a:xfrm>
            <a:off x="546100" y="0"/>
            <a:ext cx="4406900" cy="4838700"/>
          </a:xfrm>
          <a:prstGeom prst="rect">
            <a:avLst/>
          </a:prstGeom>
        </p:spPr>
      </p:pic>
      <p:pic>
        <p:nvPicPr>
          <p:cNvPr id="5" name="Bildobjekt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5086350"/>
            <a:ext cx="3708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7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5200650"/>
            <a:ext cx="4318000" cy="1104900"/>
          </a:xfrm>
          <a:prstGeom prst="rect">
            <a:avLst/>
          </a:prstGeom>
        </p:spPr>
      </p:pic>
      <p:pic>
        <p:nvPicPr>
          <p:cNvPr id="6" name="Bildobjekt 5" descr="demo_double_twofold_symmetry_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4524" r="11608" b="4762"/>
          <a:stretch/>
        </p:blipFill>
        <p:spPr>
          <a:xfrm>
            <a:off x="419100" y="215900"/>
            <a:ext cx="53721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8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Symmetry</a:t>
            </a:r>
            <a:r>
              <a:rPr lang="sv-SE" dirty="0" smtClean="0"/>
              <a:t> – Initial </a:t>
            </a:r>
            <a:r>
              <a:rPr lang="sv-SE" dirty="0" err="1" smtClean="0"/>
              <a:t>example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632770"/>
            <a:ext cx="7587440" cy="5207768"/>
          </a:xfrm>
        </p:spPr>
        <p:txBody>
          <a:bodyPr/>
          <a:lstStyle/>
          <a:p>
            <a:r>
              <a:rPr lang="sv-SE" dirty="0" err="1" smtClean="0"/>
              <a:t>Study</a:t>
            </a:r>
            <a:r>
              <a:rPr lang="sv-SE" dirty="0" smtClean="0"/>
              <a:t> the problem in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variable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Although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6 solutions, </a:t>
            </a:r>
            <a:r>
              <a:rPr lang="sv-SE" dirty="0" err="1" smtClean="0"/>
              <a:t>there</a:t>
            </a:r>
            <a:r>
              <a:rPr lang="sv-SE" dirty="0" smtClean="0"/>
              <a:t> is a </a:t>
            </a:r>
            <a:r>
              <a:rPr lang="sv-SE" dirty="0" err="1" smtClean="0"/>
              <a:t>symmetry</a:t>
            </a:r>
            <a:endParaRPr lang="sv-SE" dirty="0" smtClean="0"/>
          </a:p>
          <a:p>
            <a:r>
              <a:rPr lang="sv-SE" dirty="0" smtClean="0"/>
              <a:t>For </a:t>
            </a:r>
            <a:r>
              <a:rPr lang="sv-SE" dirty="0" err="1" smtClean="0"/>
              <a:t>every</a:t>
            </a:r>
            <a:r>
              <a:rPr lang="sv-SE" dirty="0" smtClean="0"/>
              <a:t> solution x, </a:t>
            </a:r>
            <a:r>
              <a:rPr lang="sv-SE" dirty="0" err="1" smtClean="0"/>
              <a:t>there</a:t>
            </a:r>
            <a:r>
              <a:rPr lang="sv-SE" dirty="0" smtClean="0"/>
              <a:t> is a </a:t>
            </a:r>
            <a:r>
              <a:rPr lang="sv-SE" dirty="0" err="1" smtClean="0"/>
              <a:t>symmetric</a:t>
            </a:r>
            <a:r>
              <a:rPr lang="sv-SE" dirty="0" smtClean="0"/>
              <a:t> solution –x</a:t>
            </a:r>
            <a:endParaRPr lang="sv-SE" dirty="0"/>
          </a:p>
          <a:p>
            <a:r>
              <a:rPr lang="sv-SE" dirty="0" smtClean="0"/>
              <a:t>Problem </a:t>
            </a:r>
            <a:r>
              <a:rPr lang="sv-SE" dirty="0" err="1" smtClean="0"/>
              <a:t>could</a:t>
            </a:r>
            <a:r>
              <a:rPr lang="sv-SE" dirty="0" smtClean="0"/>
              <a:t> be </a:t>
            </a:r>
            <a:r>
              <a:rPr lang="sv-SE" dirty="0" err="1" smtClean="0"/>
              <a:t>reduced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a </a:t>
            </a:r>
            <a:r>
              <a:rPr lang="sv-SE" dirty="0" err="1" smtClean="0"/>
              <a:t>smaller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. </a:t>
            </a:r>
          </a:p>
          <a:p>
            <a:r>
              <a:rPr lang="sv-SE" dirty="0" smtClean="0"/>
              <a:t>In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variable</a:t>
            </a:r>
            <a:r>
              <a:rPr lang="sv-SE" dirty="0" smtClean="0"/>
              <a:t> it is </a:t>
            </a:r>
            <a:r>
              <a:rPr lang="sv-SE" dirty="0" err="1" smtClean="0"/>
              <a:t>easy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variable</a:t>
            </a:r>
            <a:r>
              <a:rPr lang="sv-SE" dirty="0" smtClean="0"/>
              <a:t> substitution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Smaller</a:t>
            </a:r>
            <a:r>
              <a:rPr lang="sv-SE" dirty="0" smtClean="0"/>
              <a:t> </a:t>
            </a:r>
            <a:r>
              <a:rPr lang="sv-SE" dirty="0" err="1" smtClean="0"/>
              <a:t>degree</a:t>
            </a:r>
            <a:r>
              <a:rPr lang="sv-SE" dirty="0" smtClean="0"/>
              <a:t> (3 </a:t>
            </a:r>
            <a:r>
              <a:rPr lang="sv-SE" dirty="0" err="1" smtClean="0"/>
              <a:t>instead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6), </a:t>
            </a:r>
            <a:r>
              <a:rPr lang="sv-SE" dirty="0" err="1" smtClean="0"/>
              <a:t>fewer</a:t>
            </a:r>
            <a:r>
              <a:rPr lang="sv-SE" dirty="0" smtClean="0"/>
              <a:t> solutions </a:t>
            </a:r>
            <a:r>
              <a:rPr lang="sv-SE" dirty="0" smtClean="0"/>
              <a:t>for the </a:t>
            </a:r>
            <a:r>
              <a:rPr lang="sv-SE" dirty="0" err="1" smtClean="0"/>
              <a:t>solver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find</a:t>
            </a:r>
            <a:r>
              <a:rPr lang="sv-SE" dirty="0" smtClean="0"/>
              <a:t>, </a:t>
            </a:r>
            <a:r>
              <a:rPr lang="sv-SE" dirty="0" smtClean="0"/>
              <a:t>faster, less </a:t>
            </a:r>
            <a:r>
              <a:rPr lang="sv-SE" dirty="0" err="1" smtClean="0"/>
              <a:t>memory</a:t>
            </a:r>
            <a:r>
              <a:rPr lang="sv-SE" dirty="0" smtClean="0"/>
              <a:t>, less </a:t>
            </a:r>
            <a:r>
              <a:rPr lang="sv-SE" dirty="0" err="1" smtClean="0"/>
              <a:t>numerical</a:t>
            </a:r>
            <a:r>
              <a:rPr lang="sv-SE" dirty="0" smtClean="0"/>
              <a:t> </a:t>
            </a:r>
            <a:r>
              <a:rPr lang="sv-SE" dirty="0" err="1" smtClean="0"/>
              <a:t>instability</a:t>
            </a:r>
            <a:r>
              <a:rPr lang="sv-SE" dirty="0" smtClean="0"/>
              <a:t>?</a:t>
            </a:r>
          </a:p>
        </p:txBody>
      </p:sp>
      <p:pic>
        <p:nvPicPr>
          <p:cNvPr id="7" name="Bildobjekt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5073650"/>
            <a:ext cx="3200400" cy="342900"/>
          </a:xfrm>
          <a:prstGeom prst="rect">
            <a:avLst/>
          </a:prstGeom>
        </p:spPr>
      </p:pic>
      <p:pic>
        <p:nvPicPr>
          <p:cNvPr id="8" name="Bildobjekt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4648200"/>
            <a:ext cx="850900" cy="279400"/>
          </a:xfrm>
          <a:prstGeom prst="rect">
            <a:avLst/>
          </a:prstGeom>
        </p:spPr>
      </p:pic>
      <p:pic>
        <p:nvPicPr>
          <p:cNvPr id="9" name="Bildobjekt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2127250"/>
            <a:ext cx="3213100" cy="342900"/>
          </a:xfrm>
          <a:prstGeom prst="rect">
            <a:avLst/>
          </a:prstGeom>
        </p:spPr>
      </p:pic>
      <p:pic>
        <p:nvPicPr>
          <p:cNvPr id="10" name="Bildobjekt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5480050"/>
            <a:ext cx="1219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Symmetry</a:t>
            </a:r>
            <a:r>
              <a:rPr lang="sv-SE" dirty="0" smtClean="0"/>
              <a:t> –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variables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632770"/>
            <a:ext cx="7838762" cy="5207768"/>
          </a:xfrm>
        </p:spPr>
        <p:txBody>
          <a:bodyPr/>
          <a:lstStyle/>
          <a:p>
            <a:r>
              <a:rPr lang="sv-SE" dirty="0" err="1" smtClean="0"/>
              <a:t>Example</a:t>
            </a:r>
            <a:r>
              <a:rPr lang="sv-SE" dirty="0" smtClean="0"/>
              <a:t> in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variables</a:t>
            </a:r>
            <a:r>
              <a:rPr lang="sv-SE" dirty="0"/>
              <a:t> </a:t>
            </a:r>
            <a:r>
              <a:rPr lang="sv-SE" dirty="0" smtClean="0"/>
              <a:t>… </a:t>
            </a:r>
            <a:r>
              <a:rPr lang="sv-SE" dirty="0" err="1" smtClean="0"/>
              <a:t>Here</a:t>
            </a:r>
            <a:r>
              <a:rPr lang="sv-SE" dirty="0" smtClean="0"/>
              <a:t> all </a:t>
            </a:r>
            <a:r>
              <a:rPr lang="sv-SE" dirty="0" err="1" smtClean="0"/>
              <a:t>monomials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even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Although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4 solutions, </a:t>
            </a:r>
            <a:r>
              <a:rPr lang="sv-SE" dirty="0" err="1" smtClean="0"/>
              <a:t>there</a:t>
            </a:r>
            <a:r>
              <a:rPr lang="sv-SE" dirty="0" smtClean="0"/>
              <a:t> is a </a:t>
            </a:r>
            <a:r>
              <a:rPr lang="sv-SE" dirty="0" err="1" smtClean="0"/>
              <a:t>symmetry</a:t>
            </a:r>
            <a:r>
              <a:rPr lang="sv-SE" dirty="0"/>
              <a:t>.</a:t>
            </a:r>
            <a:endParaRPr lang="sv-SE" dirty="0" smtClean="0"/>
          </a:p>
          <a:p>
            <a:r>
              <a:rPr lang="sv-SE" dirty="0" smtClean="0"/>
              <a:t>For </a:t>
            </a:r>
            <a:r>
              <a:rPr lang="sv-SE" dirty="0" err="1" smtClean="0"/>
              <a:t>every</a:t>
            </a:r>
            <a:r>
              <a:rPr lang="sv-SE" dirty="0" smtClean="0"/>
              <a:t> solution (</a:t>
            </a:r>
            <a:r>
              <a:rPr lang="sv-SE" dirty="0" err="1" smtClean="0"/>
              <a:t>x,y</a:t>
            </a:r>
            <a:r>
              <a:rPr lang="sv-SE" dirty="0" smtClean="0"/>
              <a:t>), </a:t>
            </a:r>
            <a:r>
              <a:rPr lang="sv-SE" dirty="0" err="1" smtClean="0"/>
              <a:t>there</a:t>
            </a:r>
            <a:r>
              <a:rPr lang="sv-SE" dirty="0" smtClean="0"/>
              <a:t> is a </a:t>
            </a:r>
            <a:r>
              <a:rPr lang="sv-SE" dirty="0" err="1" smtClean="0"/>
              <a:t>symmetric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(-x,-y).</a:t>
            </a:r>
          </a:p>
          <a:p>
            <a:r>
              <a:rPr lang="sv-SE" dirty="0" smtClean="0"/>
              <a:t>Problem </a:t>
            </a:r>
            <a:r>
              <a:rPr lang="sv-SE" dirty="0" err="1" smtClean="0"/>
              <a:t>could</a:t>
            </a:r>
            <a:r>
              <a:rPr lang="sv-SE" dirty="0" smtClean="0"/>
              <a:t> be </a:t>
            </a:r>
            <a:r>
              <a:rPr lang="sv-SE" dirty="0" err="1" smtClean="0"/>
              <a:t>reduced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a </a:t>
            </a:r>
            <a:r>
              <a:rPr lang="sv-SE" dirty="0" err="1" smtClean="0"/>
              <a:t>smaller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. </a:t>
            </a:r>
          </a:p>
          <a:p>
            <a:r>
              <a:rPr lang="sv-SE" dirty="0" smtClean="0"/>
              <a:t>In </a:t>
            </a:r>
            <a:r>
              <a:rPr lang="sv-SE" dirty="0" err="1" smtClean="0"/>
              <a:t>several</a:t>
            </a:r>
            <a:r>
              <a:rPr lang="sv-SE" dirty="0" smtClean="0"/>
              <a:t> </a:t>
            </a:r>
            <a:r>
              <a:rPr lang="sv-SE" dirty="0" err="1" smtClean="0"/>
              <a:t>variable</a:t>
            </a:r>
            <a:r>
              <a:rPr lang="sv-SE" dirty="0" smtClean="0"/>
              <a:t> it is </a:t>
            </a:r>
            <a:r>
              <a:rPr lang="sv-SE" b="1" dirty="0" err="1" smtClean="0"/>
              <a:t>difficult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variable</a:t>
            </a:r>
            <a:r>
              <a:rPr lang="sv-SE" dirty="0" smtClean="0"/>
              <a:t> substitution</a:t>
            </a:r>
          </a:p>
          <a:p>
            <a:r>
              <a:rPr lang="sv-SE" b="1" dirty="0" err="1" smtClean="0"/>
              <a:t>Questions</a:t>
            </a:r>
            <a:r>
              <a:rPr lang="sv-SE" dirty="0" smtClean="0"/>
              <a:t>:</a:t>
            </a:r>
            <a:endParaRPr lang="sv-SE" dirty="0"/>
          </a:p>
          <a:p>
            <a:pPr lvl="1"/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detect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a system has </a:t>
            </a:r>
            <a:r>
              <a:rPr lang="sv-SE" dirty="0" err="1" smtClean="0"/>
              <a:t>symmetry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What</a:t>
            </a:r>
            <a:r>
              <a:rPr lang="sv-SE" dirty="0" smtClean="0"/>
              <a:t> kinds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symmetry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How</a:t>
            </a:r>
            <a:r>
              <a:rPr lang="sv-SE" dirty="0" smtClean="0"/>
              <a:t> is </a:t>
            </a:r>
            <a:r>
              <a:rPr lang="sv-SE" dirty="0" err="1" smtClean="0"/>
              <a:t>symmetry</a:t>
            </a:r>
            <a:r>
              <a:rPr lang="sv-SE" dirty="0" smtClean="0"/>
              <a:t> </a:t>
            </a:r>
            <a:r>
              <a:rPr lang="sv-SE" dirty="0" err="1" smtClean="0"/>
              <a:t>exploited</a:t>
            </a:r>
            <a:r>
              <a:rPr lang="sv-SE" dirty="0" smtClean="0"/>
              <a:t> in </a:t>
            </a:r>
            <a:r>
              <a:rPr lang="sv-SE" dirty="0" err="1" smtClean="0"/>
              <a:t>practice</a:t>
            </a:r>
            <a:r>
              <a:rPr lang="sv-SE" dirty="0" smtClean="0"/>
              <a:t>?</a:t>
            </a:r>
          </a:p>
        </p:txBody>
      </p:sp>
      <p:pic>
        <p:nvPicPr>
          <p:cNvPr id="4" name="Bildobjekt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114550"/>
            <a:ext cx="3327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3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Symmetry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4717230"/>
          </a:xfrm>
        </p:spPr>
        <p:txBody>
          <a:bodyPr/>
          <a:lstStyle/>
          <a:p>
            <a:r>
              <a:rPr lang="sv-SE" dirty="0" err="1" smtClean="0"/>
              <a:t>Monomial</a:t>
            </a:r>
            <a:endParaRPr lang="sv-SE" dirty="0" smtClean="0"/>
          </a:p>
          <a:p>
            <a:r>
              <a:rPr lang="sv-SE" dirty="0" err="1" smtClean="0"/>
              <a:t>Using</a:t>
            </a:r>
            <a:r>
              <a:rPr lang="sv-SE" dirty="0" smtClean="0"/>
              <a:t> multi-index notation 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Study</a:t>
            </a:r>
            <a:r>
              <a:rPr lang="sv-SE" dirty="0" smtClean="0"/>
              <a:t> multi-</a:t>
            </a:r>
            <a:r>
              <a:rPr lang="sv-SE" dirty="0" err="1" smtClean="0"/>
              <a:t>indices</a:t>
            </a:r>
            <a:r>
              <a:rPr lang="sv-SE" dirty="0" smtClean="0"/>
              <a:t> (as </a:t>
            </a:r>
            <a:r>
              <a:rPr lang="sv-SE" dirty="0" err="1" smtClean="0"/>
              <a:t>columns</a:t>
            </a:r>
            <a:r>
              <a:rPr lang="sv-SE" dirty="0" smtClean="0"/>
              <a:t>)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equation</a:t>
            </a:r>
            <a:r>
              <a:rPr lang="sv-SE" dirty="0" smtClean="0"/>
              <a:t>: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Sum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multi-</a:t>
            </a:r>
            <a:r>
              <a:rPr lang="sv-SE" dirty="0" err="1" smtClean="0"/>
              <a:t>indices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all </a:t>
            </a:r>
            <a:r>
              <a:rPr lang="sv-SE" dirty="0" err="1" smtClean="0"/>
              <a:t>even</a:t>
            </a:r>
            <a:r>
              <a:rPr lang="sv-SE" dirty="0"/>
              <a:t>.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5" name="Bildobjekt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54200"/>
            <a:ext cx="914400" cy="355600"/>
          </a:xfrm>
          <a:prstGeom prst="rect">
            <a:avLst/>
          </a:prstGeom>
        </p:spPr>
      </p:pic>
      <p:pic>
        <p:nvPicPr>
          <p:cNvPr id="8" name="Bildobjekt 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7"/>
          <a:stretch/>
        </p:blipFill>
        <p:spPr>
          <a:xfrm>
            <a:off x="2133600" y="4654550"/>
            <a:ext cx="3327400" cy="387350"/>
          </a:xfrm>
          <a:prstGeom prst="rect">
            <a:avLst/>
          </a:prstGeom>
        </p:spPr>
      </p:pic>
      <p:pic>
        <p:nvPicPr>
          <p:cNvPr id="10" name="Bildobjekt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5187950"/>
            <a:ext cx="1841500" cy="749300"/>
          </a:xfrm>
          <a:prstGeom prst="rect">
            <a:avLst/>
          </a:prstGeom>
        </p:spPr>
      </p:pic>
      <p:pic>
        <p:nvPicPr>
          <p:cNvPr id="4" name="Bildobjekt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768600"/>
            <a:ext cx="34417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7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Symmetry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4717230"/>
          </a:xfrm>
        </p:spPr>
        <p:txBody>
          <a:bodyPr/>
          <a:lstStyle/>
          <a:p>
            <a:r>
              <a:rPr lang="sv-SE" dirty="0" smtClean="0"/>
              <a:t>If </a:t>
            </a:r>
            <a:r>
              <a:rPr lang="sv-SE" dirty="0" err="1" smtClean="0"/>
              <a:t>sum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multi-</a:t>
            </a:r>
            <a:r>
              <a:rPr lang="sv-SE" dirty="0" err="1" smtClean="0"/>
              <a:t>indices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all </a:t>
            </a:r>
            <a:r>
              <a:rPr lang="sv-SE" dirty="0" err="1" smtClean="0"/>
              <a:t>even</a:t>
            </a:r>
            <a:r>
              <a:rPr lang="sv-SE" dirty="0" smtClean="0"/>
              <a:t> (or all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odd</a:t>
            </a:r>
            <a:r>
              <a:rPr lang="sv-SE" dirty="0" smtClean="0"/>
              <a:t>) </a:t>
            </a:r>
            <a:r>
              <a:rPr lang="sv-SE" dirty="0" err="1" smtClean="0"/>
              <a:t>then</a:t>
            </a:r>
            <a:endParaRPr lang="sv-SE" dirty="0" smtClean="0"/>
          </a:p>
          <a:p>
            <a:pPr lvl="1"/>
            <a:r>
              <a:rPr lang="sv-SE" dirty="0" smtClean="0"/>
              <a:t>If x is a solution </a:t>
            </a:r>
            <a:r>
              <a:rPr lang="sv-SE" dirty="0" err="1" smtClean="0"/>
              <a:t>then</a:t>
            </a:r>
            <a:r>
              <a:rPr lang="sv-SE" dirty="0" smtClean="0"/>
              <a:t> –x is a solution</a:t>
            </a:r>
            <a:endParaRPr lang="sv-SE" dirty="0"/>
          </a:p>
          <a:p>
            <a:r>
              <a:rPr lang="sv-SE" dirty="0" err="1" smtClean="0"/>
              <a:t>Generalizations</a:t>
            </a:r>
            <a:endParaRPr lang="sv-SE" dirty="0" smtClean="0"/>
          </a:p>
          <a:p>
            <a:pPr lvl="1"/>
            <a:r>
              <a:rPr lang="sv-SE" dirty="0" smtClean="0"/>
              <a:t>1. Works for </a:t>
            </a:r>
            <a:r>
              <a:rPr lang="sv-SE" dirty="0" err="1" smtClean="0"/>
              <a:t>higher</a:t>
            </a:r>
            <a:r>
              <a:rPr lang="sv-SE" dirty="0" smtClean="0"/>
              <a:t> order </a:t>
            </a:r>
            <a:r>
              <a:rPr lang="sv-SE" dirty="0" err="1" smtClean="0"/>
              <a:t>symmetries</a:t>
            </a:r>
            <a:r>
              <a:rPr lang="sv-SE" dirty="0" smtClean="0"/>
              <a:t>. Statement: If ’</a:t>
            </a:r>
            <a:r>
              <a:rPr lang="sv-SE" i="1" dirty="0" err="1" smtClean="0"/>
              <a:t>sum</a:t>
            </a:r>
            <a:r>
              <a:rPr lang="sv-SE" i="1" dirty="0" smtClean="0"/>
              <a:t> </a:t>
            </a:r>
            <a:r>
              <a:rPr lang="sv-SE" i="1" dirty="0" err="1" smtClean="0"/>
              <a:t>of</a:t>
            </a:r>
            <a:r>
              <a:rPr lang="sv-SE" i="1" dirty="0" smtClean="0"/>
              <a:t> multi-</a:t>
            </a:r>
            <a:r>
              <a:rPr lang="sv-SE" i="1" dirty="0" err="1" smtClean="0"/>
              <a:t>indices</a:t>
            </a:r>
            <a:r>
              <a:rPr lang="sv-SE" i="1" dirty="0" smtClean="0"/>
              <a:t> </a:t>
            </a:r>
            <a:r>
              <a:rPr lang="sv-SE" i="1" dirty="0" err="1" smtClean="0"/>
              <a:t>have</a:t>
            </a:r>
            <a:r>
              <a:rPr lang="sv-SE" i="1" dirty="0" smtClean="0"/>
              <a:t> the same </a:t>
            </a:r>
            <a:r>
              <a:rPr lang="sv-SE" i="1" dirty="0" err="1" smtClean="0"/>
              <a:t>remainder</a:t>
            </a:r>
            <a:r>
              <a:rPr lang="sv-SE" i="1" dirty="0" smtClean="0"/>
              <a:t> </a:t>
            </a:r>
            <a:r>
              <a:rPr lang="sv-SE" i="1" dirty="0" err="1" smtClean="0"/>
              <a:t>when</a:t>
            </a:r>
            <a:r>
              <a:rPr lang="sv-SE" i="1" dirty="0" smtClean="0"/>
              <a:t> </a:t>
            </a:r>
            <a:r>
              <a:rPr lang="sv-SE" i="1" dirty="0" err="1" smtClean="0"/>
              <a:t>divided</a:t>
            </a:r>
            <a:r>
              <a:rPr lang="sv-SE" i="1" dirty="0" smtClean="0"/>
              <a:t> by p</a:t>
            </a:r>
            <a:r>
              <a:rPr lang="sv-SE" dirty="0" smtClean="0"/>
              <a:t>’, </a:t>
            </a:r>
            <a:r>
              <a:rPr lang="sv-SE" dirty="0" err="1" smtClean="0"/>
              <a:t>then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x is a solution, </a:t>
            </a:r>
            <a:r>
              <a:rPr lang="sv-SE" dirty="0" err="1" smtClean="0"/>
              <a:t>then</a:t>
            </a:r>
            <a:endParaRPr lang="sv-SE" dirty="0" smtClean="0"/>
          </a:p>
          <a:p>
            <a:pPr lvl="1"/>
            <a:r>
              <a:rPr lang="sv-SE" dirty="0" smtClean="0"/>
              <a:t>               is </a:t>
            </a:r>
            <a:r>
              <a:rPr lang="sv-SE" dirty="0" err="1" smtClean="0"/>
              <a:t>also</a:t>
            </a:r>
            <a:r>
              <a:rPr lang="sv-SE" dirty="0" smtClean="0"/>
              <a:t> a solution.</a:t>
            </a:r>
          </a:p>
          <a:p>
            <a:pPr lvl="1"/>
            <a:r>
              <a:rPr lang="sv-SE" dirty="0" smtClean="0"/>
              <a:t>2. Works for </a:t>
            </a:r>
            <a:r>
              <a:rPr lang="sv-SE" dirty="0" err="1" smtClean="0"/>
              <a:t>symmetries</a:t>
            </a:r>
            <a:r>
              <a:rPr lang="sv-SE" dirty="0" smtClean="0"/>
              <a:t> on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unknowns</a:t>
            </a:r>
            <a:endParaRPr lang="sv-SE" dirty="0" smtClean="0"/>
          </a:p>
          <a:p>
            <a:pPr lvl="1"/>
            <a:r>
              <a:rPr lang="sv-SE" dirty="0" smtClean="0"/>
              <a:t>3. Statement is </a:t>
            </a:r>
            <a:r>
              <a:rPr lang="sv-SE" dirty="0" err="1" smtClean="0"/>
              <a:t>basically</a:t>
            </a:r>
            <a:r>
              <a:rPr lang="sv-SE" dirty="0" smtClean="0"/>
              <a:t> </a:t>
            </a:r>
            <a:r>
              <a:rPr lang="sv-SE" dirty="0" err="1" smtClean="0"/>
              <a:t>invertible</a:t>
            </a:r>
            <a:r>
              <a:rPr lang="sv-SE" dirty="0" smtClean="0"/>
              <a:t>, i e </a:t>
            </a: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is a </a:t>
            </a:r>
            <a:r>
              <a:rPr lang="sv-SE" dirty="0" err="1" smtClean="0"/>
              <a:t>symmetry</a:t>
            </a:r>
            <a:r>
              <a:rPr lang="sv-SE" dirty="0" smtClean="0"/>
              <a:t> </a:t>
            </a:r>
            <a:r>
              <a:rPr lang="sv-SE" dirty="0" err="1" smtClean="0"/>
              <a:t>then</a:t>
            </a:r>
            <a:r>
              <a:rPr lang="sv-SE" dirty="0" smtClean="0"/>
              <a:t> ’</a:t>
            </a:r>
            <a:r>
              <a:rPr lang="sv-SE" i="1" dirty="0" err="1" smtClean="0"/>
              <a:t>sum</a:t>
            </a:r>
            <a:r>
              <a:rPr lang="sv-SE" i="1" dirty="0" smtClean="0"/>
              <a:t> </a:t>
            </a:r>
            <a:r>
              <a:rPr lang="sv-SE" i="1" dirty="0" err="1" smtClean="0"/>
              <a:t>of</a:t>
            </a:r>
            <a:r>
              <a:rPr lang="sv-SE" i="1" dirty="0" smtClean="0"/>
              <a:t> multi ….</a:t>
            </a:r>
            <a:r>
              <a:rPr lang="sv-SE" dirty="0" smtClean="0"/>
              <a:t>’ </a:t>
            </a:r>
            <a:r>
              <a:rPr lang="sv-SE" dirty="0" err="1" smtClean="0"/>
              <a:t>holds</a:t>
            </a:r>
            <a:r>
              <a:rPr lang="sv-SE" dirty="0" smtClean="0"/>
              <a:t>. (kind-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smtClean="0">
                <a:sym typeface="Wingdings"/>
              </a:rPr>
              <a:t></a:t>
            </a:r>
            <a:r>
              <a:rPr lang="sv-SE" dirty="0" smtClean="0"/>
              <a:t>)</a:t>
            </a:r>
          </a:p>
        </p:txBody>
      </p:sp>
      <p:pic>
        <p:nvPicPr>
          <p:cNvPr id="4" name="Bildobjekt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4375150"/>
            <a:ext cx="787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Summary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partial </a:t>
            </a:r>
            <a:r>
              <a:rPr lang="sv-SE" dirty="0" err="1" smtClean="0"/>
              <a:t>symmetry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676400"/>
            <a:ext cx="8084634" cy="9525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0" y="2692400"/>
            <a:ext cx="4567162" cy="8128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3429000"/>
            <a:ext cx="8043804" cy="6223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4152900"/>
            <a:ext cx="7841762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Practicalities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4717230"/>
          </a:xfrm>
        </p:spPr>
        <p:txBody>
          <a:bodyPr/>
          <a:lstStyle/>
          <a:p>
            <a:r>
              <a:rPr lang="sv-SE" dirty="0" smtClean="0"/>
              <a:t>To make a </a:t>
            </a:r>
            <a:r>
              <a:rPr lang="sv-SE" dirty="0" err="1" smtClean="0"/>
              <a:t>solver</a:t>
            </a:r>
            <a:r>
              <a:rPr lang="sv-SE" dirty="0" smtClean="0"/>
              <a:t>:</a:t>
            </a:r>
          </a:p>
          <a:p>
            <a:r>
              <a:rPr lang="sv-SE" dirty="0" err="1" smtClean="0"/>
              <a:t>Rewrite</a:t>
            </a:r>
            <a:r>
              <a:rPr lang="sv-SE" dirty="0" smtClean="0"/>
              <a:t> the </a:t>
            </a:r>
            <a:r>
              <a:rPr lang="sv-SE" dirty="0" err="1" smtClean="0"/>
              <a:t>equations</a:t>
            </a:r>
            <a:r>
              <a:rPr lang="sv-SE" dirty="0" smtClean="0"/>
              <a:t> so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/>
              <a:t> </a:t>
            </a:r>
            <a:r>
              <a:rPr lang="sv-SE" dirty="0" smtClean="0"/>
              <a:t>all </a:t>
            </a:r>
            <a:r>
              <a:rPr lang="sv-SE" dirty="0" err="1" smtClean="0"/>
              <a:t>even</a:t>
            </a:r>
            <a:r>
              <a:rPr lang="sv-SE" dirty="0" smtClean="0"/>
              <a:t> (or all </a:t>
            </a:r>
            <a:r>
              <a:rPr lang="sv-SE" dirty="0" err="1" smtClean="0"/>
              <a:t>odd</a:t>
            </a:r>
            <a:r>
              <a:rPr lang="sv-SE" dirty="0" smtClean="0"/>
              <a:t>) in the </a:t>
            </a:r>
            <a:r>
              <a:rPr lang="sv-SE" dirty="0" err="1" smtClean="0"/>
              <a:t>symmetric</a:t>
            </a:r>
            <a:r>
              <a:rPr lang="sv-SE" dirty="0" smtClean="0"/>
              <a:t> </a:t>
            </a:r>
            <a:r>
              <a:rPr lang="sv-SE" dirty="0" err="1" smtClean="0"/>
              <a:t>variables</a:t>
            </a:r>
            <a:r>
              <a:rPr lang="sv-SE" dirty="0" smtClean="0"/>
              <a:t>. </a:t>
            </a:r>
          </a:p>
          <a:p>
            <a:r>
              <a:rPr lang="sv-SE" dirty="0" err="1" smtClean="0"/>
              <a:t>Expand</a:t>
            </a:r>
            <a:r>
              <a:rPr lang="sv-SE" dirty="0" smtClean="0"/>
              <a:t> the </a:t>
            </a:r>
            <a:r>
              <a:rPr lang="sv-SE" dirty="0" err="1" smtClean="0"/>
              <a:t>equations</a:t>
            </a:r>
            <a:r>
              <a:rPr lang="sv-SE" dirty="0" smtClean="0"/>
              <a:t> by </a:t>
            </a:r>
            <a:r>
              <a:rPr lang="sv-SE" dirty="0" err="1" smtClean="0"/>
              <a:t>multiplying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monomials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even</a:t>
            </a:r>
            <a:r>
              <a:rPr lang="sv-SE" dirty="0" smtClean="0"/>
              <a:t>, e g </a:t>
            </a:r>
          </a:p>
          <a:p>
            <a:r>
              <a:rPr lang="sv-SE" dirty="0" err="1" smtClean="0"/>
              <a:t>Choose</a:t>
            </a:r>
            <a:r>
              <a:rPr lang="sv-SE" dirty="0" smtClean="0"/>
              <a:t> a </a:t>
            </a:r>
            <a:r>
              <a:rPr lang="sv-SE" dirty="0" err="1" smtClean="0"/>
              <a:t>multiplication-monomial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is </a:t>
            </a:r>
            <a:r>
              <a:rPr lang="sv-SE" dirty="0" err="1" smtClean="0"/>
              <a:t>even</a:t>
            </a:r>
            <a:r>
              <a:rPr lang="sv-SE" dirty="0" smtClean="0"/>
              <a:t>! In the </a:t>
            </a:r>
            <a:r>
              <a:rPr lang="sv-SE" dirty="0" err="1" smtClean="0"/>
              <a:t>symmetric</a:t>
            </a:r>
            <a:r>
              <a:rPr lang="sv-SE" dirty="0" smtClean="0"/>
              <a:t> </a:t>
            </a:r>
            <a:r>
              <a:rPr lang="sv-SE" dirty="0" err="1" smtClean="0"/>
              <a:t>variables</a:t>
            </a:r>
            <a:r>
              <a:rPr lang="sv-SE" dirty="0" smtClean="0"/>
              <a:t>, for </a:t>
            </a:r>
            <a:r>
              <a:rPr lang="sv-SE" dirty="0" err="1" smtClean="0"/>
              <a:t>example</a:t>
            </a:r>
            <a:r>
              <a:rPr lang="sv-SE" dirty="0" smtClean="0"/>
              <a:t> </a:t>
            </a:r>
            <a:endParaRPr lang="sv-SE" dirty="0"/>
          </a:p>
          <a:p>
            <a:r>
              <a:rPr lang="sv-SE" dirty="0" err="1" smtClean="0"/>
              <a:t>Choose</a:t>
            </a:r>
            <a:r>
              <a:rPr lang="sv-SE" dirty="0" smtClean="0"/>
              <a:t> </a:t>
            </a:r>
            <a:r>
              <a:rPr lang="sv-SE" dirty="0" err="1" smtClean="0"/>
              <a:t>half</a:t>
            </a:r>
            <a:r>
              <a:rPr lang="sv-SE" dirty="0" smtClean="0"/>
              <a:t> as </a:t>
            </a:r>
            <a:r>
              <a:rPr lang="sv-SE" dirty="0" err="1" smtClean="0"/>
              <a:t>many</a:t>
            </a:r>
            <a:r>
              <a:rPr lang="sv-SE" dirty="0" smtClean="0"/>
              <a:t> basis </a:t>
            </a:r>
            <a:r>
              <a:rPr lang="sv-SE" dirty="0" err="1" smtClean="0"/>
              <a:t>monomials</a:t>
            </a:r>
            <a:r>
              <a:rPr lang="sv-SE" dirty="0"/>
              <a:t> </a:t>
            </a:r>
            <a:r>
              <a:rPr lang="sv-SE" dirty="0" smtClean="0"/>
              <a:t>(the </a:t>
            </a:r>
            <a:r>
              <a:rPr lang="sv-SE" dirty="0" err="1" smtClean="0"/>
              <a:t>half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even</a:t>
            </a:r>
            <a:r>
              <a:rPr lang="sv-SE" dirty="0" smtClean="0"/>
              <a:t> in the </a:t>
            </a:r>
            <a:r>
              <a:rPr lang="sv-SE" dirty="0" err="1" smtClean="0"/>
              <a:t>symmetric</a:t>
            </a:r>
            <a:r>
              <a:rPr lang="sv-SE" dirty="0" smtClean="0"/>
              <a:t> </a:t>
            </a:r>
            <a:r>
              <a:rPr lang="sv-SE" dirty="0" err="1" smtClean="0"/>
              <a:t>variables</a:t>
            </a:r>
            <a:r>
              <a:rPr lang="sv-SE" dirty="0" smtClean="0"/>
              <a:t>).</a:t>
            </a:r>
          </a:p>
          <a:p>
            <a:r>
              <a:rPr lang="sv-SE" dirty="0" smtClean="0"/>
              <a:t>GO!</a:t>
            </a:r>
          </a:p>
        </p:txBody>
      </p:sp>
      <p:pic>
        <p:nvPicPr>
          <p:cNvPr id="5" name="Bildobjekt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492500"/>
            <a:ext cx="279400" cy="355600"/>
          </a:xfrm>
          <a:prstGeom prst="rect">
            <a:avLst/>
          </a:prstGeom>
        </p:spPr>
      </p:pic>
      <p:pic>
        <p:nvPicPr>
          <p:cNvPr id="6" name="Bildobjekt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3613150"/>
            <a:ext cx="596900" cy="190500"/>
          </a:xfrm>
          <a:prstGeom prst="rect">
            <a:avLst/>
          </a:prstGeom>
        </p:spPr>
      </p:pic>
      <p:pic>
        <p:nvPicPr>
          <p:cNvPr id="7" name="Bildobjekt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18000"/>
            <a:ext cx="279400" cy="355600"/>
          </a:xfrm>
          <a:prstGeom prst="rect">
            <a:avLst/>
          </a:prstGeom>
        </p:spPr>
      </p:pic>
      <p:pic>
        <p:nvPicPr>
          <p:cNvPr id="8" name="Bildobjekt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50" y="4438650"/>
            <a:ext cx="5969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6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generalization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Optimal </a:t>
            </a:r>
            <a:r>
              <a:rPr lang="sv-SE" dirty="0" err="1" smtClean="0"/>
              <a:t>PnP</a:t>
            </a:r>
            <a:r>
              <a:rPr lang="sv-SE" dirty="0" smtClean="0"/>
              <a:t> for </a:t>
            </a:r>
            <a:r>
              <a:rPr lang="sv-SE" dirty="0" err="1" smtClean="0"/>
              <a:t>orthographic</a:t>
            </a:r>
            <a:r>
              <a:rPr lang="sv-SE" dirty="0" smtClean="0"/>
              <a:t> </a:t>
            </a:r>
            <a:r>
              <a:rPr lang="sv-SE" dirty="0" err="1" smtClean="0"/>
              <a:t>cameras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Four-symmetry</a:t>
            </a:r>
            <a:r>
              <a:rPr lang="sv-SE" dirty="0" smtClean="0"/>
              <a:t> for the </a:t>
            </a:r>
            <a:r>
              <a:rPr lang="sv-SE" dirty="0" err="1" smtClean="0"/>
              <a:t>quaternions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47" y="2882900"/>
            <a:ext cx="638503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generalization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variables</a:t>
            </a:r>
            <a:endParaRPr lang="sv-SE" dirty="0" smtClean="0"/>
          </a:p>
          <a:p>
            <a:r>
              <a:rPr lang="sv-SE" dirty="0" err="1" smtClean="0"/>
              <a:t>We</a:t>
            </a:r>
            <a:r>
              <a:rPr lang="sv-SE" dirty="0" smtClean="0"/>
              <a:t> get  </a:t>
            </a:r>
          </a:p>
          <a:p>
            <a:pPr lvl="1"/>
            <a:r>
              <a:rPr lang="sv-SE" dirty="0" err="1" smtClean="0"/>
              <a:t>Symmetry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order 2 in </a:t>
            </a:r>
            <a:r>
              <a:rPr lang="sv-SE" dirty="0" err="1" smtClean="0"/>
              <a:t>variables</a:t>
            </a:r>
            <a:endParaRPr lang="sv-SE" dirty="0" smtClean="0"/>
          </a:p>
          <a:p>
            <a:pPr lvl="1"/>
            <a:r>
              <a:rPr lang="sv-SE" dirty="0" err="1" smtClean="0"/>
              <a:t>Symmetry</a:t>
            </a:r>
            <a:r>
              <a:rPr lang="sv-SE" dirty="0" smtClean="0"/>
              <a:t> </a:t>
            </a:r>
            <a:r>
              <a:rPr lang="sv-SE" dirty="0" err="1"/>
              <a:t>of</a:t>
            </a:r>
            <a:r>
              <a:rPr lang="sv-SE" dirty="0"/>
              <a:t> order 2 in </a:t>
            </a:r>
            <a:r>
              <a:rPr lang="sv-SE" dirty="0" err="1"/>
              <a:t>variables</a:t>
            </a:r>
            <a:endParaRPr lang="sv-SE" dirty="0"/>
          </a:p>
          <a:p>
            <a:r>
              <a:rPr lang="sv-SE" dirty="0" err="1"/>
              <a:t>Rewrite</a:t>
            </a:r>
            <a:r>
              <a:rPr lang="sv-SE" dirty="0"/>
              <a:t> the </a:t>
            </a:r>
            <a:r>
              <a:rPr lang="sv-SE" dirty="0" err="1"/>
              <a:t>equations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all </a:t>
            </a:r>
            <a:r>
              <a:rPr lang="sv-SE" dirty="0" err="1"/>
              <a:t>even</a:t>
            </a:r>
            <a:r>
              <a:rPr lang="sv-SE" dirty="0"/>
              <a:t> (or all </a:t>
            </a:r>
            <a:r>
              <a:rPr lang="sv-SE" dirty="0" err="1"/>
              <a:t>odd</a:t>
            </a:r>
            <a:r>
              <a:rPr lang="sv-SE" dirty="0"/>
              <a:t>) in the </a:t>
            </a:r>
            <a:r>
              <a:rPr lang="sv-SE" dirty="0" err="1"/>
              <a:t>symmetric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. </a:t>
            </a:r>
          </a:p>
          <a:p>
            <a:r>
              <a:rPr lang="sv-SE" dirty="0" err="1"/>
              <a:t>Expand</a:t>
            </a:r>
            <a:r>
              <a:rPr lang="sv-SE" dirty="0"/>
              <a:t> the </a:t>
            </a:r>
            <a:r>
              <a:rPr lang="sv-SE" dirty="0" err="1"/>
              <a:t>equations</a:t>
            </a:r>
            <a:r>
              <a:rPr lang="sv-SE" dirty="0"/>
              <a:t> by </a:t>
            </a:r>
            <a:r>
              <a:rPr lang="sv-SE" dirty="0" err="1"/>
              <a:t>multiplying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monomials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, e g </a:t>
            </a:r>
          </a:p>
          <a:p>
            <a:r>
              <a:rPr lang="sv-SE" dirty="0" err="1"/>
              <a:t>Choose</a:t>
            </a:r>
            <a:r>
              <a:rPr lang="sv-SE" dirty="0"/>
              <a:t> a </a:t>
            </a:r>
            <a:r>
              <a:rPr lang="sv-SE" dirty="0" err="1"/>
              <a:t>multiplication-monomial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even</a:t>
            </a:r>
            <a:r>
              <a:rPr lang="sv-SE" dirty="0"/>
              <a:t>! In the </a:t>
            </a:r>
            <a:r>
              <a:rPr lang="sv-SE" dirty="0" err="1"/>
              <a:t>symmetric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, for </a:t>
            </a:r>
            <a:r>
              <a:rPr lang="sv-SE" dirty="0" err="1"/>
              <a:t>example</a:t>
            </a:r>
            <a:r>
              <a:rPr lang="sv-SE" dirty="0"/>
              <a:t> </a:t>
            </a:r>
          </a:p>
          <a:p>
            <a:r>
              <a:rPr lang="sv-SE" dirty="0" err="1"/>
              <a:t>Choose</a:t>
            </a:r>
            <a:r>
              <a:rPr lang="sv-SE" dirty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basis </a:t>
            </a:r>
            <a:r>
              <a:rPr lang="sv-SE" dirty="0" err="1"/>
              <a:t>monomials</a:t>
            </a:r>
            <a:r>
              <a:rPr lang="sv-SE" dirty="0"/>
              <a:t> (the </a:t>
            </a:r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smtClean="0"/>
              <a:t>in </a:t>
            </a:r>
            <a:r>
              <a:rPr lang="sv-SE" dirty="0" err="1" smtClean="0"/>
              <a:t>both</a:t>
            </a:r>
            <a:r>
              <a:rPr lang="sv-SE" dirty="0" smtClean="0"/>
              <a:t> sets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symmetric</a:t>
            </a:r>
            <a:r>
              <a:rPr lang="sv-SE" dirty="0" smtClean="0"/>
              <a:t> </a:t>
            </a:r>
            <a:r>
              <a:rPr lang="sv-SE" dirty="0" err="1"/>
              <a:t>variables</a:t>
            </a:r>
            <a:r>
              <a:rPr lang="sv-SE" dirty="0"/>
              <a:t>)</a:t>
            </a:r>
            <a:r>
              <a:rPr lang="sv-SE" dirty="0" smtClean="0"/>
              <a:t>. 32-&gt;8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99" y="1778000"/>
            <a:ext cx="1404257" cy="546100"/>
          </a:xfrm>
          <a:prstGeom prst="rect">
            <a:avLst/>
          </a:prstGeom>
        </p:spPr>
      </p:pic>
      <p:pic>
        <p:nvPicPr>
          <p:cNvPr id="5" name="Bildobjekt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2838450"/>
            <a:ext cx="863600" cy="317500"/>
          </a:xfrm>
          <a:prstGeom prst="rect">
            <a:avLst/>
          </a:prstGeom>
        </p:spPr>
      </p:pic>
      <p:pic>
        <p:nvPicPr>
          <p:cNvPr id="6" name="Bildobjekt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308350"/>
            <a:ext cx="863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187"/>
      </p:ext>
    </p:extLst>
  </p:cSld>
  <p:clrMapOvr>
    <a:masterClrMapping/>
  </p:clrMapOvr>
</p:sld>
</file>

<file path=ppt/theme/theme1.xml><?xml version="1.0" encoding="utf-8"?>
<a:theme xmlns:a="http://schemas.openxmlformats.org/drawingml/2006/main" name="LU_PPT-mall_2012_ENG_120620">
  <a:themeElements>
    <a:clrScheme name="LU 2012">
      <a:dk1>
        <a:srgbClr val="9C6114"/>
      </a:dk1>
      <a:lt1>
        <a:srgbClr val="FFFFFF"/>
      </a:lt1>
      <a:dk2>
        <a:srgbClr val="4D4C44"/>
      </a:dk2>
      <a:lt2>
        <a:srgbClr val="000080"/>
      </a:lt2>
      <a:accent1>
        <a:srgbClr val="9A5B0B"/>
      </a:accent1>
      <a:accent2>
        <a:srgbClr val="E9C4C7"/>
      </a:accent2>
      <a:accent3>
        <a:srgbClr val="B9D3DC"/>
      </a:accent3>
      <a:accent4>
        <a:srgbClr val="ADCAB8"/>
      </a:accent4>
      <a:accent5>
        <a:srgbClr val="D6D2C4"/>
      </a:accent5>
      <a:accent6>
        <a:srgbClr val="BFB8AF"/>
      </a:accent6>
      <a:hlink>
        <a:srgbClr val="333333"/>
      </a:hlink>
      <a:folHlink>
        <a:srgbClr val="D2BA81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LU_PPT-mall_2012_ENG_120620.potx</Template>
  <TotalTime>3226</TotalTime>
  <Words>511</Words>
  <Application>Microsoft Macintosh PowerPoint</Application>
  <PresentationFormat>Anpassad</PresentationFormat>
  <Paragraphs>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LU_PPT-mall_2012_ENG_120620</vt:lpstr>
      <vt:lpstr>Solving Minimal Problems Symmetry</vt:lpstr>
      <vt:lpstr>Symmetry – Initial example</vt:lpstr>
      <vt:lpstr>Symmetry – two variables</vt:lpstr>
      <vt:lpstr>Symmetry</vt:lpstr>
      <vt:lpstr>Symmetry</vt:lpstr>
      <vt:lpstr>Summary of partial symmetry</vt:lpstr>
      <vt:lpstr>Practicalities</vt:lpstr>
      <vt:lpstr>One more generalization</vt:lpstr>
      <vt:lpstr>One more generalization</vt:lpstr>
      <vt:lpstr>PowerPoint-presentation</vt:lpstr>
      <vt:lpstr>PowerPoint-presentation</vt:lpstr>
      <vt:lpstr>PowerPoint-presentation</vt:lpstr>
    </vt:vector>
  </TitlesOfParts>
  <Company>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Kalle Astrom</cp:lastModifiedBy>
  <cp:revision>34</cp:revision>
  <cp:lastPrinted>2011-10-27T13:44:15Z</cp:lastPrinted>
  <dcterms:created xsi:type="dcterms:W3CDTF">2012-06-14T14:22:53Z</dcterms:created>
  <dcterms:modified xsi:type="dcterms:W3CDTF">2015-12-10T21:12:41Z</dcterms:modified>
</cp:coreProperties>
</file>