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3" r:id="rId3"/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992766"/>
            <a:ext cx="8520599" cy="27368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3778833"/>
            <a:ext cx="8520599" cy="10568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474833"/>
            <a:ext cx="8520599" cy="2618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02966"/>
            <a:ext cx="8520599" cy="1734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75" y="6181866"/>
            <a:ext cx="9144000" cy="6758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 txBox="1"/>
          <p:nvPr>
            <p:ph type="ctrTitle"/>
          </p:nvPr>
        </p:nvSpPr>
        <p:spPr>
          <a:xfrm>
            <a:off x="549075" y="1507433"/>
            <a:ext cx="8041500" cy="1931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200"/>
            </a:lvl1pPr>
            <a:lvl2pPr lvl="1" rtl="0">
              <a:spcBef>
                <a:spcPts val="0"/>
              </a:spcBef>
              <a:buSzPct val="100000"/>
              <a:defRPr sz="4200"/>
            </a:lvl2pPr>
            <a:lvl3pPr lvl="2" rtl="0">
              <a:spcBef>
                <a:spcPts val="0"/>
              </a:spcBef>
              <a:buSzPct val="100000"/>
              <a:defRPr sz="4200"/>
            </a:lvl3pPr>
            <a:lvl4pPr lvl="3" rtl="0">
              <a:spcBef>
                <a:spcPts val="0"/>
              </a:spcBef>
              <a:buSzPct val="100000"/>
              <a:defRPr sz="4200"/>
            </a:lvl4pPr>
            <a:lvl5pPr lvl="4" rtl="0">
              <a:spcBef>
                <a:spcPts val="0"/>
              </a:spcBef>
              <a:buSzPct val="100000"/>
              <a:defRPr sz="4200"/>
            </a:lvl5pPr>
            <a:lvl6pPr lvl="5" rtl="0">
              <a:spcBef>
                <a:spcPts val="0"/>
              </a:spcBef>
              <a:buSzPct val="100000"/>
              <a:defRPr sz="4200"/>
            </a:lvl6pPr>
            <a:lvl7pPr lvl="6" rtl="0">
              <a:spcBef>
                <a:spcPts val="0"/>
              </a:spcBef>
              <a:buSzPct val="100000"/>
              <a:defRPr sz="4200"/>
            </a:lvl7pPr>
            <a:lvl8pPr lvl="7" rtl="0">
              <a:spcBef>
                <a:spcPts val="0"/>
              </a:spcBef>
              <a:buSzPct val="100000"/>
              <a:defRPr sz="4200"/>
            </a:lvl8pPr>
            <a:lvl9pPr lvl="8" rtl="0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12" name="Shape 112"/>
          <p:cNvSpPr txBox="1"/>
          <p:nvPr>
            <p:ph idx="1" type="subTitle"/>
          </p:nvPr>
        </p:nvSpPr>
        <p:spPr>
          <a:xfrm>
            <a:off x="554002" y="3555935"/>
            <a:ext cx="80415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 sz="2100"/>
            </a:lvl1pPr>
            <a:lvl2pPr lvl="1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 sz="2100"/>
            </a:lvl2pPr>
            <a:lvl3pPr lvl="2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 sz="2100"/>
            </a:lvl3pPr>
            <a:lvl4pPr lvl="3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 sz="2100"/>
            </a:lvl4pPr>
            <a:lvl5pPr lvl="4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 sz="2100"/>
            </a:lvl5pPr>
            <a:lvl6pPr lvl="5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 sz="2100"/>
            </a:lvl6pPr>
            <a:lvl7pPr lvl="6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 sz="2100"/>
            </a:lvl7pPr>
            <a:lvl8pPr lvl="7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 sz="2100"/>
            </a:lvl8pPr>
            <a:lvl9pPr lvl="8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8523541" y="6260830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bg>
      <p:bgPr>
        <a:solidFill>
          <a:schemeClr val="dk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549075" y="2319133"/>
            <a:ext cx="8046300" cy="1120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x="8523541" y="6260830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9" name="Shape 119"/>
          <p:cNvSpPr txBox="1"/>
          <p:nvPr>
            <p:ph idx="12" type="sldNum"/>
          </p:nvPr>
        </p:nvSpPr>
        <p:spPr>
          <a:xfrm>
            <a:off x="8523541" y="6260830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 1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375102" y="660397"/>
            <a:ext cx="8229600" cy="86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375101" y="1671577"/>
            <a:ext cx="8229600" cy="4571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867800"/>
            <a:ext cx="8520599" cy="11222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536633"/>
            <a:ext cx="3999899" cy="4555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536633"/>
            <a:ext cx="3999899" cy="4555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740800"/>
            <a:ext cx="2807999" cy="100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852800"/>
            <a:ext cx="2807999" cy="4239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600200"/>
            <a:ext cx="6367800" cy="54542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644233"/>
            <a:ext cx="4045199" cy="1976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3737433"/>
            <a:ext cx="4045199" cy="1646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b="1"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b="1"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b="1"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b="1"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b="1"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b="1"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b="1"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b="1"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b="1" sz="2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523541" y="6260830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png"/><Relationship Id="rId4" Type="http://schemas.openxmlformats.org/officeDocument/2006/relationships/image" Target="../media/image04.png"/><Relationship Id="rId5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235500" y="992775"/>
            <a:ext cx="8678400" cy="2461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3400">
                <a:solidFill>
                  <a:srgbClr val="4285F4"/>
                </a:solidFill>
                <a:latin typeface="Roboto"/>
                <a:ea typeface="Roboto"/>
                <a:cs typeface="Roboto"/>
                <a:sym typeface="Roboto"/>
              </a:rPr>
              <a:t>A Formulation for Unknown Focal Length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590700" y="3767325"/>
            <a:ext cx="7962600" cy="1056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i="1" lang="en" sz="2400"/>
              <a:t>Changchang wu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i="1" sz="1100"/>
          </a:p>
          <a:p>
            <a:pPr lvl="0" algn="l">
              <a:spcBef>
                <a:spcPts val="0"/>
              </a:spcBef>
              <a:buNone/>
            </a:pPr>
            <a:r>
              <a:rPr lang="en" sz="2400"/>
              <a:t>Google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>
                <a:solidFill>
                  <a:srgbClr val="4285F4"/>
                </a:solidFill>
                <a:latin typeface="Roboto"/>
                <a:ea typeface="Roboto"/>
                <a:cs typeface="Roboto"/>
                <a:sym typeface="Roboto"/>
              </a:rPr>
              <a:t>Directly Solving for Focal Length?</a:t>
            </a:r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7075" y="1986325"/>
            <a:ext cx="3897352" cy="1034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 rotWithShape="1">
          <a:blip r:embed="rId4">
            <a:alphaModFix/>
          </a:blip>
          <a:srcRect b="0" l="4131" r="0" t="0"/>
          <a:stretch/>
        </p:blipFill>
        <p:spPr>
          <a:xfrm>
            <a:off x="1267470" y="2971075"/>
            <a:ext cx="5988929" cy="997449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Shape 63"/>
          <p:cNvSpPr txBox="1"/>
          <p:nvPr/>
        </p:nvSpPr>
        <p:spPr>
          <a:xfrm>
            <a:off x="369225" y="1536603"/>
            <a:ext cx="8520599" cy="63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There is a two fold redundancy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369225" y="4946922"/>
            <a:ext cx="8520599" cy="1163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Leads to 2X solutions, and slower minimal solver</a:t>
            </a:r>
          </a:p>
          <a:p>
            <a:pPr indent="-342900" lvl="0" marL="4572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The problem exists in both absolute pose and relative pose</a:t>
            </a:r>
          </a:p>
        </p:txBody>
      </p:sp>
      <p:grpSp>
        <p:nvGrpSpPr>
          <p:cNvPr id="65" name="Shape 65"/>
          <p:cNvGrpSpPr/>
          <p:nvPr/>
        </p:nvGrpSpPr>
        <p:grpSpPr>
          <a:xfrm>
            <a:off x="660850" y="4052425"/>
            <a:ext cx="7385924" cy="698399"/>
            <a:chOff x="660850" y="4052425"/>
            <a:chExt cx="7385924" cy="698399"/>
          </a:xfrm>
        </p:grpSpPr>
        <p:sp>
          <p:nvSpPr>
            <p:cNvPr id="66" name="Shape 66"/>
            <p:cNvSpPr txBox="1"/>
            <p:nvPr/>
          </p:nvSpPr>
          <p:spPr>
            <a:xfrm>
              <a:off x="660850" y="4328125"/>
              <a:ext cx="2768099" cy="422700"/>
            </a:xfrm>
            <a:prstGeom prst="rect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spcAft>
                  <a:spcPts val="1000"/>
                </a:spcAft>
                <a:buNone/>
              </a:pPr>
              <a:r>
                <a:rPr lang="en" sz="180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Negated focal length</a:t>
              </a: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3889675" y="4328125"/>
              <a:ext cx="4157099" cy="422700"/>
            </a:xfrm>
            <a:prstGeom prst="rect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spcAft>
                  <a:spcPts val="1000"/>
                </a:spcAft>
                <a:buNone/>
              </a:pPr>
              <a:r>
                <a:rPr lang="en" sz="180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additional rotation around z by 180 </a:t>
              </a:r>
            </a:p>
          </p:txBody>
        </p:sp>
        <p:cxnSp>
          <p:nvCxnSpPr>
            <p:cNvPr id="68" name="Shape 68"/>
            <p:cNvCxnSpPr/>
            <p:nvPr/>
          </p:nvCxnSpPr>
          <p:spPr>
            <a:xfrm rot="10800000">
              <a:off x="2044900" y="4052425"/>
              <a:ext cx="0" cy="275699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9" name="Shape 69"/>
            <p:cNvCxnSpPr/>
            <p:nvPr/>
          </p:nvCxnSpPr>
          <p:spPr>
            <a:xfrm rot="10800000">
              <a:off x="4750325" y="4052425"/>
              <a:ext cx="0" cy="275699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>
                <a:solidFill>
                  <a:srgbClr val="4285F4"/>
                </a:solidFill>
              </a:rPr>
              <a:t>Getting Around such Redundancies?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369225" y="1536605"/>
            <a:ext cx="8520599" cy="1019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Sometimes there is a pattern of f^2</a:t>
            </a:r>
          </a:p>
          <a:p>
            <a:pPr indent="-342900" lvl="1" marL="9144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Relative pose with unknown focal length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369225" y="2603404"/>
            <a:ext cx="8520599" cy="19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Modeling the problems differently</a:t>
            </a:r>
          </a:p>
          <a:p>
            <a:pPr indent="-342900" lvl="1" marL="9144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Absolute pose with unknown focal length (P4P)</a:t>
            </a:r>
          </a:p>
          <a:p>
            <a:pPr indent="-342900" lvl="2" marL="13716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■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3D Point distance (ratio) -&gt; over-determined</a:t>
            </a:r>
          </a:p>
          <a:p>
            <a:pPr indent="-342900" lvl="2" marL="13716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■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Null space   -&gt; not general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369225" y="4356005"/>
            <a:ext cx="8520599" cy="1379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Sometimes you are unlucky</a:t>
            </a:r>
          </a:p>
          <a:p>
            <a:pPr indent="-342900" lvl="1" marL="9144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Absolute pose with one also unknown radial distortion</a:t>
            </a:r>
          </a:p>
          <a:p>
            <a:pPr indent="0" lvl="0" marL="45720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        12 meaningful solutions out of 24 in </a:t>
            </a:r>
            <a:r>
              <a:rPr i="1"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Josephson et al. CVPR 2009</a:t>
            </a:r>
          </a:p>
          <a:p>
            <a:pPr indent="0" lvl="0" marL="457200" rtl="0"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i="1" sz="18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>
                <a:solidFill>
                  <a:srgbClr val="4285F4"/>
                </a:solidFill>
              </a:rPr>
              <a:t>A New Parameterization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311700" y="1356881"/>
            <a:ext cx="8520599" cy="5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Separate the rotation around the </a:t>
            </a:r>
            <a:r>
              <a:rPr i="1"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Z</a:t>
            </a: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 axis</a:t>
            </a:r>
          </a:p>
        </p:txBody>
      </p:sp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b="0" l="31949" r="0" t="0"/>
          <a:stretch/>
        </p:blipFill>
        <p:spPr>
          <a:xfrm>
            <a:off x="863000" y="3267075"/>
            <a:ext cx="6222326" cy="10947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311700" y="2804681"/>
            <a:ext cx="8520599" cy="5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Combine the rotation around the Z axis with focal length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235500" y="4588624"/>
            <a:ext cx="8520599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The same number of parameters (Dof) without the redundancy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8962" y="1933175"/>
            <a:ext cx="4611147" cy="76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0600" y="5039725"/>
            <a:ext cx="4849005" cy="4197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235500" y="5680274"/>
            <a:ext cx="8520599" cy="419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Possible degeneracy with </a:t>
            </a:r>
            <a:r>
              <a:rPr i="1"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f = 0</a:t>
            </a: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 (any </a:t>
            </a:r>
            <a:r>
              <a:rPr i="1"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θ </a:t>
            </a: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) is reduced to (</a:t>
            </a:r>
            <a:r>
              <a:rPr i="1"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fc = fs = 0</a:t>
            </a: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)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>
                <a:solidFill>
                  <a:srgbClr val="4285F4"/>
                </a:solidFill>
              </a:rPr>
              <a:t>Application : P4P -&gt; P3.5P </a:t>
            </a:r>
            <a:r>
              <a:rPr lang="en" sz="2400">
                <a:solidFill>
                  <a:srgbClr val="4285F4"/>
                </a:solidFill>
              </a:rPr>
              <a:t>(</a:t>
            </a:r>
            <a:r>
              <a:rPr i="1" lang="en" sz="2400">
                <a:solidFill>
                  <a:srgbClr val="4285F4"/>
                </a:solidFill>
              </a:rPr>
              <a:t>Wu CVPR 2015</a:t>
            </a:r>
            <a:r>
              <a:rPr lang="en" sz="2400">
                <a:solidFill>
                  <a:srgbClr val="4285F4"/>
                </a:solidFill>
              </a:rPr>
              <a:t>)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311700" y="1356878"/>
            <a:ext cx="8520599" cy="2072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Truly minimal (using exactly 7 coordinates)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Allows to work with single coordinates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Exactly the minimal 10 solution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Extra coordinate can be used for solution filtering</a:t>
            </a: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Simpler polynomial system &amp; faster GB solver</a:t>
            </a:r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475" y="3739350"/>
            <a:ext cx="8176476" cy="234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>
                <a:solidFill>
                  <a:srgbClr val="4285F4"/>
                </a:solidFill>
              </a:rPr>
              <a:t>Other Applications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311700" y="1356874"/>
            <a:ext cx="8520599" cy="1439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Relative pose between generalized camera and uncalibrated pinhole 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See our “Structure-less resection” poster at 3A-1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Reduces the number of solutions by half (e.g. 100-&gt;50 for 5+2)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293025" y="4339175"/>
            <a:ext cx="8293499" cy="614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b="1"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Feels like symmetry?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311700" y="2804674"/>
            <a:ext cx="8520599" cy="1439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●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Absolute pose with unknown focal length &amp; radial distortion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Reduces the number of solutions from 24 to 12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Roboto"/>
              <a:buChar char="○"/>
            </a:pPr>
            <a:r>
              <a:rPr lang="en" sz="18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Using a different radial distortion model.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i="1" lang="en" sz="4800">
                <a:solidFill>
                  <a:schemeClr val="dk1"/>
                </a:solidFill>
              </a:rPr>
              <a:t>Thank you!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google">
  <a:themeElements>
    <a:clrScheme name="Google">
      <a:dk1>
        <a:srgbClr val="4285F4"/>
      </a:dk1>
      <a:lt1>
        <a:srgbClr val="FFFFFF"/>
      </a:lt1>
      <a:dk2>
        <a:srgbClr val="666666"/>
      </a:dk2>
      <a:lt2>
        <a:srgbClr val="BDBDBD"/>
      </a:lt2>
      <a:accent1>
        <a:srgbClr val="0277BD"/>
      </a:accent1>
      <a:accent2>
        <a:srgbClr val="34A853"/>
      </a:accent2>
      <a:accent3>
        <a:srgbClr val="EA4335"/>
      </a:accent3>
      <a:accent4>
        <a:srgbClr val="FF9800"/>
      </a:accent4>
      <a:accent5>
        <a:srgbClr val="4FC3F7"/>
      </a:accent5>
      <a:accent6>
        <a:srgbClr val="FBBC05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