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avi" ContentType="video/avi"/>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handoutMasterIdLst>
    <p:handoutMasterId r:id="rId34"/>
  </p:handoutMasterIdLst>
  <p:sldIdLst>
    <p:sldId id="465" r:id="rId2"/>
    <p:sldId id="333" r:id="rId3"/>
    <p:sldId id="466" r:id="rId4"/>
    <p:sldId id="471" r:id="rId5"/>
    <p:sldId id="519" r:id="rId6"/>
    <p:sldId id="515" r:id="rId7"/>
    <p:sldId id="509" r:id="rId8"/>
    <p:sldId id="508" r:id="rId9"/>
    <p:sldId id="510" r:id="rId10"/>
    <p:sldId id="511" r:id="rId11"/>
    <p:sldId id="517" r:id="rId12"/>
    <p:sldId id="470" r:id="rId13"/>
    <p:sldId id="473" r:id="rId14"/>
    <p:sldId id="512" r:id="rId15"/>
    <p:sldId id="495" r:id="rId16"/>
    <p:sldId id="498" r:id="rId17"/>
    <p:sldId id="496" r:id="rId18"/>
    <p:sldId id="499" r:id="rId19"/>
    <p:sldId id="514" r:id="rId20"/>
    <p:sldId id="513" r:id="rId21"/>
    <p:sldId id="518" r:id="rId22"/>
    <p:sldId id="516" r:id="rId23"/>
    <p:sldId id="489" r:id="rId24"/>
    <p:sldId id="520" r:id="rId25"/>
    <p:sldId id="521" r:id="rId26"/>
    <p:sldId id="522" r:id="rId27"/>
    <p:sldId id="523" r:id="rId28"/>
    <p:sldId id="524" r:id="rId29"/>
    <p:sldId id="525" r:id="rId30"/>
    <p:sldId id="526" r:id="rId31"/>
    <p:sldId id="527" r:id="rId32"/>
  </p:sldIdLst>
  <p:sldSz cx="9144000" cy="6858000" type="screen4x3"/>
  <p:notesSz cx="6794500" cy="9931400"/>
  <p:embeddedFontLst>
    <p:embeddedFont>
      <p:font typeface="CMMI7" panose="020B0604020202020204" pitchFamily="34" charset="0"/>
      <p:regular r:id="rId35"/>
    </p:embeddedFont>
    <p:embeddedFont>
      <p:font typeface="Arial Black" panose="020B0A04020102020204" pitchFamily="34" charset="0"/>
      <p:bold r:id="rId36"/>
    </p:embeddedFont>
    <p:embeddedFont>
      <p:font typeface="CMR10" panose="020B0604020202020204" pitchFamily="34" charset="0"/>
      <p:regular r:id="rId37"/>
    </p:embeddedFont>
    <p:embeddedFont>
      <p:font typeface="CMMI12" panose="020B0604020202020204" pitchFamily="34" charset="0"/>
      <p:regular r:id="rId38"/>
    </p:embeddedFont>
    <p:embeddedFont>
      <p:font typeface="CMSY10ORIG" panose="020B0604020202020204" pitchFamily="34" charset="0"/>
      <p:regular r:id="rId39"/>
    </p:embeddedFont>
    <p:embeddedFont>
      <p:font typeface="CMR5" panose="020B0604020202020204" pitchFamily="34" charset="0"/>
      <p:regular r:id="rId40"/>
    </p:embeddedFont>
    <p:embeddedFont>
      <p:font typeface="CMR7" panose="020B0604020202020204" pitchFamily="34" charset="0"/>
      <p:regular r:id="rId41"/>
    </p:embeddedFont>
    <p:embeddedFont>
      <p:font typeface="CMEX10" panose="020B0604020202020204" pitchFamily="34" charset="0"/>
      <p:regular r:id="rId42"/>
    </p:embeddedFont>
    <p:embeddedFont>
      <p:font typeface="Cambria Math" panose="02040503050406030204" pitchFamily="18" charset="0"/>
      <p:regular r:id="rId43"/>
    </p:embeddedFont>
    <p:embeddedFont>
      <p:font typeface="CMSY7" panose="020B0604020202020204" pitchFamily="34" charset="0"/>
      <p:regular r:id="rId44"/>
    </p:embeddedFont>
    <p:embeddedFont>
      <p:font typeface="CMR12" panose="020B0604020202020204" pitchFamily="34" charset="0"/>
      <p:regular r:id="rId45"/>
    </p:embeddedFont>
    <p:embeddedFont>
      <p:font typeface="CMMI10" panose="020B0604020202020204" pitchFamily="34" charset="0"/>
      <p:regular r:id="rId46"/>
    </p:embeddedFont>
  </p:embeddedFontLst>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6F21"/>
    <a:srgbClr val="DDDDDD"/>
    <a:srgbClr val="EAEAEA"/>
    <a:srgbClr val="969696"/>
    <a:srgbClr val="B2B2B2"/>
    <a:srgbClr val="9DC2EB"/>
    <a:srgbClr val="7DC4FF"/>
    <a:srgbClr val="5F5F5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5" autoAdjust="0"/>
    <p:restoredTop sz="63674" autoAdjust="0"/>
  </p:normalViewPr>
  <p:slideViewPr>
    <p:cSldViewPr snapToGrid="0">
      <p:cViewPr>
        <p:scale>
          <a:sx n="100" d="100"/>
          <a:sy n="100" d="100"/>
        </p:scale>
        <p:origin x="-72" y="180"/>
      </p:cViewPr>
      <p:guideLst>
        <p:guide orient="horz" pos="2294"/>
        <p:guide orient="horz" pos="1151"/>
        <p:guide orient="horz" pos="2018"/>
        <p:guide orient="horz" pos="2652"/>
        <p:guide pos="5579"/>
        <p:guide pos="5266"/>
        <p:guide pos="198"/>
        <p:guide pos="3193"/>
        <p:guide pos="493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1" y="0"/>
            <a:ext cx="2944283" cy="4965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de-DE"/>
          </a:p>
        </p:txBody>
      </p:sp>
      <p:sp>
        <p:nvSpPr>
          <p:cNvPr id="38915" name="Rectangle 3"/>
          <p:cNvSpPr>
            <a:spLocks noGrp="1" noChangeArrowheads="1"/>
          </p:cNvSpPr>
          <p:nvPr>
            <p:ph type="dt" sz="quarter" idx="1"/>
          </p:nvPr>
        </p:nvSpPr>
        <p:spPr bwMode="auto">
          <a:xfrm>
            <a:off x="3848645" y="0"/>
            <a:ext cx="2944283" cy="4965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7458E06D-6278-4CA8-B6CB-6EC667D65D7B}" type="datetimeFigureOut">
              <a:rPr lang="de-DE"/>
              <a:pPr>
                <a:defRPr/>
              </a:pPr>
              <a:t>24.02.2014</a:t>
            </a:fld>
            <a:endParaRPr lang="de-DE"/>
          </a:p>
        </p:txBody>
      </p:sp>
      <p:sp>
        <p:nvSpPr>
          <p:cNvPr id="38916" name="Rectangle 4"/>
          <p:cNvSpPr>
            <a:spLocks noGrp="1" noChangeArrowheads="1"/>
          </p:cNvSpPr>
          <p:nvPr>
            <p:ph type="ftr" sz="quarter" idx="2"/>
          </p:nvPr>
        </p:nvSpPr>
        <p:spPr bwMode="auto">
          <a:xfrm>
            <a:off x="1" y="9433107"/>
            <a:ext cx="2944283" cy="49657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de-DE"/>
          </a:p>
        </p:txBody>
      </p:sp>
      <p:sp>
        <p:nvSpPr>
          <p:cNvPr id="38917" name="Rectangle 5"/>
          <p:cNvSpPr>
            <a:spLocks noGrp="1" noChangeArrowheads="1"/>
          </p:cNvSpPr>
          <p:nvPr>
            <p:ph type="sldNum" sz="quarter" idx="3"/>
          </p:nvPr>
        </p:nvSpPr>
        <p:spPr bwMode="auto">
          <a:xfrm>
            <a:off x="3848645" y="9433107"/>
            <a:ext cx="2944283" cy="49657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Arial" charset="0"/>
              </a:defRPr>
            </a:lvl1pPr>
          </a:lstStyle>
          <a:p>
            <a:pPr>
              <a:defRPr/>
            </a:pPr>
            <a:fld id="{7480724E-7EC8-4173-B37E-0FFA79A3D074}" type="slidenum">
              <a:rPr lang="de-DE"/>
              <a:pPr>
                <a:defRPr/>
              </a:pPr>
              <a:t>‹#›</a:t>
            </a:fld>
            <a:endParaRPr lang="de-DE"/>
          </a:p>
        </p:txBody>
      </p:sp>
    </p:spTree>
    <p:extLst>
      <p:ext uri="{BB962C8B-B14F-4D97-AF65-F5344CB8AC3E}">
        <p14:creationId xmlns:p14="http://schemas.microsoft.com/office/powerpoint/2010/main" val="669581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1" y="0"/>
            <a:ext cx="2944283" cy="496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noProof="1">
                <a:latin typeface="Arial" charset="0"/>
                <a:cs typeface="Arial" charset="0"/>
              </a:defRPr>
            </a:lvl1pPr>
          </a:lstStyle>
          <a:p>
            <a:pPr>
              <a:defRPr/>
            </a:pPr>
            <a:endParaRPr lang="de-DE"/>
          </a:p>
        </p:txBody>
      </p:sp>
      <p:sp>
        <p:nvSpPr>
          <p:cNvPr id="17411" name="Rectangle 3"/>
          <p:cNvSpPr>
            <a:spLocks noGrp="1" noChangeArrowheads="1"/>
          </p:cNvSpPr>
          <p:nvPr>
            <p:ph type="dt" idx="1"/>
          </p:nvPr>
        </p:nvSpPr>
        <p:spPr bwMode="auto">
          <a:xfrm>
            <a:off x="3848645" y="0"/>
            <a:ext cx="2944283" cy="4965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noProof="1">
                <a:latin typeface="Arial" charset="0"/>
                <a:cs typeface="Arial" charset="0"/>
              </a:defRPr>
            </a:lvl1pPr>
          </a:lstStyle>
          <a:p>
            <a:pPr>
              <a:defRPr/>
            </a:pPr>
            <a:endParaRPr lang="de-DE"/>
          </a:p>
        </p:txBody>
      </p:sp>
      <p:sp>
        <p:nvSpPr>
          <p:cNvPr id="58372" name="Rectangle 4"/>
          <p:cNvSpPr>
            <a:spLocks noGrp="1" noRot="1" noChangeAspect="1" noChangeArrowheads="1" noTextEdit="1"/>
          </p:cNvSpPr>
          <p:nvPr>
            <p:ph type="sldImg" idx="2"/>
          </p:nvPr>
        </p:nvSpPr>
        <p:spPr bwMode="auto">
          <a:xfrm>
            <a:off x="915988" y="746125"/>
            <a:ext cx="4962525"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679450" y="4717416"/>
            <a:ext cx="5435600" cy="44691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7414" name="Rectangle 6"/>
          <p:cNvSpPr>
            <a:spLocks noGrp="1" noChangeArrowheads="1"/>
          </p:cNvSpPr>
          <p:nvPr>
            <p:ph type="ftr" sz="quarter" idx="4"/>
          </p:nvPr>
        </p:nvSpPr>
        <p:spPr bwMode="auto">
          <a:xfrm>
            <a:off x="1" y="9433107"/>
            <a:ext cx="2944283" cy="49657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noProof="1">
                <a:latin typeface="Arial" charset="0"/>
                <a:cs typeface="Arial" charset="0"/>
              </a:defRPr>
            </a:lvl1pPr>
          </a:lstStyle>
          <a:p>
            <a:pPr>
              <a:defRPr/>
            </a:pPr>
            <a:endParaRPr lang="de-DE"/>
          </a:p>
        </p:txBody>
      </p:sp>
      <p:sp>
        <p:nvSpPr>
          <p:cNvPr id="17415" name="Rectangle 7"/>
          <p:cNvSpPr>
            <a:spLocks noGrp="1" noChangeArrowheads="1"/>
          </p:cNvSpPr>
          <p:nvPr>
            <p:ph type="sldNum" sz="quarter" idx="5"/>
          </p:nvPr>
        </p:nvSpPr>
        <p:spPr bwMode="auto">
          <a:xfrm>
            <a:off x="3848645" y="9433107"/>
            <a:ext cx="2944283" cy="49657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DCDF1B7D-92D0-459D-9886-665FE1E9135F}" type="slidenum">
              <a:rPr lang="de-DE"/>
              <a:pPr>
                <a:defRPr/>
              </a:pPr>
              <a:t>‹#›</a:t>
            </a:fld>
            <a:endParaRPr lang="de-DE"/>
          </a:p>
        </p:txBody>
      </p:sp>
    </p:spTree>
    <p:extLst>
      <p:ext uri="{BB962C8B-B14F-4D97-AF65-F5344CB8AC3E}">
        <p14:creationId xmlns:p14="http://schemas.microsoft.com/office/powerpoint/2010/main" val="644783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10"/>
          </p:nvPr>
        </p:nvSpPr>
        <p:spPr/>
        <p:txBody>
          <a:bodyPr/>
          <a:lstStyle/>
          <a:p>
            <a:pPr>
              <a:defRPr/>
            </a:pPr>
            <a:fld id="{DCDF1B7D-92D0-459D-9886-665FE1E9135F}" type="slidenum">
              <a:rPr lang="de-DE" smtClean="0"/>
              <a:pPr>
                <a:defRPr/>
              </a:pPr>
              <a:t>1</a:t>
            </a:fld>
            <a:endParaRPr lang="de-DE"/>
          </a:p>
        </p:txBody>
      </p:sp>
    </p:spTree>
    <p:extLst>
      <p:ext uri="{BB962C8B-B14F-4D97-AF65-F5344CB8AC3E}">
        <p14:creationId xmlns:p14="http://schemas.microsoft.com/office/powerpoint/2010/main" val="183511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u="none" strike="noStrike" kern="1200" baseline="0" dirty="0" smtClean="0">
              <a:solidFill>
                <a:schemeClr val="tx1"/>
              </a:solidFill>
              <a:latin typeface="Arial" charset="0"/>
              <a:ea typeface="+mn-ea"/>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baseline="0" dirty="0"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dirty="0"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pPr>
              <a:defRPr/>
            </a:pPr>
            <a:fld id="{DCDF1B7D-92D0-459D-9886-665FE1E9135F}" type="slidenum">
              <a:rPr lang="de-DE" smtClean="0"/>
              <a:pPr>
                <a:defRPr/>
              </a:pPr>
              <a:t>3</a:t>
            </a:fld>
            <a:endParaRPr lang="de-DE"/>
          </a:p>
        </p:txBody>
      </p:sp>
    </p:spTree>
    <p:extLst>
      <p:ext uri="{BB962C8B-B14F-4D97-AF65-F5344CB8AC3E}">
        <p14:creationId xmlns:p14="http://schemas.microsoft.com/office/powerpoint/2010/main" val="3013577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u="none" strike="noStrike" kern="1200" baseline="0" dirty="0" smtClean="0">
              <a:solidFill>
                <a:schemeClr val="tx1"/>
              </a:solidFill>
              <a:latin typeface="Arial" charset="0"/>
              <a:ea typeface="+mn-ea"/>
              <a:cs typeface="Arial" charset="0"/>
            </a:endParaRPr>
          </a:p>
          <a:p>
            <a:endParaRPr lang="en-US" sz="1200" b="0" i="0" u="none" strike="noStrike" kern="1200" baseline="0" dirty="0" smtClean="0">
              <a:solidFill>
                <a:schemeClr val="tx1"/>
              </a:solidFill>
              <a:latin typeface="Arial" charset="0"/>
              <a:ea typeface="+mn-ea"/>
              <a:cs typeface="Arial" charset="0"/>
            </a:endParaRPr>
          </a:p>
          <a:p>
            <a:endParaRPr lang="en-US" sz="1200" b="0" i="0" u="none" strike="noStrike" kern="1200" baseline="0" dirty="0" smtClean="0">
              <a:solidFill>
                <a:schemeClr val="tx1"/>
              </a:solidFill>
              <a:latin typeface="Arial" charset="0"/>
              <a:ea typeface="+mn-ea"/>
              <a:cs typeface="Arial" charset="0"/>
            </a:endParaRPr>
          </a:p>
          <a:p>
            <a:endParaRPr lang="en-US" dirty="0"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28" name="Rectangle 5"/>
          <p:cNvSpPr>
            <a:spLocks noGrp="1" noChangeArrowheads="1"/>
          </p:cNvSpPr>
          <p:nvPr>
            <p:ph type="ftr" sz="quarter" idx="3"/>
          </p:nvPr>
        </p:nvSpPr>
        <p:spPr>
          <a:xfrm>
            <a:off x="3124200" y="6245225"/>
            <a:ext cx="2895600" cy="476250"/>
          </a:xfrm>
        </p:spPr>
        <p:txBody>
          <a:bodyPr/>
          <a:lstStyle>
            <a:lvl1pPr>
              <a:defRPr/>
            </a:lvl1pPr>
          </a:lstStyle>
          <a:p>
            <a:endParaRPr lang="cs-CZ"/>
          </a:p>
        </p:txBody>
      </p:sp>
      <p:sp>
        <p:nvSpPr>
          <p:cNvPr id="2073" name="Line 25"/>
          <p:cNvSpPr>
            <a:spLocks noChangeShapeType="1"/>
          </p:cNvSpPr>
          <p:nvPr userDrawn="1"/>
        </p:nvSpPr>
        <p:spPr bwMode="auto">
          <a:xfrm>
            <a:off x="0" y="6045200"/>
            <a:ext cx="9139238" cy="0"/>
          </a:xfrm>
          <a:prstGeom prst="line">
            <a:avLst/>
          </a:prstGeom>
          <a:noFill/>
          <a:ln w="9525">
            <a:solidFill>
              <a:srgbClr val="9F9F9F"/>
            </a:solidFill>
            <a:round/>
            <a:headEnd/>
            <a:tailEnd/>
          </a:ln>
          <a:effectLst/>
        </p:spPr>
        <p:txBody>
          <a:bodyPr/>
          <a:lstStyle/>
          <a:p>
            <a:pPr>
              <a:defRPr/>
            </a:pPr>
            <a:endParaRPr lang="de-DE">
              <a:latin typeface="Arial" charset="0"/>
              <a:cs typeface="Arial" charset="0"/>
            </a:endParaRPr>
          </a:p>
        </p:txBody>
      </p:sp>
      <p:pic>
        <p:nvPicPr>
          <p:cNvPr id="19"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1275" y="4960620"/>
            <a:ext cx="1655763" cy="7381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0" name="Text Box 14"/>
          <p:cNvSpPr txBox="1">
            <a:spLocks noChangeArrowheads="1"/>
          </p:cNvSpPr>
          <p:nvPr userDrawn="1"/>
        </p:nvSpPr>
        <p:spPr bwMode="auto">
          <a:xfrm>
            <a:off x="468313" y="3808095"/>
            <a:ext cx="8135937" cy="1006475"/>
          </a:xfrm>
          <a:prstGeom prst="rect">
            <a:avLst/>
          </a:prstGeom>
          <a:noFill/>
          <a:ln>
            <a:noFill/>
          </a:ln>
          <a:extLst/>
        </p:spPr>
        <p:txBody>
          <a:bodyPr>
            <a:spAutoFit/>
          </a:bodyPr>
          <a:lstStyle>
            <a:lvl1pPr eaLnBrk="0" hangingPunct="0">
              <a:defRPr i="1">
                <a:solidFill>
                  <a:schemeClr val="tx1"/>
                </a:solidFill>
                <a:latin typeface="Arial" charset="0"/>
                <a:cs typeface="Arial" charset="0"/>
              </a:defRPr>
            </a:lvl1pPr>
            <a:lvl2pPr marL="742950" indent="-285750" eaLnBrk="0" hangingPunct="0">
              <a:defRPr i="1">
                <a:solidFill>
                  <a:schemeClr val="tx1"/>
                </a:solidFill>
                <a:latin typeface="Arial" charset="0"/>
                <a:cs typeface="Arial" charset="0"/>
              </a:defRPr>
            </a:lvl2pPr>
            <a:lvl3pPr marL="1143000" indent="-228600" eaLnBrk="0" hangingPunct="0">
              <a:defRPr i="1">
                <a:solidFill>
                  <a:schemeClr val="tx1"/>
                </a:solidFill>
                <a:latin typeface="Arial" charset="0"/>
                <a:cs typeface="Arial" charset="0"/>
              </a:defRPr>
            </a:lvl3pPr>
            <a:lvl4pPr marL="1600200" indent="-228600" eaLnBrk="0" hangingPunct="0">
              <a:defRPr i="1">
                <a:solidFill>
                  <a:schemeClr val="tx1"/>
                </a:solidFill>
                <a:latin typeface="Arial" charset="0"/>
                <a:cs typeface="Arial" charset="0"/>
              </a:defRPr>
            </a:lvl4pPr>
            <a:lvl5pPr marL="2057400" indent="-228600" eaLnBrk="0" hangingPunct="0">
              <a:defRPr i="1">
                <a:solidFill>
                  <a:schemeClr val="tx1"/>
                </a:solidFill>
                <a:latin typeface="Arial" charset="0"/>
                <a:cs typeface="Arial" charset="0"/>
              </a:defRPr>
            </a:lvl5pPr>
            <a:lvl6pPr marL="2514600" indent="-228600" eaLnBrk="0" fontAlgn="base" hangingPunct="0">
              <a:spcBef>
                <a:spcPct val="0"/>
              </a:spcBef>
              <a:spcAft>
                <a:spcPct val="0"/>
              </a:spcAft>
              <a:defRPr i="1">
                <a:solidFill>
                  <a:schemeClr val="tx1"/>
                </a:solidFill>
                <a:latin typeface="Arial" charset="0"/>
                <a:cs typeface="Arial" charset="0"/>
              </a:defRPr>
            </a:lvl6pPr>
            <a:lvl7pPr marL="2971800" indent="-228600" eaLnBrk="0" fontAlgn="base" hangingPunct="0">
              <a:spcBef>
                <a:spcPct val="0"/>
              </a:spcBef>
              <a:spcAft>
                <a:spcPct val="0"/>
              </a:spcAft>
              <a:defRPr i="1">
                <a:solidFill>
                  <a:schemeClr val="tx1"/>
                </a:solidFill>
                <a:latin typeface="Arial" charset="0"/>
                <a:cs typeface="Arial" charset="0"/>
              </a:defRPr>
            </a:lvl7pPr>
            <a:lvl8pPr marL="3429000" indent="-228600" eaLnBrk="0" fontAlgn="base" hangingPunct="0">
              <a:spcBef>
                <a:spcPct val="0"/>
              </a:spcBef>
              <a:spcAft>
                <a:spcPct val="0"/>
              </a:spcAft>
              <a:defRPr i="1">
                <a:solidFill>
                  <a:schemeClr val="tx1"/>
                </a:solidFill>
                <a:latin typeface="Arial" charset="0"/>
                <a:cs typeface="Arial" charset="0"/>
              </a:defRPr>
            </a:lvl8pPr>
            <a:lvl9pPr marL="3886200" indent="-228600" eaLnBrk="0" fontAlgn="base" hangingPunct="0">
              <a:spcBef>
                <a:spcPct val="0"/>
              </a:spcBef>
              <a:spcAft>
                <a:spcPct val="0"/>
              </a:spcAft>
              <a:defRPr i="1">
                <a:solidFill>
                  <a:schemeClr val="tx1"/>
                </a:solidFill>
                <a:latin typeface="Arial" charset="0"/>
                <a:cs typeface="Arial" charset="0"/>
              </a:defRPr>
            </a:lvl9pPr>
          </a:lstStyle>
          <a:p>
            <a:pPr algn="ctr" eaLnBrk="1" hangingPunct="1">
              <a:defRPr/>
            </a:pPr>
            <a:r>
              <a:rPr lang="en-US" sz="2000" i="0" dirty="0" smtClean="0"/>
              <a:t>Center for Machine Perception</a:t>
            </a:r>
          </a:p>
          <a:p>
            <a:pPr algn="ctr" eaLnBrk="1" hangingPunct="1">
              <a:defRPr/>
            </a:pPr>
            <a:r>
              <a:rPr lang="en-US" sz="2000" i="0" dirty="0" smtClean="0"/>
              <a:t>Department of Cybernetics, Faculty of Electrical Engineering</a:t>
            </a:r>
          </a:p>
          <a:p>
            <a:pPr algn="ctr" eaLnBrk="1" hangingPunct="1">
              <a:defRPr/>
            </a:pPr>
            <a:r>
              <a:rPr lang="en-US" sz="2000" i="0" dirty="0" smtClean="0"/>
              <a:t>Czech Technical University</a:t>
            </a:r>
            <a:r>
              <a:rPr lang="sk-SK" sz="2000" i="0" dirty="0" smtClean="0"/>
              <a:t> in</a:t>
            </a:r>
            <a:r>
              <a:rPr lang="en-US" sz="2000" i="0" dirty="0" smtClean="0"/>
              <a:t> Prague</a:t>
            </a:r>
          </a:p>
        </p:txBody>
      </p:sp>
      <p:sp>
        <p:nvSpPr>
          <p:cNvPr id="3" name="Title 2"/>
          <p:cNvSpPr>
            <a:spLocks noGrp="1"/>
          </p:cNvSpPr>
          <p:nvPr>
            <p:ph type="title"/>
          </p:nvPr>
        </p:nvSpPr>
        <p:spPr>
          <a:xfrm>
            <a:off x="272257" y="1477963"/>
            <a:ext cx="8520112" cy="647700"/>
          </a:xfrm>
        </p:spPr>
        <p:txBody>
          <a:bodyPr/>
          <a:lstStyle>
            <a:lvl1pPr algn="ctr">
              <a:defRPr sz="2800">
                <a:solidFill>
                  <a:schemeClr val="accent5">
                    <a:lumMod val="50000"/>
                  </a:schemeClr>
                </a:solidFill>
                <a:effectLst>
                  <a:outerShdw blurRad="38100" dist="38100" dir="2700000" algn="tl">
                    <a:srgbClr val="000000">
                      <a:alpha val="43137"/>
                    </a:srgbClr>
                  </a:outerShdw>
                </a:effectLst>
              </a:defRPr>
            </a:lvl1pPr>
          </a:lstStyle>
          <a:p>
            <a:r>
              <a:rPr lang="en-US" dirty="0" smtClean="0"/>
              <a:t>Click to edit Master title style</a:t>
            </a:r>
            <a:endParaRPr lang="cs-CZ" dirty="0"/>
          </a:p>
        </p:txBody>
      </p:sp>
      <p:sp>
        <p:nvSpPr>
          <p:cNvPr id="5" name="Text Placeholder 4"/>
          <p:cNvSpPr>
            <a:spLocks noGrp="1"/>
          </p:cNvSpPr>
          <p:nvPr>
            <p:ph type="body" sz="quarter" idx="10"/>
          </p:nvPr>
        </p:nvSpPr>
        <p:spPr>
          <a:xfrm>
            <a:off x="2357438" y="2570163"/>
            <a:ext cx="4175125" cy="467677"/>
          </a:xfrm>
        </p:spPr>
        <p:txBody>
          <a:bodyPr/>
          <a:lstStyle>
            <a:lvl1pPr marL="0" indent="0">
              <a:buNone/>
              <a:defRPr/>
            </a:lvl1pPr>
          </a:lstStyle>
          <a:p>
            <a:pPr lvl="0"/>
            <a:endParaRPr lang="en-US" dirty="0" smtClean="0"/>
          </a:p>
        </p:txBody>
      </p:sp>
    </p:spTree>
  </p:cSld>
  <p:clrMapOvr>
    <a:masterClrMapping/>
  </p:clrMapOvr>
  <p:transition advClick="0" advTm="400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37539779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89725" y="411163"/>
            <a:ext cx="2130425" cy="53911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95275" y="411163"/>
            <a:ext cx="6242050" cy="53911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12189815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33753036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8472211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9177488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19916761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36875766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35865781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20766626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endParaRPr lang="cs-CZ"/>
          </a:p>
        </p:txBody>
      </p:sp>
    </p:spTree>
    <p:extLst>
      <p:ext uri="{BB962C8B-B14F-4D97-AF65-F5344CB8AC3E}">
        <p14:creationId xmlns:p14="http://schemas.microsoft.com/office/powerpoint/2010/main" val="14328766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 y="924791"/>
            <a:ext cx="9203372" cy="60267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98" name="Rectangle 3"/>
          <p:cNvSpPr>
            <a:spLocks noGrp="1" noChangeArrowheads="1"/>
          </p:cNvSpPr>
          <p:nvPr>
            <p:ph type="body" idx="1"/>
          </p:nvPr>
        </p:nvSpPr>
        <p:spPr bwMode="auto">
          <a:xfrm>
            <a:off x="295275" y="1489075"/>
            <a:ext cx="8524875" cy="431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28"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defRPr>
            </a:lvl1pPr>
          </a:lstStyle>
          <a:p>
            <a:endParaRPr lang="cs-CZ"/>
          </a:p>
        </p:txBody>
      </p:sp>
      <p:sp>
        <p:nvSpPr>
          <p:cNvPr id="4100" name="Rectangle 7"/>
          <p:cNvSpPr>
            <a:spLocks noGrp="1" noChangeArrowheads="1"/>
          </p:cNvSpPr>
          <p:nvPr>
            <p:ph type="title"/>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smtClean="0"/>
              <a:t>Klicken Sie, um das Titelformat zu bearbeiten</a:t>
            </a:r>
          </a:p>
        </p:txBody>
      </p:sp>
      <p:sp>
        <p:nvSpPr>
          <p:cNvPr id="2063" name="Rectangle 15"/>
          <p:cNvSpPr>
            <a:spLocks noChangeArrowheads="1"/>
          </p:cNvSpPr>
          <p:nvPr/>
        </p:nvSpPr>
        <p:spPr bwMode="auto">
          <a:xfrm>
            <a:off x="300038" y="6269038"/>
            <a:ext cx="496887" cy="158750"/>
          </a:xfrm>
          <a:prstGeom prst="rect">
            <a:avLst/>
          </a:prstGeom>
          <a:solidFill>
            <a:srgbClr val="E2E2E2"/>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de-DE">
              <a:latin typeface="Arial" charset="0"/>
              <a:cs typeface="Arial" charset="0"/>
            </a:endParaRPr>
          </a:p>
        </p:txBody>
      </p:sp>
      <p:sp>
        <p:nvSpPr>
          <p:cNvPr id="2064" name="Rectangle 16"/>
          <p:cNvSpPr>
            <a:spLocks noChangeArrowheads="1"/>
          </p:cNvSpPr>
          <p:nvPr/>
        </p:nvSpPr>
        <p:spPr bwMode="auto">
          <a:xfrm>
            <a:off x="796925" y="6269038"/>
            <a:ext cx="496888" cy="158750"/>
          </a:xfrm>
          <a:prstGeom prst="rect">
            <a:avLst/>
          </a:prstGeom>
          <a:solidFill>
            <a:srgbClr val="E2E2E2"/>
          </a:solidFill>
          <a:ln w="9525">
            <a:solidFill>
              <a:schemeClr val="bg1"/>
            </a:solidFill>
            <a:miter lim="800000"/>
            <a:headEnd/>
            <a:tailEnd/>
          </a:ln>
        </p:spPr>
        <p:txBody>
          <a:bodyPr wrap="none" anchor="ctr"/>
          <a:lstStyle/>
          <a:p>
            <a:pPr>
              <a:defRPr/>
            </a:pPr>
            <a:endParaRPr lang="de-DE">
              <a:latin typeface="Arial" charset="0"/>
              <a:cs typeface="Arial" charset="0"/>
            </a:endParaRPr>
          </a:p>
        </p:txBody>
      </p:sp>
      <p:sp>
        <p:nvSpPr>
          <p:cNvPr id="2065" name="Rectangle 17"/>
          <p:cNvSpPr>
            <a:spLocks noChangeArrowheads="1"/>
          </p:cNvSpPr>
          <p:nvPr/>
        </p:nvSpPr>
        <p:spPr bwMode="auto">
          <a:xfrm>
            <a:off x="1293813" y="6269038"/>
            <a:ext cx="495300" cy="158750"/>
          </a:xfrm>
          <a:prstGeom prst="rect">
            <a:avLst/>
          </a:prstGeom>
          <a:solidFill>
            <a:srgbClr val="E2E2E2"/>
          </a:solidFill>
          <a:ln w="9525">
            <a:solidFill>
              <a:schemeClr val="bg1"/>
            </a:solidFill>
            <a:miter lim="800000"/>
            <a:headEnd/>
            <a:tailEnd/>
          </a:ln>
        </p:spPr>
        <p:txBody>
          <a:bodyPr wrap="none" anchor="ctr"/>
          <a:lstStyle/>
          <a:p>
            <a:pPr>
              <a:defRPr/>
            </a:pPr>
            <a:endParaRPr lang="de-DE">
              <a:latin typeface="Arial" charset="0"/>
              <a:cs typeface="Arial" charset="0"/>
            </a:endParaRPr>
          </a:p>
        </p:txBody>
      </p:sp>
      <p:sp>
        <p:nvSpPr>
          <p:cNvPr id="2066" name="Rectangle 18"/>
          <p:cNvSpPr>
            <a:spLocks noChangeArrowheads="1"/>
          </p:cNvSpPr>
          <p:nvPr/>
        </p:nvSpPr>
        <p:spPr bwMode="auto">
          <a:xfrm>
            <a:off x="1789113" y="6269038"/>
            <a:ext cx="496887" cy="158750"/>
          </a:xfrm>
          <a:prstGeom prst="rect">
            <a:avLst/>
          </a:prstGeom>
          <a:solidFill>
            <a:srgbClr val="E2E2E2"/>
          </a:solidFill>
          <a:ln w="9525">
            <a:solidFill>
              <a:schemeClr val="bg1"/>
            </a:solidFill>
            <a:miter lim="800000"/>
            <a:headEnd/>
            <a:tailEnd/>
          </a:ln>
        </p:spPr>
        <p:txBody>
          <a:bodyPr wrap="none" anchor="ctr"/>
          <a:lstStyle/>
          <a:p>
            <a:pPr>
              <a:defRPr/>
            </a:pPr>
            <a:endParaRPr lang="de-DE">
              <a:latin typeface="Arial" charset="0"/>
              <a:cs typeface="Arial" charset="0"/>
            </a:endParaRPr>
          </a:p>
        </p:txBody>
      </p:sp>
      <p:sp>
        <p:nvSpPr>
          <p:cNvPr id="2067" name="Rectangle 19"/>
          <p:cNvSpPr>
            <a:spLocks noChangeArrowheads="1"/>
          </p:cNvSpPr>
          <p:nvPr/>
        </p:nvSpPr>
        <p:spPr bwMode="auto">
          <a:xfrm>
            <a:off x="2286000" y="6269038"/>
            <a:ext cx="496888" cy="158750"/>
          </a:xfrm>
          <a:prstGeom prst="rect">
            <a:avLst/>
          </a:prstGeom>
          <a:solidFill>
            <a:srgbClr val="E2E2E2"/>
          </a:solidFill>
          <a:ln w="9525">
            <a:solidFill>
              <a:schemeClr val="bg1"/>
            </a:solidFill>
            <a:miter lim="800000"/>
            <a:headEnd/>
            <a:tailEnd/>
          </a:ln>
        </p:spPr>
        <p:txBody>
          <a:bodyPr wrap="none" anchor="ctr"/>
          <a:lstStyle/>
          <a:p>
            <a:pPr>
              <a:defRPr/>
            </a:pPr>
            <a:endParaRPr lang="de-DE">
              <a:latin typeface="Arial" charset="0"/>
              <a:cs typeface="Arial" charset="0"/>
            </a:endParaRPr>
          </a:p>
        </p:txBody>
      </p:sp>
      <p:sp>
        <p:nvSpPr>
          <p:cNvPr id="2068" name="Rectangle 20"/>
          <p:cNvSpPr>
            <a:spLocks noChangeArrowheads="1"/>
          </p:cNvSpPr>
          <p:nvPr/>
        </p:nvSpPr>
        <p:spPr bwMode="auto">
          <a:xfrm>
            <a:off x="2782888" y="6269038"/>
            <a:ext cx="496887" cy="158750"/>
          </a:xfrm>
          <a:prstGeom prst="rect">
            <a:avLst/>
          </a:prstGeom>
          <a:solidFill>
            <a:srgbClr val="E2E2E2"/>
          </a:solidFill>
          <a:ln w="9525">
            <a:solidFill>
              <a:schemeClr val="bg1"/>
            </a:solidFill>
            <a:miter lim="800000"/>
            <a:headEnd/>
            <a:tailEnd/>
          </a:ln>
        </p:spPr>
        <p:txBody>
          <a:bodyPr wrap="none" anchor="ctr"/>
          <a:lstStyle/>
          <a:p>
            <a:pPr>
              <a:defRPr/>
            </a:pPr>
            <a:endParaRPr lang="de-DE">
              <a:latin typeface="Arial" charset="0"/>
              <a:cs typeface="Arial" charset="0"/>
            </a:endParaRPr>
          </a:p>
        </p:txBody>
      </p:sp>
      <p:sp>
        <p:nvSpPr>
          <p:cNvPr id="2069" name="Rectangle 21"/>
          <p:cNvSpPr>
            <a:spLocks noChangeArrowheads="1"/>
          </p:cNvSpPr>
          <p:nvPr/>
        </p:nvSpPr>
        <p:spPr bwMode="auto">
          <a:xfrm>
            <a:off x="3279775" y="6269038"/>
            <a:ext cx="496888" cy="158750"/>
          </a:xfrm>
          <a:prstGeom prst="rect">
            <a:avLst/>
          </a:prstGeom>
          <a:solidFill>
            <a:srgbClr val="E2E2E2"/>
          </a:solidFill>
          <a:ln w="9525">
            <a:solidFill>
              <a:schemeClr val="bg1"/>
            </a:solidFill>
            <a:miter lim="800000"/>
            <a:headEnd/>
            <a:tailEnd/>
          </a:ln>
        </p:spPr>
        <p:txBody>
          <a:bodyPr wrap="none" anchor="ctr"/>
          <a:lstStyle/>
          <a:p>
            <a:pPr>
              <a:defRPr/>
            </a:pPr>
            <a:endParaRPr lang="de-DE">
              <a:latin typeface="Arial" charset="0"/>
              <a:cs typeface="Arial" charset="0"/>
            </a:endParaRPr>
          </a:p>
        </p:txBody>
      </p:sp>
      <p:sp>
        <p:nvSpPr>
          <p:cNvPr id="2073" name="Line 25"/>
          <p:cNvSpPr>
            <a:spLocks noChangeShapeType="1"/>
          </p:cNvSpPr>
          <p:nvPr/>
        </p:nvSpPr>
        <p:spPr bwMode="auto">
          <a:xfrm>
            <a:off x="0" y="6045200"/>
            <a:ext cx="9139238" cy="0"/>
          </a:xfrm>
          <a:prstGeom prst="line">
            <a:avLst/>
          </a:prstGeom>
          <a:noFill/>
          <a:ln w="9525">
            <a:solidFill>
              <a:srgbClr val="9F9F9F"/>
            </a:solidFill>
            <a:round/>
            <a:headEnd/>
            <a:tailEnd/>
          </a:ln>
          <a:effectLst/>
        </p:spPr>
        <p:txBody>
          <a:bodyPr/>
          <a:lstStyle/>
          <a:p>
            <a:pPr>
              <a:defRPr/>
            </a:pPr>
            <a:endParaRPr lang="de-DE">
              <a:latin typeface="Arial" charset="0"/>
              <a:cs typeface="Arial" charset="0"/>
            </a:endParaRPr>
          </a:p>
        </p:txBody>
      </p:sp>
      <p:pic>
        <p:nvPicPr>
          <p:cNvPr id="19"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85113" y="0"/>
            <a:ext cx="1258887" cy="56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8525510" y="516572"/>
            <a:ext cx="677863" cy="307975"/>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bIns="46800"/>
          <a:lstStyle/>
          <a:p>
            <a:pPr algn="r"/>
            <a:fld id="{2D2B2DCE-96CF-49B0-93D6-82A656682AEE}" type="slidenum">
              <a:rPr lang="en-US" sz="1400" i="0" smtClean="0">
                <a:effectLst>
                  <a:outerShdw blurRad="38100" dist="38100" dir="2700000" algn="tl">
                    <a:srgbClr val="000000">
                      <a:alpha val="43137"/>
                    </a:srgbClr>
                  </a:outerShdw>
                </a:effectLst>
              </a:rPr>
              <a:pPr algn="r"/>
              <a:t>‹#›</a:t>
            </a:fld>
            <a:r>
              <a:rPr lang="en-US" sz="1400" i="0" dirty="0" smtClean="0">
                <a:effectLst>
                  <a:outerShdw blurRad="38100" dist="38100" dir="2700000" algn="tl">
                    <a:srgbClr val="000000">
                      <a:alpha val="43137"/>
                    </a:srgbClr>
                  </a:outerShdw>
                </a:effectLst>
              </a:rPr>
              <a:t>/</a:t>
            </a:r>
            <a:r>
              <a:rPr lang="cs-CZ" sz="1400" i="0" dirty="0" smtClean="0">
                <a:effectLst>
                  <a:outerShdw blurRad="38100" dist="38100" dir="2700000" algn="tl">
                    <a:srgbClr val="000000">
                      <a:alpha val="43137"/>
                    </a:srgbClr>
                  </a:outerShdw>
                </a:effectLst>
              </a:rPr>
              <a:t>2</a:t>
            </a:r>
            <a:r>
              <a:rPr lang="en-US" sz="1400" i="0" dirty="0" smtClean="0">
                <a:effectLst>
                  <a:outerShdw blurRad="38100" dist="38100" dir="2700000" algn="tl">
                    <a:srgbClr val="000000">
                      <a:alpha val="43137"/>
                    </a:srgbClr>
                  </a:outerShdw>
                </a:effectLst>
              </a:rPr>
              <a:t>3</a:t>
            </a:r>
            <a:endParaRPr lang="en-US" sz="1400" i="0" dirty="0">
              <a:effectLst>
                <a:outerShdw blurRad="38100" dist="38100" dir="2700000" algn="tl">
                  <a:srgbClr val="000000">
                    <a:alpha val="43137"/>
                  </a:srgbClr>
                </a:outerShdw>
              </a:effectLst>
            </a:endParaRPr>
          </a:p>
        </p:txBody>
      </p:sp>
      <p:sp>
        <p:nvSpPr>
          <p:cNvPr id="16" name="Rectangle 21"/>
          <p:cNvSpPr>
            <a:spLocks noChangeArrowheads="1"/>
          </p:cNvSpPr>
          <p:nvPr/>
        </p:nvSpPr>
        <p:spPr bwMode="auto">
          <a:xfrm>
            <a:off x="3776663" y="6269038"/>
            <a:ext cx="496888" cy="158750"/>
          </a:xfrm>
          <a:prstGeom prst="rect">
            <a:avLst/>
          </a:prstGeom>
          <a:solidFill>
            <a:srgbClr val="E2E2E2"/>
          </a:solidFill>
          <a:ln w="9525">
            <a:solidFill>
              <a:schemeClr val="bg1"/>
            </a:solidFill>
            <a:miter lim="800000"/>
            <a:headEnd/>
            <a:tailEnd/>
          </a:ln>
        </p:spPr>
        <p:txBody>
          <a:bodyPr wrap="none" anchor="ctr"/>
          <a:lstStyle/>
          <a:p>
            <a:pPr>
              <a:defRPr/>
            </a:pPr>
            <a:endParaRPr lang="de-DE">
              <a:latin typeface="Arial" charset="0"/>
              <a:cs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advClick="0" advTm="4000">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p:titleStyle>
    <p:body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2.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tags" Target="../tags/tag13.xml"/><Relationship Id="rId16" Type="http://schemas.openxmlformats.org/officeDocument/2006/relationships/image" Target="../media/image60.png"/><Relationship Id="rId1" Type="http://schemas.openxmlformats.org/officeDocument/2006/relationships/tags" Target="../tags/tag12.xml"/><Relationship Id="rId6" Type="http://schemas.openxmlformats.org/officeDocument/2006/relationships/image" Target="../media/image51.png"/><Relationship Id="rId11" Type="http://schemas.openxmlformats.org/officeDocument/2006/relationships/image" Target="../media/image22.emf"/><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notesSlide" Target="../notesSlides/notesSlide10.xml"/><Relationship Id="rId9" Type="http://schemas.openxmlformats.org/officeDocument/2006/relationships/image" Target="../media/image54.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6.tif"/><Relationship Id="rId5" Type="http://schemas.openxmlformats.org/officeDocument/2006/relationships/image" Target="../media/image25.ti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1.wmf"/><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7.jpeg"/><Relationship Id="rId18" Type="http://schemas.openxmlformats.org/officeDocument/2006/relationships/image" Target="../media/image42.emf"/><Relationship Id="rId3" Type="http://schemas.openxmlformats.org/officeDocument/2006/relationships/tags" Target="../tags/tag17.xml"/><Relationship Id="rId21" Type="http://schemas.openxmlformats.org/officeDocument/2006/relationships/image" Target="../media/image45.emf"/><Relationship Id="rId7" Type="http://schemas.openxmlformats.org/officeDocument/2006/relationships/tags" Target="../tags/tag21.xml"/><Relationship Id="rId12" Type="http://schemas.openxmlformats.org/officeDocument/2006/relationships/image" Target="../media/image36.png"/><Relationship Id="rId17" Type="http://schemas.openxmlformats.org/officeDocument/2006/relationships/image" Target="../media/image41.tiff"/><Relationship Id="rId2" Type="http://schemas.openxmlformats.org/officeDocument/2006/relationships/tags" Target="../tags/tag16.xml"/><Relationship Id="rId16" Type="http://schemas.openxmlformats.org/officeDocument/2006/relationships/image" Target="../media/image40.tiff"/><Relationship Id="rId20" Type="http://schemas.openxmlformats.org/officeDocument/2006/relationships/image" Target="../media/image44.emf"/><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media/image35.png"/><Relationship Id="rId24" Type="http://schemas.openxmlformats.org/officeDocument/2006/relationships/image" Target="../media/image48.emf"/><Relationship Id="rId5" Type="http://schemas.openxmlformats.org/officeDocument/2006/relationships/tags" Target="../tags/tag19.xml"/><Relationship Id="rId15" Type="http://schemas.openxmlformats.org/officeDocument/2006/relationships/image" Target="../media/image39.png"/><Relationship Id="rId23" Type="http://schemas.openxmlformats.org/officeDocument/2006/relationships/image" Target="../media/image47.emf"/><Relationship Id="rId10" Type="http://schemas.openxmlformats.org/officeDocument/2006/relationships/image" Target="../media/image34.png"/><Relationship Id="rId19" Type="http://schemas.openxmlformats.org/officeDocument/2006/relationships/image" Target="../media/image43.emf"/><Relationship Id="rId4" Type="http://schemas.openxmlformats.org/officeDocument/2006/relationships/tags" Target="../tags/tag18.xml"/><Relationship Id="rId9" Type="http://schemas.openxmlformats.org/officeDocument/2006/relationships/notesSlide" Target="../notesSlides/notesSlide19.xml"/><Relationship Id="rId14" Type="http://schemas.openxmlformats.org/officeDocument/2006/relationships/image" Target="../media/image38.png"/><Relationship Id="rId22"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tags" Target="../tags/tag4.xml"/><Relationship Id="rId7" Type="http://schemas.openxmlformats.org/officeDocument/2006/relationships/notesSlide" Target="../notesSlides/notesSlide3.xml"/><Relationship Id="rId12"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4.xml"/><Relationship Id="rId11" Type="http://schemas.openxmlformats.org/officeDocument/2006/relationships/image" Target="../media/image12.png"/><Relationship Id="rId5" Type="http://schemas.openxmlformats.org/officeDocument/2006/relationships/video" Target="../media/media1.avi"/><Relationship Id="rId10" Type="http://schemas.openxmlformats.org/officeDocument/2006/relationships/image" Target="../media/image11.wmf"/><Relationship Id="rId4" Type="http://schemas.microsoft.com/office/2007/relationships/media" Target="../media/media1.avi"/><Relationship Id="rId9" Type="http://schemas.openxmlformats.org/officeDocument/2006/relationships/image" Target="../media/image10.jpe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1.emf"/><Relationship Id="rId18" Type="http://schemas.openxmlformats.org/officeDocument/2006/relationships/image" Target="../media/image47.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20.emf"/><Relationship Id="rId17" Type="http://schemas.openxmlformats.org/officeDocument/2006/relationships/image" Target="../media/image46.png"/><Relationship Id="rId2" Type="http://schemas.openxmlformats.org/officeDocument/2006/relationships/tags" Target="../tags/tag6.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19.emf"/><Relationship Id="rId5" Type="http://schemas.openxmlformats.org/officeDocument/2006/relationships/tags" Target="../tags/tag9.xml"/><Relationship Id="rId15" Type="http://schemas.openxmlformats.org/officeDocument/2006/relationships/image" Target="../media/image44.png"/><Relationship Id="rId10" Type="http://schemas.openxmlformats.org/officeDocument/2006/relationships/image" Target="../media/image18.png"/><Relationship Id="rId19" Type="http://schemas.openxmlformats.org/officeDocument/2006/relationships/image" Target="../media/image48.png"/><Relationship Id="rId4" Type="http://schemas.openxmlformats.org/officeDocument/2006/relationships/tags" Target="../tags/tag8.xml"/><Relationship Id="rId9" Type="http://schemas.openxmlformats.org/officeDocument/2006/relationships/notesSlide" Target="../notesSlides/notesSlide9.xml"/><Relationship Id="rId1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effectLst/>
              </a:rPr>
              <a:t>Algebraic methods in computer vision</a:t>
            </a:r>
            <a:endParaRPr lang="cs-CZ" sz="3200" dirty="0"/>
          </a:p>
        </p:txBody>
      </p:sp>
      <p:sp>
        <p:nvSpPr>
          <p:cNvPr id="3" name="TextBox 2"/>
          <p:cNvSpPr txBox="1"/>
          <p:nvPr/>
        </p:nvSpPr>
        <p:spPr>
          <a:xfrm>
            <a:off x="2624137" y="2128204"/>
            <a:ext cx="3895725" cy="707886"/>
          </a:xfrm>
          <a:prstGeom prst="rect">
            <a:avLst/>
          </a:prstGeom>
          <a:noFill/>
        </p:spPr>
        <p:txBody>
          <a:bodyPr wrap="square" rtlCol="0">
            <a:spAutoFit/>
          </a:bodyPr>
          <a:lstStyle/>
          <a:p>
            <a:pPr algn="ctr"/>
            <a:r>
              <a:rPr lang="en-US" sz="2000" b="1" dirty="0" err="1" smtClean="0">
                <a:effectLst>
                  <a:outerShdw blurRad="38100" dist="38100" dir="2700000" algn="tl">
                    <a:srgbClr val="000000">
                      <a:alpha val="43137"/>
                    </a:srgbClr>
                  </a:outerShdw>
                </a:effectLst>
              </a:rPr>
              <a:t>Zuzana</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Kukelova</a:t>
            </a:r>
            <a:endParaRPr lang="en-US" sz="2000" b="1" dirty="0" smtClean="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Thesis Advisor: Tomas </a:t>
            </a:r>
            <a:r>
              <a:rPr lang="en-US" sz="2000" b="1" dirty="0" err="1" smtClean="0">
                <a:effectLst>
                  <a:outerShdw blurRad="38100" dist="38100" dir="2700000" algn="tl">
                    <a:srgbClr val="000000">
                      <a:alpha val="43137"/>
                    </a:srgbClr>
                  </a:outerShdw>
                </a:effectLst>
              </a:rPr>
              <a:t>Pajdla</a:t>
            </a:r>
            <a:endParaRPr lang="cs-CZ" sz="2000" b="1" dirty="0">
              <a:effectLst>
                <a:outerShdw blurRad="38100" dist="38100" dir="2700000" algn="tl">
                  <a:srgbClr val="000000">
                    <a:alpha val="43137"/>
                  </a:srgbClr>
                </a:outerShdw>
              </a:effectLst>
            </a:endParaRPr>
          </a:p>
        </p:txBody>
      </p:sp>
      <p:sp>
        <p:nvSpPr>
          <p:cNvPr id="4" name="TextBox 3"/>
          <p:cNvSpPr txBox="1"/>
          <p:nvPr>
            <p:custDataLst>
              <p:tags r:id="rId1"/>
            </p:custDataLst>
          </p:nvPr>
        </p:nvSpPr>
        <p:spPr>
          <a:xfrm>
            <a:off x="0" y="7112000"/>
            <a:ext cx="9144000" cy="646331"/>
          </a:xfrm>
          <a:prstGeom prst="rect">
            <a:avLst/>
          </a:prstGeom>
          <a:noFill/>
        </p:spPr>
        <p:txBody>
          <a:bodyPr vert="horz" rtlCol="0">
            <a:spAutoFit/>
          </a:bodyPr>
          <a:lstStyle/>
          <a:p>
            <a:r>
              <a:rPr lang="en-US" smtClean="0"/>
              <a:t>TexPoint fonts used in EMF. </a:t>
            </a:r>
          </a:p>
          <a:p>
            <a:r>
              <a:rPr lang="en-US" smtClean="0"/>
              <a:t>Read the TexPoint manual before you delete this box.: </a:t>
            </a:r>
            <a:r>
              <a:rPr lang="en-US" smtClean="0">
                <a:latin typeface="CMR10"/>
              </a:rPr>
              <a:t>A</a:t>
            </a:r>
            <a:r>
              <a:rPr lang="en-US" smtClean="0">
                <a:latin typeface="CMMI10"/>
              </a:rPr>
              <a:t>A</a:t>
            </a:r>
            <a:r>
              <a:rPr lang="en-US" smtClean="0">
                <a:latin typeface="CMSY10ORIG"/>
              </a:rPr>
              <a:t>A</a:t>
            </a:r>
            <a:r>
              <a:rPr lang="en-US" smtClean="0">
                <a:latin typeface="CMR7"/>
              </a:rPr>
              <a:t>A</a:t>
            </a:r>
            <a:r>
              <a:rPr lang="en-US" smtClean="0">
                <a:latin typeface="CMMI7"/>
              </a:rPr>
              <a:t>A</a:t>
            </a:r>
            <a:r>
              <a:rPr lang="en-US" smtClean="0">
                <a:latin typeface="CMEX10"/>
              </a:rPr>
              <a:t>A</a:t>
            </a:r>
            <a:r>
              <a:rPr lang="en-US" smtClean="0">
                <a:latin typeface="CMMI12"/>
              </a:rPr>
              <a:t>A</a:t>
            </a:r>
            <a:r>
              <a:rPr lang="en-US" smtClean="0">
                <a:latin typeface="CMR12"/>
              </a:rPr>
              <a:t>A</a:t>
            </a:r>
            <a:r>
              <a:rPr lang="en-US" smtClean="0">
                <a:latin typeface="CMR5"/>
              </a:rPr>
              <a:t>A</a:t>
            </a:r>
            <a:r>
              <a:rPr lang="en-US" smtClean="0">
                <a:latin typeface="CMSY7"/>
              </a:rPr>
              <a:t>A</a:t>
            </a:r>
            <a:endParaRPr lang="cs-CZ"/>
          </a:p>
        </p:txBody>
      </p:sp>
    </p:spTree>
    <p:extLst>
      <p:ext uri="{BB962C8B-B14F-4D97-AF65-F5344CB8AC3E}">
        <p14:creationId xmlns:p14="http://schemas.microsoft.com/office/powerpoint/2010/main" val="3286985323"/>
      </p:ext>
    </p:extLst>
  </p:cSld>
  <p:clrMapOvr>
    <a:masterClrMapping/>
  </p:clrMapOvr>
  <p:transition advClick="0" advTm="4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US" sz="3200" dirty="0" smtClean="0">
                <a:solidFill>
                  <a:schemeClr val="accent5">
                    <a:lumMod val="50000"/>
                  </a:schemeClr>
                </a:solidFill>
                <a:effectLst>
                  <a:outerShdw blurRad="38100" dist="38100" dir="2700000" algn="tl">
                    <a:srgbClr val="000000">
                      <a:alpha val="43137"/>
                    </a:srgbClr>
                  </a:outerShdw>
                </a:effectLst>
              </a:rPr>
              <a:t>1. Specialized methods</a:t>
            </a:r>
            <a:endParaRPr lang="en-GB" sz="3200" dirty="0" smtClean="0">
              <a:solidFill>
                <a:schemeClr val="accent5">
                  <a:lumMod val="50000"/>
                </a:schemeClr>
              </a:solidFill>
              <a:effectLst>
                <a:outerShdw blurRad="38100" dist="38100" dir="2700000" algn="tl">
                  <a:srgbClr val="000000">
                    <a:alpha val="43137"/>
                  </a:srgbClr>
                </a:outerShdw>
              </a:effectLst>
            </a:endParaRPr>
          </a:p>
        </p:txBody>
      </p:sp>
      <p:grpSp>
        <p:nvGrpSpPr>
          <p:cNvPr id="2" name="Group 1"/>
          <p:cNvGrpSpPr/>
          <p:nvPr/>
        </p:nvGrpSpPr>
        <p:grpSpPr>
          <a:xfrm>
            <a:off x="974441" y="1780991"/>
            <a:ext cx="3111109" cy="2316957"/>
            <a:chOff x="974441" y="1780991"/>
            <a:chExt cx="3111109" cy="2316957"/>
          </a:xfrm>
        </p:grpSpPr>
        <p:sp>
          <p:nvSpPr>
            <p:cNvPr id="36" name="Oval 35"/>
            <p:cNvSpPr/>
            <p:nvPr/>
          </p:nvSpPr>
          <p:spPr>
            <a:xfrm>
              <a:off x="974441" y="1848678"/>
              <a:ext cx="3111109" cy="2249270"/>
            </a:xfrm>
            <a:prstGeom prst="ellipse">
              <a:avLst/>
            </a:prstGeom>
            <a:solidFill>
              <a:schemeClr val="accent1">
                <a:alpha val="40000"/>
              </a:schemeClr>
            </a:solidFill>
            <a:effectLst>
              <a:outerShdw blurRad="76200" dir="13500000" sy="23000" kx="1200000" algn="br" rotWithShape="0">
                <a:prstClr val="black">
                  <a:alpha val="20000"/>
                </a:prstClr>
              </a:outerShdw>
            </a:effectLst>
            <a:scene3d>
              <a:camera prst="perspectiveBelow"/>
              <a:lightRig rig="contrasting" dir="t">
                <a:rot lat="0" lon="0" rev="1200000"/>
              </a:lightRig>
            </a:scene3d>
            <a:sp3d z="-152400" prstMaterial="matte"/>
          </p:spPr>
          <p:style>
            <a:lnRef idx="1">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mc:AlternateContent xmlns:mc="http://schemas.openxmlformats.org/markup-compatibility/2006" xmlns:a14="http://schemas.microsoft.com/office/drawing/2010/main">
          <mc:Choice Requires="a14">
            <p:sp>
              <p:nvSpPr>
                <p:cNvPr id="7172" name="TextBox 7171"/>
                <p:cNvSpPr txBox="1"/>
                <p:nvPr/>
              </p:nvSpPr>
              <p:spPr>
                <a:xfrm>
                  <a:off x="1959428" y="2074602"/>
                  <a:ext cx="489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𝒇</m:t>
                            </m:r>
                          </m:e>
                          <m:sub>
                            <m:r>
                              <a:rPr lang="en-US" b="1" i="1" smtClean="0">
                                <a:latin typeface="Cambria Math"/>
                              </a:rPr>
                              <m:t>𝟏</m:t>
                            </m:r>
                          </m:sub>
                        </m:sSub>
                      </m:oMath>
                    </m:oMathPara>
                  </a14:m>
                  <a:endParaRPr lang="cs-CZ" b="1" dirty="0"/>
                </a:p>
              </p:txBody>
            </p:sp>
          </mc:Choice>
          <mc:Fallback xmlns="">
            <p:sp>
              <p:nvSpPr>
                <p:cNvPr id="7172" name="TextBox 7171"/>
                <p:cNvSpPr txBox="1">
                  <a:spLocks noRot="1" noChangeAspect="1" noMove="1" noResize="1" noEditPoints="1" noAdjustHandles="1" noChangeArrowheads="1" noChangeShapeType="1" noTextEdit="1"/>
                </p:cNvSpPr>
                <p:nvPr/>
              </p:nvSpPr>
              <p:spPr>
                <a:xfrm>
                  <a:off x="1959428" y="2074602"/>
                  <a:ext cx="489173" cy="369332"/>
                </a:xfrm>
                <a:prstGeom prst="rect">
                  <a:avLst/>
                </a:prstGeom>
                <a:blipFill rotWithShape="1">
                  <a:blip r:embed="rId5"/>
                  <a:stretch>
                    <a:fillRect b="-1311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3503155" y="2802674"/>
                  <a:ext cx="489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𝒇</m:t>
                            </m:r>
                          </m:e>
                          <m:sub>
                            <m:r>
                              <a:rPr lang="en-US" b="1" i="1" smtClean="0">
                                <a:latin typeface="Cambria Math"/>
                              </a:rPr>
                              <m:t>𝟐</m:t>
                            </m:r>
                          </m:sub>
                        </m:sSub>
                      </m:oMath>
                    </m:oMathPara>
                  </a14:m>
                  <a:endParaRPr lang="cs-CZ" b="1" dirty="0"/>
                </a:p>
              </p:txBody>
            </p:sp>
          </mc:Choice>
          <mc:Fallback xmlns="">
            <p:sp>
              <p:nvSpPr>
                <p:cNvPr id="44" name="TextBox 43"/>
                <p:cNvSpPr txBox="1">
                  <a:spLocks noRot="1" noChangeAspect="1" noMove="1" noResize="1" noEditPoints="1" noAdjustHandles="1" noChangeArrowheads="1" noChangeShapeType="1" noTextEdit="1"/>
                </p:cNvSpPr>
                <p:nvPr/>
              </p:nvSpPr>
              <p:spPr>
                <a:xfrm>
                  <a:off x="3503155" y="2802674"/>
                  <a:ext cx="489173" cy="369332"/>
                </a:xfrm>
                <a:prstGeom prst="rect">
                  <a:avLst/>
                </a:prstGeom>
                <a:blipFill rotWithShape="1">
                  <a:blip r:embed="rId6"/>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1888328" y="3478859"/>
                  <a:ext cx="5436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𝒇</m:t>
                            </m:r>
                          </m:e>
                          <m:sub>
                            <m:r>
                              <a:rPr lang="en-US" b="1" i="1" smtClean="0">
                                <a:latin typeface="Cambria Math"/>
                              </a:rPr>
                              <m:t>𝒎</m:t>
                            </m:r>
                          </m:sub>
                        </m:sSub>
                      </m:oMath>
                    </m:oMathPara>
                  </a14:m>
                  <a:endParaRPr lang="cs-CZ" b="1" dirty="0"/>
                </a:p>
              </p:txBody>
            </p:sp>
          </mc:Choice>
          <mc:Fallback xmlns="">
            <p:sp>
              <p:nvSpPr>
                <p:cNvPr id="45" name="TextBox 44"/>
                <p:cNvSpPr txBox="1">
                  <a:spLocks noRot="1" noChangeAspect="1" noMove="1" noResize="1" noEditPoints="1" noAdjustHandles="1" noChangeArrowheads="1" noChangeShapeType="1" noTextEdit="1"/>
                </p:cNvSpPr>
                <p:nvPr/>
              </p:nvSpPr>
              <p:spPr>
                <a:xfrm>
                  <a:off x="1888328" y="3478859"/>
                  <a:ext cx="543674" cy="369332"/>
                </a:xfrm>
                <a:prstGeom prst="rect">
                  <a:avLst/>
                </a:prstGeom>
                <a:blipFill rotWithShape="1">
                  <a:blip r:embed="rId7"/>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1216669" y="2974943"/>
                  <a:ext cx="671659" cy="369332"/>
                </a:xfrm>
                <a:prstGeom prst="rect">
                  <a:avLst/>
                </a:prstGeom>
                <a:noFill/>
              </p:spPr>
              <p:txBody>
                <a:bodyPr wrap="none" rtlCol="0">
                  <a:spAutoFit/>
                </a:bodyPr>
                <a:lstStyle/>
                <a:p>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pitchFamily="18" charset="0"/>
                              <a:ea typeface="Cambria Math" pitchFamily="18" charset="0"/>
                            </a:rPr>
                            <m:t>𝑓</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1</m:t>
                          </m:r>
                        </m:sub>
                      </m:sSub>
                    </m:oMath>
                  </a14:m>
                  <a:endParaRPr lang="cs-CZ" dirty="0">
                    <a:latin typeface="Cambria Math" pitchFamily="18" charset="0"/>
                    <a:ea typeface="Cambria Math"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1216669" y="2974943"/>
                  <a:ext cx="671659" cy="369332"/>
                </a:xfrm>
                <a:prstGeom prst="rect">
                  <a:avLst/>
                </a:prstGeom>
                <a:blipFill rotWithShape="1">
                  <a:blip r:embed="rId8"/>
                  <a:stretch>
                    <a:fillRect l="-2727" b="-1311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040728" y="2647651"/>
                  <a:ext cx="1306127" cy="369332"/>
                </a:xfrm>
                <a:prstGeom prst="rect">
                  <a:avLst/>
                </a:prstGeom>
                <a:noFill/>
              </p:spPr>
              <p:txBody>
                <a:bodyPr wrap="none" rtlCol="0">
                  <a:spAutoFit/>
                </a:bodyPr>
                <a:lstStyle/>
                <a:p>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pitchFamily="18" charset="0"/>
                              <a:ea typeface="Cambria Math" pitchFamily="18" charset="0"/>
                            </a:rPr>
                            <m:t>𝑓</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a:t>
                  </a:r>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pitchFamily="18" charset="0"/>
                              <a:ea typeface="Cambria Math" pitchFamily="18" charset="0"/>
                            </a:rPr>
                            <m:t>𝑓</m:t>
                          </m:r>
                        </m:e>
                        <m:sub>
                          <m:r>
                            <a:rPr lang="en-US" b="0" i="1" smtClean="0">
                              <a:latin typeface="Cambria Math" pitchFamily="18" charset="0"/>
                              <a:ea typeface="Cambria Math" pitchFamily="18" charset="0"/>
                            </a:rPr>
                            <m:t>2</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2</m:t>
                          </m:r>
                        </m:sub>
                      </m:sSub>
                    </m:oMath>
                  </a14:m>
                  <a:endParaRPr lang="cs-CZ" dirty="0">
                    <a:latin typeface="Cambria Math" pitchFamily="18" charset="0"/>
                    <a:ea typeface="Cambria Math" pitchFamily="18"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040728" y="2647651"/>
                  <a:ext cx="1306127" cy="369332"/>
                </a:xfrm>
                <a:prstGeom prst="rect">
                  <a:avLst/>
                </a:prstGeom>
                <a:blipFill rotWithShape="1">
                  <a:blip r:embed="rId9"/>
                  <a:stretch>
                    <a:fillRect l="-1402" t="-9836" b="-22951"/>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2675196" y="3172006"/>
                  <a:ext cx="409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pitchFamily="18" charset="0"/>
                          </a:rPr>
                          <m:t>…</m:t>
                        </m:r>
                      </m:oMath>
                    </m:oMathPara>
                  </a14:m>
                  <a:endParaRPr lang="cs-CZ" dirty="0">
                    <a:latin typeface="Cambria Math" pitchFamily="18" charset="0"/>
                    <a:ea typeface="Cambria Math"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2675196" y="3172006"/>
                  <a:ext cx="409086" cy="369332"/>
                </a:xfrm>
                <a:prstGeom prst="rect">
                  <a:avLst/>
                </a:prstGeom>
                <a:blipFill rotWithShape="1">
                  <a:blip r:embed="rId10"/>
                  <a:stretch>
                    <a:fillRect/>
                  </a:stretch>
                </a:blipFill>
              </p:spPr>
              <p:txBody>
                <a:bodyPr/>
                <a:lstStyle/>
                <a:p>
                  <a:r>
                    <a:rPr lang="cs-CZ">
                      <a:noFill/>
                    </a:rPr>
                    <a:t> </a:t>
                  </a:r>
                </a:p>
              </p:txBody>
            </p:sp>
          </mc:Fallback>
        </mc:AlternateContent>
        <p:pic>
          <p:nvPicPr>
            <p:cNvPr id="50" name="Picture 49"/>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3503155" y="1780991"/>
              <a:ext cx="203040" cy="254400"/>
            </a:xfrm>
            <a:prstGeom prst="rect">
              <a:avLst/>
            </a:prstGeom>
          </p:spPr>
        </p:pic>
      </p:grpSp>
      <p:grpSp>
        <p:nvGrpSpPr>
          <p:cNvPr id="4" name="Group 3"/>
          <p:cNvGrpSpPr/>
          <p:nvPr/>
        </p:nvGrpSpPr>
        <p:grpSpPr>
          <a:xfrm>
            <a:off x="5294477" y="1780991"/>
            <a:ext cx="3111109" cy="2316957"/>
            <a:chOff x="5294477" y="1780991"/>
            <a:chExt cx="3111109" cy="2316957"/>
          </a:xfrm>
        </p:grpSpPr>
        <p:sp>
          <p:nvSpPr>
            <p:cNvPr id="26" name="Oval 25"/>
            <p:cNvSpPr/>
            <p:nvPr/>
          </p:nvSpPr>
          <p:spPr>
            <a:xfrm>
              <a:off x="5294477" y="1848678"/>
              <a:ext cx="3111109" cy="2249270"/>
            </a:xfrm>
            <a:prstGeom prst="ellipse">
              <a:avLst/>
            </a:prstGeom>
            <a:solidFill>
              <a:schemeClr val="accent1">
                <a:alpha val="40000"/>
              </a:schemeClr>
            </a:solidFill>
            <a:effectLst>
              <a:outerShdw blurRad="76200" dir="13500000" sy="23000" kx="1200000" algn="br" rotWithShape="0">
                <a:prstClr val="black">
                  <a:alpha val="20000"/>
                </a:prstClr>
              </a:outerShdw>
            </a:effectLst>
            <a:scene3d>
              <a:camera prst="perspectiveBelow"/>
              <a:lightRig rig="contrasting" dir="t">
                <a:rot lat="0" lon="0" rev="1200000"/>
              </a:lightRig>
            </a:scene3d>
            <a:sp3d z="-152400" prstMaterial="matte"/>
          </p:spPr>
          <p:style>
            <a:lnRef idx="1">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mc:AlternateContent xmlns:mc="http://schemas.openxmlformats.org/markup-compatibility/2006" xmlns:a14="http://schemas.microsoft.com/office/drawing/2010/main">
          <mc:Choice Requires="a14">
            <p:sp>
              <p:nvSpPr>
                <p:cNvPr id="29" name="TextBox 28"/>
                <p:cNvSpPr txBox="1"/>
                <p:nvPr/>
              </p:nvSpPr>
              <p:spPr>
                <a:xfrm>
                  <a:off x="6279464" y="2074602"/>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𝒈</m:t>
                            </m:r>
                          </m:e>
                          <m:sub>
                            <m:r>
                              <a:rPr lang="en-US" b="1" i="1" smtClean="0">
                                <a:latin typeface="Cambria Math"/>
                              </a:rPr>
                              <m:t>𝟏</m:t>
                            </m:r>
                          </m:sub>
                        </m:sSub>
                      </m:oMath>
                    </m:oMathPara>
                  </a14:m>
                  <a:endParaRPr lang="cs-CZ"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6279464" y="2074602"/>
                  <a:ext cx="514820" cy="369332"/>
                </a:xfrm>
                <a:prstGeom prst="rect">
                  <a:avLst/>
                </a:prstGeom>
                <a:blipFill rotWithShape="1">
                  <a:blip r:embed="rId12"/>
                  <a:stretch>
                    <a:fillRect b="-655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7823191" y="2802674"/>
                  <a:ext cx="51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𝒈</m:t>
                            </m:r>
                          </m:e>
                          <m:sub>
                            <m:r>
                              <a:rPr lang="en-US" b="1" i="1" smtClean="0">
                                <a:latin typeface="Cambria Math"/>
                              </a:rPr>
                              <m:t>𝟐</m:t>
                            </m:r>
                          </m:sub>
                        </m:sSub>
                      </m:oMath>
                    </m:oMathPara>
                  </a14:m>
                  <a:endParaRPr lang="cs-CZ" b="1" dirty="0"/>
                </a:p>
              </p:txBody>
            </p:sp>
          </mc:Choice>
          <mc:Fallback xmlns="">
            <p:sp>
              <p:nvSpPr>
                <p:cNvPr id="32" name="TextBox 31"/>
                <p:cNvSpPr txBox="1">
                  <a:spLocks noRot="1" noChangeAspect="1" noMove="1" noResize="1" noEditPoints="1" noAdjustHandles="1" noChangeArrowheads="1" noChangeShapeType="1" noTextEdit="1"/>
                </p:cNvSpPr>
                <p:nvPr/>
              </p:nvSpPr>
              <p:spPr>
                <a:xfrm>
                  <a:off x="7823191" y="2802674"/>
                  <a:ext cx="514820" cy="369332"/>
                </a:xfrm>
                <a:prstGeom prst="rect">
                  <a:avLst/>
                </a:prstGeom>
                <a:blipFill rotWithShape="1">
                  <a:blip r:embed="rId13"/>
                  <a:stretch>
                    <a:fillRect b="-8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6208364" y="3478859"/>
                  <a:ext cx="47634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𝒈</m:t>
                            </m:r>
                          </m:e>
                          <m:sub>
                            <m:r>
                              <a:rPr lang="en-US" b="1" i="1" smtClean="0">
                                <a:latin typeface="Cambria Math"/>
                              </a:rPr>
                              <m:t>𝒍</m:t>
                            </m:r>
                          </m:sub>
                        </m:sSub>
                      </m:oMath>
                    </m:oMathPara>
                  </a14:m>
                  <a:endParaRPr lang="cs-CZ"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6208364" y="3478859"/>
                  <a:ext cx="476348" cy="369332"/>
                </a:xfrm>
                <a:prstGeom prst="rect">
                  <a:avLst/>
                </a:prstGeom>
                <a:blipFill rotWithShape="1">
                  <a:blip r:embed="rId14"/>
                  <a:stretch>
                    <a:fillRect b="-8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578562" y="2780057"/>
                  <a:ext cx="2232150" cy="369332"/>
                </a:xfrm>
                <a:prstGeom prst="rect">
                  <a:avLst/>
                </a:prstGeom>
                <a:noFill/>
              </p:spPr>
              <p:txBody>
                <a:bodyPr wrap="none" rtlCol="0">
                  <a:spAutoFit/>
                </a:bodyPr>
                <a:lstStyle/>
                <a:p>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a:ea typeface="Cambria Math" pitchFamily="18" charset="0"/>
                            </a:rPr>
                            <m:t>𝑔</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a:t>
                  </a:r>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a:ea typeface="Cambria Math" pitchFamily="18" charset="0"/>
                            </a:rPr>
                            <m:t>𝑔</m:t>
                          </m:r>
                        </m:e>
                        <m:sub>
                          <m:r>
                            <a:rPr lang="en-US" b="0" i="1" smtClean="0">
                              <a:latin typeface="Cambria Math" pitchFamily="18" charset="0"/>
                              <a:ea typeface="Cambria Math" pitchFamily="18" charset="0"/>
                            </a:rPr>
                            <m:t>2</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2</m:t>
                          </m:r>
                        </m:sub>
                      </m:sSub>
                    </m:oMath>
                  </a14:m>
                  <a:r>
                    <a:rPr lang="en-US" dirty="0" smtClean="0">
                      <a:ea typeface="Cambria Math" pitchFamily="18" charset="0"/>
                    </a:rPr>
                    <a:t> </a:t>
                  </a:r>
                  <a:r>
                    <a:rPr lang="en-US" dirty="0" smtClean="0">
                      <a:latin typeface="Cambria Math" pitchFamily="18" charset="0"/>
                      <a:ea typeface="Cambria Math" pitchFamily="18" charset="0"/>
                    </a:rPr>
                    <a:t>+</a:t>
                  </a:r>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a:ea typeface="Cambria Math" pitchFamily="18" charset="0"/>
                            </a:rPr>
                            <m:t>𝑔</m:t>
                          </m:r>
                        </m:e>
                        <m:sub>
                          <m:r>
                            <a:rPr lang="en-US" b="0" i="1" smtClean="0">
                              <a:latin typeface="Cambria Math"/>
                              <a:ea typeface="Cambria Math" pitchFamily="18" charset="0"/>
                            </a:rPr>
                            <m:t>3</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a:ea typeface="Cambria Math" pitchFamily="18" charset="0"/>
                            </a:rPr>
                            <m:t>3</m:t>
                          </m:r>
                        </m:sub>
                      </m:sSub>
                    </m:oMath>
                  </a14:m>
                  <a:endParaRPr lang="cs-CZ" dirty="0">
                    <a:latin typeface="Cambria Math" pitchFamily="18" charset="0"/>
                    <a:ea typeface="Cambria Math" pitchFamily="18"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578562" y="2780057"/>
                  <a:ext cx="2232150" cy="369332"/>
                </a:xfrm>
                <a:prstGeom prst="rect">
                  <a:avLst/>
                </a:prstGeom>
                <a:blipFill rotWithShape="1">
                  <a:blip r:embed="rId15"/>
                  <a:stretch>
                    <a:fillRect t="-9836" b="-22951"/>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6995232" y="3172006"/>
                  <a:ext cx="409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pitchFamily="18" charset="0"/>
                          </a:rPr>
                          <m:t>…</m:t>
                        </m:r>
                      </m:oMath>
                    </m:oMathPara>
                  </a14:m>
                  <a:endParaRPr lang="cs-CZ" dirty="0">
                    <a:latin typeface="Cambria Math" pitchFamily="18" charset="0"/>
                    <a:ea typeface="Cambria Math" pitchFamily="18"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995232" y="3172006"/>
                  <a:ext cx="409086" cy="369332"/>
                </a:xfrm>
                <a:prstGeom prst="rect">
                  <a:avLst/>
                </a:prstGeom>
                <a:blipFill rotWithShape="1">
                  <a:blip r:embed="rId16"/>
                  <a:stretch>
                    <a:fillRect/>
                  </a:stretch>
                </a:blipFill>
              </p:spPr>
              <p:txBody>
                <a:bodyPr/>
                <a:lstStyle/>
                <a:p>
                  <a:r>
                    <a:rPr lang="cs-CZ">
                      <a:noFill/>
                    </a:rPr>
                    <a:t> </a:t>
                  </a:r>
                </a:p>
              </p:txBody>
            </p:sp>
          </mc:Fallback>
        </mc:AlternateContent>
        <p:pic>
          <p:nvPicPr>
            <p:cNvPr id="39" name="Picture 38"/>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7823191" y="1780991"/>
              <a:ext cx="203040" cy="254400"/>
            </a:xfrm>
            <a:prstGeom prst="rect">
              <a:avLst/>
            </a:prstGeom>
          </p:spPr>
        </p:pic>
      </p:grpSp>
      <p:sp>
        <p:nvSpPr>
          <p:cNvPr id="40" name="Rectangle 39"/>
          <p:cNvSpPr/>
          <p:nvPr/>
        </p:nvSpPr>
        <p:spPr>
          <a:xfrm>
            <a:off x="730358" y="1016066"/>
            <a:ext cx="8079241" cy="1292662"/>
          </a:xfrm>
          <a:prstGeom prst="rect">
            <a:avLst/>
          </a:prstGeom>
        </p:spPr>
        <p:txBody>
          <a:bodyPr wrap="square">
            <a:spAutoFit/>
          </a:bodyPr>
          <a:lstStyle/>
          <a:p>
            <a:pPr marL="285750" indent="-285750">
              <a:buFont typeface="Arial" pitchFamily="34" charset="0"/>
              <a:buChar char="•"/>
            </a:pPr>
            <a:r>
              <a:rPr lang="en-US" dirty="0" smtClean="0"/>
              <a:t>An ideal can be generated by many different sets of generators which all share the same solutions</a:t>
            </a:r>
          </a:p>
          <a:p>
            <a:pPr eaLnBrk="1" hangingPunct="1">
              <a:defRPr/>
            </a:pPr>
            <a:endParaRPr lang="en-US" b="1" dirty="0"/>
          </a:p>
          <a:p>
            <a:pPr lvl="2" eaLnBrk="1" hangingPunct="1">
              <a:defRPr/>
            </a:pPr>
            <a:endParaRPr lang="en-US" sz="2400" b="1" dirty="0">
              <a:solidFill>
                <a:schemeClr val="accent5">
                  <a:lumMod val="50000"/>
                </a:schemeClr>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 name="TextBox 2"/>
              <p:cNvSpPr txBox="1"/>
              <p:nvPr/>
            </p:nvSpPr>
            <p:spPr>
              <a:xfrm>
                <a:off x="4521698" y="2601484"/>
                <a:ext cx="498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oMath>
                  </m:oMathPara>
                </a14:m>
                <a:endParaRPr lang="cs-CZ"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4521698" y="2601484"/>
                <a:ext cx="498855" cy="461665"/>
              </a:xfrm>
              <a:prstGeom prst="rect">
                <a:avLst/>
              </a:prstGeom>
              <a:blipFill rotWithShape="1">
                <a:blip r:embed="rId17"/>
                <a:stretch>
                  <a:fillRect/>
                </a:stretch>
              </a:blipFill>
            </p:spPr>
            <p:txBody>
              <a:bodyPr/>
              <a:lstStyle/>
              <a:p>
                <a:r>
                  <a:rPr lang="cs-CZ">
                    <a:noFill/>
                  </a:rPr>
                  <a:t> </a:t>
                </a:r>
              </a:p>
            </p:txBody>
          </p:sp>
        </mc:Fallback>
      </mc:AlternateContent>
      <p:sp>
        <p:nvSpPr>
          <p:cNvPr id="41" name="Rectangle 40"/>
          <p:cNvSpPr/>
          <p:nvPr/>
        </p:nvSpPr>
        <p:spPr>
          <a:xfrm>
            <a:off x="730358" y="4205664"/>
            <a:ext cx="8079241" cy="2123658"/>
          </a:xfrm>
          <a:prstGeom prst="rect">
            <a:avLst/>
          </a:prstGeom>
        </p:spPr>
        <p:txBody>
          <a:bodyPr wrap="square">
            <a:spAutoFit/>
          </a:bodyPr>
          <a:lstStyle/>
          <a:p>
            <a:pPr marL="285750" indent="-285750">
              <a:buFont typeface="Arial" pitchFamily="34" charset="0"/>
              <a:buChar char="•"/>
            </a:pPr>
            <a:r>
              <a:rPr lang="en-US" dirty="0" smtClean="0"/>
              <a:t>Idea</a:t>
            </a:r>
            <a:endParaRPr lang="en-US" dirty="0"/>
          </a:p>
          <a:p>
            <a:pPr marL="990600" lvl="1" indent="-533400"/>
            <a:r>
              <a:rPr lang="en-US" dirty="0"/>
              <a:t>construct a new system of polynomial equations with the same </a:t>
            </a:r>
            <a:r>
              <a:rPr lang="en-US" dirty="0" smtClean="0"/>
              <a:t>solution as </a:t>
            </a:r>
            <a:r>
              <a:rPr lang="en-US" dirty="0"/>
              <a:t>the initial </a:t>
            </a:r>
            <a:r>
              <a:rPr lang="en-US" dirty="0" smtClean="0"/>
              <a:t>one (new basis), </a:t>
            </a:r>
            <a:r>
              <a:rPr lang="en-US" dirty="0"/>
              <a:t>but with a simpler structure</a:t>
            </a:r>
          </a:p>
          <a:p>
            <a:pPr marL="381000" indent="-381000">
              <a:buFont typeface="Arial" pitchFamily="34" charset="0"/>
              <a:buChar char="•"/>
            </a:pPr>
            <a:r>
              <a:rPr lang="en-US" dirty="0">
                <a:solidFill>
                  <a:srgbClr val="F36F21"/>
                </a:solidFill>
              </a:rPr>
              <a:t>Gr</a:t>
            </a:r>
            <a:r>
              <a:rPr lang="hu-HU" dirty="0">
                <a:solidFill>
                  <a:srgbClr val="F36F21"/>
                </a:solidFill>
              </a:rPr>
              <a:t>ő</a:t>
            </a:r>
            <a:r>
              <a:rPr lang="en-US" dirty="0" err="1">
                <a:solidFill>
                  <a:srgbClr val="F36F21"/>
                </a:solidFill>
              </a:rPr>
              <a:t>bner</a:t>
            </a:r>
            <a:r>
              <a:rPr lang="en-US" dirty="0">
                <a:solidFill>
                  <a:srgbClr val="F36F21"/>
                </a:solidFill>
              </a:rPr>
              <a:t> bases</a:t>
            </a:r>
            <a:r>
              <a:rPr lang="en-US" dirty="0"/>
              <a:t> </a:t>
            </a:r>
            <a:r>
              <a:rPr lang="en-US" dirty="0" smtClean="0"/>
              <a:t>– special bases</a:t>
            </a:r>
            <a:endParaRPr lang="en-US" dirty="0"/>
          </a:p>
          <a:p>
            <a:pPr marL="990600" lvl="1" indent="-533400"/>
            <a:r>
              <a:rPr lang="en-US" dirty="0"/>
              <a:t>have the same solutions but are easier to solve</a:t>
            </a:r>
          </a:p>
          <a:p>
            <a:pPr eaLnBrk="1" hangingPunct="1">
              <a:defRPr/>
            </a:pPr>
            <a:endParaRPr lang="en-US" b="1" dirty="0"/>
          </a:p>
          <a:p>
            <a:pPr lvl="2" eaLnBrk="1" hangingPunct="1">
              <a:defRPr/>
            </a:pPr>
            <a:endParaRPr lang="en-US" sz="2400" b="1" dirty="0">
              <a:solidFill>
                <a:schemeClr val="accent5">
                  <a:lumMod val="50000"/>
                </a:schemeClr>
              </a:solidFill>
              <a:effectLst>
                <a:outerShdw blurRad="38100" dist="38100" dir="2700000" algn="tl">
                  <a:srgbClr val="000000">
                    <a:alpha val="43137"/>
                  </a:srgbClr>
                </a:outerShdw>
              </a:effectLst>
            </a:endParaRPr>
          </a:p>
        </p:txBody>
      </p:sp>
      <p:grpSp>
        <p:nvGrpSpPr>
          <p:cNvPr id="27" name="Group 26"/>
          <p:cNvGrpSpPr>
            <a:grpSpLocks noChangeAspect="1"/>
          </p:cNvGrpSpPr>
          <p:nvPr/>
        </p:nvGrpSpPr>
        <p:grpSpPr>
          <a:xfrm>
            <a:off x="1801311" y="4205664"/>
            <a:ext cx="316234" cy="313068"/>
            <a:chOff x="2190565" y="3195638"/>
            <a:chExt cx="395288" cy="395288"/>
          </a:xfrm>
        </p:grpSpPr>
        <p:sp>
          <p:nvSpPr>
            <p:cNvPr id="28" name="Oval 32"/>
            <p:cNvSpPr>
              <a:spLocks noChangeArrowheads="1"/>
            </p:cNvSpPr>
            <p:nvPr/>
          </p:nvSpPr>
          <p:spPr bwMode="auto">
            <a:xfrm>
              <a:off x="2190565" y="3195638"/>
              <a:ext cx="395288" cy="395288"/>
            </a:xfrm>
            <a:prstGeom prst="ellipse">
              <a:avLst/>
            </a:prstGeom>
            <a:gradFill rotWithShape="1">
              <a:gsLst>
                <a:gs pos="0">
                  <a:srgbClr val="ECECEC"/>
                </a:gs>
                <a:gs pos="100000">
                  <a:srgbClr val="B2B2B2"/>
                </a:gs>
              </a:gsLst>
              <a:path path="shape">
                <a:fillToRect l="50000" t="50000" r="50000" b="50000"/>
              </a:path>
            </a:gradFill>
            <a:ln w="19050">
              <a:solidFill>
                <a:schemeClr val="bg1"/>
              </a:solidFill>
              <a:round/>
              <a:headEnd/>
              <a:tailEnd/>
            </a:ln>
            <a:effectLst>
              <a:outerShdw dist="53882" dir="2700000" algn="ctr" rotWithShape="0">
                <a:srgbClr val="333333">
                  <a:alpha val="50000"/>
                </a:srgbClr>
              </a:outerShdw>
            </a:effectLst>
          </p:spPr>
          <p:txBody>
            <a:bodyPr wrap="none" anchor="ctr"/>
            <a:lstStyle/>
            <a:p>
              <a:endParaRPr lang="cs-CZ"/>
            </a:p>
          </p:txBody>
        </p:sp>
        <p:grpSp>
          <p:nvGrpSpPr>
            <p:cNvPr id="30" name="Group 31"/>
            <p:cNvGrpSpPr>
              <a:grpSpLocks/>
            </p:cNvGrpSpPr>
            <p:nvPr/>
          </p:nvGrpSpPr>
          <p:grpSpPr bwMode="auto">
            <a:xfrm>
              <a:off x="2306453" y="3262313"/>
              <a:ext cx="160338" cy="268288"/>
              <a:chOff x="6363" y="1633"/>
              <a:chExt cx="222" cy="372"/>
            </a:xfrm>
          </p:grpSpPr>
          <p:sp>
            <p:nvSpPr>
              <p:cNvPr id="31" name="Freeform 32"/>
              <p:cNvSpPr>
                <a:spLocks/>
              </p:cNvSpPr>
              <p:nvPr/>
            </p:nvSpPr>
            <p:spPr bwMode="gray">
              <a:xfrm>
                <a:off x="6363" y="1633"/>
                <a:ext cx="222" cy="277"/>
              </a:xfrm>
              <a:custGeom>
                <a:avLst/>
                <a:gdLst>
                  <a:gd name="T0" fmla="*/ 111 w 230"/>
                  <a:gd name="T1" fmla="*/ 0 h 287"/>
                  <a:gd name="T2" fmla="*/ 0 w 230"/>
                  <a:gd name="T3" fmla="*/ 104 h 287"/>
                  <a:gd name="T4" fmla="*/ 42 w 230"/>
                  <a:gd name="T5" fmla="*/ 219 h 287"/>
                  <a:gd name="T6" fmla="*/ 56 w 230"/>
                  <a:gd name="T7" fmla="*/ 266 h 287"/>
                  <a:gd name="T8" fmla="*/ 69 w 230"/>
                  <a:gd name="T9" fmla="*/ 277 h 287"/>
                  <a:gd name="T10" fmla="*/ 153 w 230"/>
                  <a:gd name="T11" fmla="*/ 277 h 287"/>
                  <a:gd name="T12" fmla="*/ 166 w 230"/>
                  <a:gd name="T13" fmla="*/ 266 h 287"/>
                  <a:gd name="T14" fmla="*/ 180 w 230"/>
                  <a:gd name="T15" fmla="*/ 219 h 287"/>
                  <a:gd name="T16" fmla="*/ 222 w 230"/>
                  <a:gd name="T17" fmla="*/ 104 h 287"/>
                  <a:gd name="T18" fmla="*/ 111 w 230"/>
                  <a:gd name="T19" fmla="*/ 0 h 2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0" h="287">
                    <a:moveTo>
                      <a:pt x="115" y="0"/>
                    </a:moveTo>
                    <a:cubicBezTo>
                      <a:pt x="51" y="0"/>
                      <a:pt x="0" y="49"/>
                      <a:pt x="0" y="108"/>
                    </a:cubicBezTo>
                    <a:cubicBezTo>
                      <a:pt x="0" y="146"/>
                      <a:pt x="25" y="185"/>
                      <a:pt x="44" y="227"/>
                    </a:cubicBezTo>
                    <a:cubicBezTo>
                      <a:pt x="58" y="276"/>
                      <a:pt x="58" y="276"/>
                      <a:pt x="58" y="276"/>
                    </a:cubicBezTo>
                    <a:cubicBezTo>
                      <a:pt x="58" y="282"/>
                      <a:pt x="64" y="287"/>
                      <a:pt x="71" y="287"/>
                    </a:cubicBezTo>
                    <a:cubicBezTo>
                      <a:pt x="159" y="287"/>
                      <a:pt x="159" y="287"/>
                      <a:pt x="159" y="287"/>
                    </a:cubicBezTo>
                    <a:cubicBezTo>
                      <a:pt x="166" y="287"/>
                      <a:pt x="172" y="282"/>
                      <a:pt x="172" y="276"/>
                    </a:cubicBezTo>
                    <a:cubicBezTo>
                      <a:pt x="186" y="227"/>
                      <a:pt x="186" y="227"/>
                      <a:pt x="186" y="227"/>
                    </a:cubicBezTo>
                    <a:cubicBezTo>
                      <a:pt x="205" y="185"/>
                      <a:pt x="230" y="146"/>
                      <a:pt x="230" y="108"/>
                    </a:cubicBezTo>
                    <a:cubicBezTo>
                      <a:pt x="230" y="49"/>
                      <a:pt x="179" y="0"/>
                      <a:pt x="115" y="0"/>
                    </a:cubicBezTo>
                    <a:close/>
                  </a:path>
                </a:pathLst>
              </a:custGeom>
              <a:gradFill rotWithShape="1">
                <a:gsLst>
                  <a:gs pos="0">
                    <a:srgbClr val="FFFF99"/>
                  </a:gs>
                  <a:gs pos="100000">
                    <a:srgbClr val="FEA501"/>
                  </a:gs>
                </a:gsLst>
                <a:lin ang="5400000" scaled="1"/>
              </a:gradFill>
              <a:ln w="9525">
                <a:solidFill>
                  <a:schemeClr val="bg1"/>
                </a:solidFill>
                <a:round/>
                <a:headEnd/>
                <a:tailEnd/>
              </a:ln>
              <a:effectLst>
                <a:outerShdw dist="35921" dir="2700000" algn="ctr" rotWithShape="0">
                  <a:srgbClr val="333333"/>
                </a:outerShdw>
              </a:effectLst>
            </p:spPr>
            <p:txBody>
              <a:bodyPr/>
              <a:lstStyle/>
              <a:p>
                <a:endParaRPr lang="cs-CZ"/>
              </a:p>
            </p:txBody>
          </p:sp>
          <p:sp>
            <p:nvSpPr>
              <p:cNvPr id="35" name="Freeform 33"/>
              <p:cNvSpPr>
                <a:spLocks/>
              </p:cNvSpPr>
              <p:nvPr/>
            </p:nvSpPr>
            <p:spPr bwMode="gray">
              <a:xfrm>
                <a:off x="6418" y="1919"/>
                <a:ext cx="113" cy="86"/>
              </a:xfrm>
              <a:custGeom>
                <a:avLst/>
                <a:gdLst>
                  <a:gd name="T0" fmla="*/ 0 w 116"/>
                  <a:gd name="T1" fmla="*/ 0 h 89"/>
                  <a:gd name="T2" fmla="*/ 7 w 116"/>
                  <a:gd name="T3" fmla="*/ 54 h 89"/>
                  <a:gd name="T4" fmla="*/ 40 w 116"/>
                  <a:gd name="T5" fmla="*/ 86 h 89"/>
                  <a:gd name="T6" fmla="*/ 73 w 116"/>
                  <a:gd name="T7" fmla="*/ 86 h 89"/>
                  <a:gd name="T8" fmla="*/ 106 w 116"/>
                  <a:gd name="T9" fmla="*/ 54 h 89"/>
                  <a:gd name="T10" fmla="*/ 113 w 116"/>
                  <a:gd name="T11" fmla="*/ 0 h 89"/>
                  <a:gd name="T12" fmla="*/ 0 w 116"/>
                  <a:gd name="T13" fmla="*/ 0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89">
                    <a:moveTo>
                      <a:pt x="0" y="0"/>
                    </a:moveTo>
                    <a:cubicBezTo>
                      <a:pt x="0" y="0"/>
                      <a:pt x="6" y="53"/>
                      <a:pt x="7" y="56"/>
                    </a:cubicBezTo>
                    <a:cubicBezTo>
                      <a:pt x="8" y="59"/>
                      <a:pt x="29" y="89"/>
                      <a:pt x="41" y="89"/>
                    </a:cubicBezTo>
                    <a:cubicBezTo>
                      <a:pt x="75" y="89"/>
                      <a:pt x="75" y="89"/>
                      <a:pt x="75" y="89"/>
                    </a:cubicBezTo>
                    <a:cubicBezTo>
                      <a:pt x="87" y="89"/>
                      <a:pt x="108" y="59"/>
                      <a:pt x="109" y="56"/>
                    </a:cubicBezTo>
                    <a:cubicBezTo>
                      <a:pt x="109" y="53"/>
                      <a:pt x="116" y="0"/>
                      <a:pt x="116" y="0"/>
                    </a:cubicBezTo>
                    <a:lnTo>
                      <a:pt x="0" y="0"/>
                    </a:lnTo>
                    <a:close/>
                  </a:path>
                </a:pathLst>
              </a:custGeom>
              <a:solidFill>
                <a:srgbClr val="C0C0C0"/>
              </a:solidFill>
              <a:ln>
                <a:noFill/>
              </a:ln>
              <a:effectLst>
                <a:outerShdw dist="35921" dir="2700000" algn="ctr" rotWithShape="0">
                  <a:srgbClr val="333333"/>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2" name="Freeform 34"/>
              <p:cNvSpPr>
                <a:spLocks noEditPoints="1"/>
              </p:cNvSpPr>
              <p:nvPr/>
            </p:nvSpPr>
            <p:spPr bwMode="gray">
              <a:xfrm>
                <a:off x="6419" y="1929"/>
                <a:ext cx="108" cy="64"/>
              </a:xfrm>
              <a:custGeom>
                <a:avLst/>
                <a:gdLst>
                  <a:gd name="T0" fmla="*/ 0 w 112"/>
                  <a:gd name="T1" fmla="*/ 0 h 65"/>
                  <a:gd name="T2" fmla="*/ 1 w 112"/>
                  <a:gd name="T3" fmla="*/ 7 h 65"/>
                  <a:gd name="T4" fmla="*/ 108 w 112"/>
                  <a:gd name="T5" fmla="*/ 18 h 65"/>
                  <a:gd name="T6" fmla="*/ 108 w 112"/>
                  <a:gd name="T7" fmla="*/ 11 h 65"/>
                  <a:gd name="T8" fmla="*/ 0 w 112"/>
                  <a:gd name="T9" fmla="*/ 0 h 65"/>
                  <a:gd name="T10" fmla="*/ 4 w 112"/>
                  <a:gd name="T11" fmla="*/ 32 h 65"/>
                  <a:gd name="T12" fmla="*/ 104 w 112"/>
                  <a:gd name="T13" fmla="*/ 42 h 65"/>
                  <a:gd name="T14" fmla="*/ 105 w 112"/>
                  <a:gd name="T15" fmla="*/ 36 h 65"/>
                  <a:gd name="T16" fmla="*/ 4 w 112"/>
                  <a:gd name="T17" fmla="*/ 26 h 65"/>
                  <a:gd name="T18" fmla="*/ 4 w 112"/>
                  <a:gd name="T19" fmla="*/ 32 h 65"/>
                  <a:gd name="T20" fmla="*/ 14 w 112"/>
                  <a:gd name="T21" fmla="*/ 56 h 65"/>
                  <a:gd name="T22" fmla="*/ 90 w 112"/>
                  <a:gd name="T23" fmla="*/ 64 h 65"/>
                  <a:gd name="T24" fmla="*/ 95 w 112"/>
                  <a:gd name="T25" fmla="*/ 58 h 65"/>
                  <a:gd name="T26" fmla="*/ 9 w 112"/>
                  <a:gd name="T27" fmla="*/ 49 h 65"/>
                  <a:gd name="T28" fmla="*/ 14 w 112"/>
                  <a:gd name="T29" fmla="*/ 56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2" h="65">
                    <a:moveTo>
                      <a:pt x="0" y="0"/>
                    </a:moveTo>
                    <a:cubicBezTo>
                      <a:pt x="0" y="2"/>
                      <a:pt x="1" y="5"/>
                      <a:pt x="1" y="7"/>
                    </a:cubicBezTo>
                    <a:cubicBezTo>
                      <a:pt x="112" y="18"/>
                      <a:pt x="112" y="18"/>
                      <a:pt x="112" y="18"/>
                    </a:cubicBezTo>
                    <a:cubicBezTo>
                      <a:pt x="112" y="16"/>
                      <a:pt x="112" y="13"/>
                      <a:pt x="112" y="11"/>
                    </a:cubicBezTo>
                    <a:lnTo>
                      <a:pt x="0" y="0"/>
                    </a:lnTo>
                    <a:close/>
                    <a:moveTo>
                      <a:pt x="4" y="33"/>
                    </a:moveTo>
                    <a:cubicBezTo>
                      <a:pt x="108" y="43"/>
                      <a:pt x="108" y="43"/>
                      <a:pt x="108" y="43"/>
                    </a:cubicBezTo>
                    <a:cubicBezTo>
                      <a:pt x="108" y="42"/>
                      <a:pt x="108" y="39"/>
                      <a:pt x="109" y="37"/>
                    </a:cubicBezTo>
                    <a:cubicBezTo>
                      <a:pt x="4" y="26"/>
                      <a:pt x="4" y="26"/>
                      <a:pt x="4" y="26"/>
                    </a:cubicBezTo>
                    <a:cubicBezTo>
                      <a:pt x="4" y="29"/>
                      <a:pt x="4" y="31"/>
                      <a:pt x="4" y="33"/>
                    </a:cubicBezTo>
                    <a:close/>
                    <a:moveTo>
                      <a:pt x="14" y="57"/>
                    </a:moveTo>
                    <a:cubicBezTo>
                      <a:pt x="93" y="65"/>
                      <a:pt x="93" y="65"/>
                      <a:pt x="93" y="65"/>
                    </a:cubicBezTo>
                    <a:cubicBezTo>
                      <a:pt x="95" y="63"/>
                      <a:pt x="97" y="61"/>
                      <a:pt x="98" y="59"/>
                    </a:cubicBezTo>
                    <a:cubicBezTo>
                      <a:pt x="9" y="50"/>
                      <a:pt x="9" y="50"/>
                      <a:pt x="9" y="50"/>
                    </a:cubicBezTo>
                    <a:cubicBezTo>
                      <a:pt x="11" y="52"/>
                      <a:pt x="12" y="54"/>
                      <a:pt x="14" y="57"/>
                    </a:cubicBezTo>
                    <a:close/>
                  </a:path>
                </a:pathLst>
              </a:custGeom>
              <a:solidFill>
                <a:schemeClr val="tx1"/>
              </a:solidFill>
              <a:ln w="9525">
                <a:solidFill>
                  <a:schemeClr val="bg1"/>
                </a:solidFill>
                <a:round/>
                <a:headEnd/>
                <a:tailEnd/>
              </a:ln>
            </p:spPr>
            <p:txBody>
              <a:bodyPr/>
              <a:lstStyle/>
              <a:p>
                <a:endParaRPr lang="cs-CZ"/>
              </a:p>
            </p:txBody>
          </p:sp>
          <p:sp>
            <p:nvSpPr>
              <p:cNvPr id="43" name="Freeform 35"/>
              <p:cNvSpPr>
                <a:spLocks/>
              </p:cNvSpPr>
              <p:nvPr/>
            </p:nvSpPr>
            <p:spPr bwMode="gray">
              <a:xfrm>
                <a:off x="6379" y="1654"/>
                <a:ext cx="69" cy="83"/>
              </a:xfrm>
              <a:custGeom>
                <a:avLst/>
                <a:gdLst>
                  <a:gd name="T0" fmla="*/ 28 w 72"/>
                  <a:gd name="T1" fmla="*/ 69 h 86"/>
                  <a:gd name="T2" fmla="*/ 59 w 72"/>
                  <a:gd name="T3" fmla="*/ 23 h 86"/>
                  <a:gd name="T4" fmla="*/ 68 w 72"/>
                  <a:gd name="T5" fmla="*/ 10 h 86"/>
                  <a:gd name="T6" fmla="*/ 56 w 72"/>
                  <a:gd name="T7" fmla="*/ 1 h 86"/>
                  <a:gd name="T8" fmla="*/ 6 w 72"/>
                  <a:gd name="T9" fmla="*/ 73 h 86"/>
                  <a:gd name="T10" fmla="*/ 18 w 72"/>
                  <a:gd name="T11" fmla="*/ 82 h 86"/>
                  <a:gd name="T12" fmla="*/ 28 w 72"/>
                  <a:gd name="T13" fmla="*/ 69 h 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6">
                    <a:moveTo>
                      <a:pt x="29" y="72"/>
                    </a:moveTo>
                    <a:cubicBezTo>
                      <a:pt x="25" y="49"/>
                      <a:pt x="40" y="28"/>
                      <a:pt x="62" y="24"/>
                    </a:cubicBezTo>
                    <a:cubicBezTo>
                      <a:pt x="68" y="23"/>
                      <a:pt x="72" y="17"/>
                      <a:pt x="71" y="10"/>
                    </a:cubicBezTo>
                    <a:cubicBezTo>
                      <a:pt x="70" y="4"/>
                      <a:pt x="64" y="0"/>
                      <a:pt x="58" y="1"/>
                    </a:cubicBezTo>
                    <a:cubicBezTo>
                      <a:pt x="23" y="7"/>
                      <a:pt x="0" y="41"/>
                      <a:pt x="6" y="76"/>
                    </a:cubicBezTo>
                    <a:cubicBezTo>
                      <a:pt x="7" y="82"/>
                      <a:pt x="13" y="86"/>
                      <a:pt x="19" y="85"/>
                    </a:cubicBezTo>
                    <a:cubicBezTo>
                      <a:pt x="26" y="84"/>
                      <a:pt x="30" y="78"/>
                      <a:pt x="29"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grpSp>
        <p:nvGrpSpPr>
          <p:cNvPr id="48" name="Group 31"/>
          <p:cNvGrpSpPr>
            <a:grpSpLocks/>
          </p:cNvGrpSpPr>
          <p:nvPr/>
        </p:nvGrpSpPr>
        <p:grpSpPr bwMode="auto">
          <a:xfrm rot="5400000">
            <a:off x="978443" y="5590632"/>
            <a:ext cx="144462" cy="1501273"/>
            <a:chOff x="3424" y="1389"/>
            <a:chExt cx="182" cy="2132"/>
          </a:xfrm>
        </p:grpSpPr>
        <p:sp>
          <p:nvSpPr>
            <p:cNvPr id="51"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2"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5" name="Rectangle 4"/>
          <p:cNvSpPr/>
          <p:nvPr/>
        </p:nvSpPr>
        <p:spPr>
          <a:xfrm>
            <a:off x="7087512" y="2259268"/>
            <a:ext cx="1813317" cy="369332"/>
          </a:xfrm>
          <a:prstGeom prst="rect">
            <a:avLst/>
          </a:prstGeom>
          <a:solidFill>
            <a:schemeClr val="bg1"/>
          </a:solidFill>
        </p:spPr>
        <p:txBody>
          <a:bodyPr wrap="none">
            <a:spAutoFit/>
          </a:bodyPr>
          <a:lstStyle/>
          <a:p>
            <a:r>
              <a:rPr lang="en-US" b="1" dirty="0">
                <a:solidFill>
                  <a:srgbClr val="F36F21"/>
                </a:solidFill>
              </a:rPr>
              <a:t>Gr</a:t>
            </a:r>
            <a:r>
              <a:rPr lang="hu-HU" b="1" dirty="0">
                <a:solidFill>
                  <a:srgbClr val="F36F21"/>
                </a:solidFill>
              </a:rPr>
              <a:t>ő</a:t>
            </a:r>
            <a:r>
              <a:rPr lang="en-US" b="1" dirty="0" err="1">
                <a:solidFill>
                  <a:srgbClr val="F36F21"/>
                </a:solidFill>
              </a:rPr>
              <a:t>bner</a:t>
            </a:r>
            <a:r>
              <a:rPr lang="en-US" b="1" dirty="0">
                <a:solidFill>
                  <a:srgbClr val="F36F21"/>
                </a:solidFill>
              </a:rPr>
              <a:t> </a:t>
            </a:r>
            <a:r>
              <a:rPr lang="en-US" b="1" dirty="0" smtClean="0">
                <a:solidFill>
                  <a:srgbClr val="F36F21"/>
                </a:solidFill>
              </a:rPr>
              <a:t>basis </a:t>
            </a:r>
            <a:endParaRPr lang="cs-CZ" b="1" dirty="0">
              <a:solidFill>
                <a:srgbClr val="F36F21"/>
              </a:solidFill>
            </a:endParaRPr>
          </a:p>
        </p:txBody>
      </p:sp>
    </p:spTree>
    <p:extLst>
      <p:ext uri="{BB962C8B-B14F-4D97-AF65-F5344CB8AC3E}">
        <p14:creationId xmlns:p14="http://schemas.microsoft.com/office/powerpoint/2010/main" val="919251813"/>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3" grpId="0"/>
      <p:bldP spid="41"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2" name="Group 31"/>
          <p:cNvGrpSpPr>
            <a:grpSpLocks/>
          </p:cNvGrpSpPr>
          <p:nvPr/>
        </p:nvGrpSpPr>
        <p:grpSpPr bwMode="auto">
          <a:xfrm rot="5400000">
            <a:off x="725489" y="5843589"/>
            <a:ext cx="144460" cy="995362"/>
            <a:chOff x="3424" y="1389"/>
            <a:chExt cx="182" cy="2132"/>
          </a:xfrm>
        </p:grpSpPr>
        <p:sp>
          <p:nvSpPr>
            <p:cNvPr id="719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9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1. Specialized methods</a:t>
            </a:r>
          </a:p>
        </p:txBody>
      </p:sp>
      <p:sp>
        <p:nvSpPr>
          <p:cNvPr id="40" name="Rectangle 39"/>
          <p:cNvSpPr/>
          <p:nvPr/>
        </p:nvSpPr>
        <p:spPr>
          <a:xfrm>
            <a:off x="2666221" y="1200475"/>
            <a:ext cx="6477780" cy="2585323"/>
          </a:xfrm>
          <a:prstGeom prst="rect">
            <a:avLst/>
          </a:prstGeom>
        </p:spPr>
        <p:txBody>
          <a:bodyPr wrap="square">
            <a:spAutoFit/>
          </a:bodyPr>
          <a:lstStyle/>
          <a:p>
            <a:pPr marL="285750" indent="-285750" eaLnBrk="1" hangingPunct="1">
              <a:buFont typeface="Arial" pitchFamily="34" charset="0"/>
              <a:buChar char="•"/>
              <a:defRPr/>
            </a:pPr>
            <a:r>
              <a:rPr lang="en-US" dirty="0"/>
              <a:t>A</a:t>
            </a:r>
            <a:r>
              <a:rPr lang="en-US" dirty="0" smtClean="0"/>
              <a:t> “path” to the </a:t>
            </a:r>
            <a:r>
              <a:rPr lang="en-US" dirty="0" err="1" smtClean="0"/>
              <a:t>Gröbner</a:t>
            </a:r>
            <a:r>
              <a:rPr lang="en-US" dirty="0" smtClean="0"/>
              <a:t> basis must be constructed for every system (difficult)</a:t>
            </a:r>
          </a:p>
          <a:p>
            <a:pPr marL="285750" indent="-285750" eaLnBrk="1" hangingPunct="1">
              <a:buFont typeface="Arial" pitchFamily="34" charset="0"/>
              <a:buChar char="•"/>
              <a:defRPr/>
            </a:pPr>
            <a:endParaRPr lang="en-US" dirty="0" smtClean="0"/>
          </a:p>
          <a:p>
            <a:pPr marL="285750" indent="-285750" eaLnBrk="1" hangingPunct="1">
              <a:buFont typeface="Arial" pitchFamily="34" charset="0"/>
              <a:buChar char="•"/>
              <a:defRPr/>
            </a:pPr>
            <a:r>
              <a:rPr lang="en-US" dirty="0" err="1" smtClean="0"/>
              <a:t>Buchberger</a:t>
            </a:r>
            <a:r>
              <a:rPr lang="en-US" dirty="0" smtClean="0"/>
              <a:t> algorithm  - polynomial division</a:t>
            </a:r>
            <a:br>
              <a:rPr lang="en-US" dirty="0" smtClean="0"/>
            </a:br>
            <a:endParaRPr lang="en-US" dirty="0" smtClean="0"/>
          </a:p>
          <a:p>
            <a:pPr marL="285750" indent="-285750" eaLnBrk="1" hangingPunct="1">
              <a:buFont typeface="Arial" pitchFamily="34" charset="0"/>
              <a:buChar char="•"/>
              <a:defRPr/>
            </a:pPr>
            <a:r>
              <a:rPr lang="en-US" dirty="0" smtClean="0"/>
              <a:t>F4 algorithm – matrices, efficient linear algebra</a:t>
            </a:r>
          </a:p>
          <a:p>
            <a:pPr marL="285750" indent="-285750" eaLnBrk="1" hangingPunct="1">
              <a:buFont typeface="Arial" pitchFamily="34" charset="0"/>
              <a:buChar char="•"/>
              <a:defRPr/>
            </a:pPr>
            <a:endParaRPr lang="en-US" dirty="0"/>
          </a:p>
          <a:p>
            <a:pPr marL="285750" indent="-285750" eaLnBrk="1" hangingPunct="1">
              <a:buFont typeface="Arial" pitchFamily="34" charset="0"/>
              <a:buChar char="•"/>
              <a:defRPr/>
            </a:pPr>
            <a:r>
              <a:rPr lang="en-US" dirty="0" smtClean="0"/>
              <a:t>Many unnecessary steps </a:t>
            </a:r>
          </a:p>
          <a:p>
            <a:pPr marL="285750" indent="-285750" eaLnBrk="1" hangingPunct="1">
              <a:buFont typeface="Arial" pitchFamily="34" charset="0"/>
              <a:buChar char="•"/>
              <a:defRPr/>
            </a:pPr>
            <a:endParaRPr lang="en-US" dirty="0" smtClean="0"/>
          </a:p>
        </p:txBody>
      </p:sp>
      <p:sp>
        <p:nvSpPr>
          <p:cNvPr id="17" name="Rectangle 16"/>
          <p:cNvSpPr/>
          <p:nvPr/>
        </p:nvSpPr>
        <p:spPr>
          <a:xfrm rot="246109">
            <a:off x="106309" y="1011619"/>
            <a:ext cx="3589157" cy="369332"/>
          </a:xfrm>
          <a:prstGeom prst="rect">
            <a:avLst/>
          </a:prstGeom>
          <a:scene3d>
            <a:camera prst="perspectiveHeroicExtremeRightFacing"/>
            <a:lightRig rig="threePt" dir="t"/>
          </a:scene3d>
        </p:spPr>
        <p:txBody>
          <a:bodyPr wrap="square">
            <a:spAutoFit/>
          </a:bodyPr>
          <a:lstStyle/>
          <a:p>
            <a:pPr eaLnBrk="1" hangingPunct="1">
              <a:defRPr/>
            </a:pPr>
            <a:r>
              <a:rPr lang="en-US" b="1" dirty="0" smtClean="0"/>
              <a:t>General initial equations</a:t>
            </a:r>
          </a:p>
        </p:txBody>
      </p:sp>
      <p:sp>
        <p:nvSpPr>
          <p:cNvPr id="18" name="Rectangle 17"/>
          <p:cNvSpPr/>
          <p:nvPr/>
        </p:nvSpPr>
        <p:spPr>
          <a:xfrm rot="21446719">
            <a:off x="824460" y="2954332"/>
            <a:ext cx="1996447" cy="369332"/>
          </a:xfrm>
          <a:prstGeom prst="rect">
            <a:avLst/>
          </a:prstGeom>
          <a:scene3d>
            <a:camera prst="perspectiveHeroicExtremeRightFacing"/>
            <a:lightRig rig="threePt" dir="t"/>
          </a:scene3d>
        </p:spPr>
        <p:txBody>
          <a:bodyPr wrap="square">
            <a:spAutoFit/>
          </a:bodyPr>
          <a:lstStyle/>
          <a:p>
            <a:pPr eaLnBrk="1" hangingPunct="1">
              <a:defRPr/>
            </a:pPr>
            <a:r>
              <a:rPr lang="en-US" b="1" dirty="0" err="1" smtClean="0"/>
              <a:t>Gröbner</a:t>
            </a:r>
            <a:r>
              <a:rPr lang="en-US" b="1" dirty="0" smtClean="0"/>
              <a:t> basis</a:t>
            </a:r>
          </a:p>
        </p:txBody>
      </p:sp>
      <p:sp>
        <p:nvSpPr>
          <p:cNvPr id="22" name="Rectangle 21"/>
          <p:cNvSpPr/>
          <p:nvPr/>
        </p:nvSpPr>
        <p:spPr>
          <a:xfrm rot="246109">
            <a:off x="-75907" y="3599544"/>
            <a:ext cx="3574989" cy="369332"/>
          </a:xfrm>
          <a:prstGeom prst="rect">
            <a:avLst/>
          </a:prstGeom>
          <a:scene3d>
            <a:camera prst="perspectiveHeroicExtremeRightFacing"/>
            <a:lightRig rig="threePt" dir="t"/>
          </a:scene3d>
        </p:spPr>
        <p:txBody>
          <a:bodyPr wrap="square">
            <a:spAutoFit/>
          </a:bodyPr>
          <a:lstStyle/>
          <a:p>
            <a:pPr eaLnBrk="1" hangingPunct="1">
              <a:defRPr/>
            </a:pPr>
            <a:r>
              <a:rPr lang="en-US" b="1" dirty="0" smtClean="0"/>
              <a:t>Equations of the “same form”</a:t>
            </a:r>
          </a:p>
        </p:txBody>
      </p:sp>
      <p:sp>
        <p:nvSpPr>
          <p:cNvPr id="23" name="Rectangle 22"/>
          <p:cNvSpPr/>
          <p:nvPr/>
        </p:nvSpPr>
        <p:spPr>
          <a:xfrm rot="21446719">
            <a:off x="870324" y="5566672"/>
            <a:ext cx="1996447" cy="369332"/>
          </a:xfrm>
          <a:prstGeom prst="rect">
            <a:avLst/>
          </a:prstGeom>
          <a:scene3d>
            <a:camera prst="perspectiveHeroicExtremeRightFacing"/>
            <a:lightRig rig="threePt" dir="t"/>
          </a:scene3d>
        </p:spPr>
        <p:txBody>
          <a:bodyPr wrap="square">
            <a:spAutoFit/>
          </a:bodyPr>
          <a:lstStyle/>
          <a:p>
            <a:pPr eaLnBrk="1" hangingPunct="1">
              <a:defRPr/>
            </a:pPr>
            <a:r>
              <a:rPr lang="en-US" b="1" dirty="0" err="1" smtClean="0"/>
              <a:t>Gröbner</a:t>
            </a:r>
            <a:r>
              <a:rPr lang="en-US" b="1" dirty="0" smtClean="0"/>
              <a:t> basis</a:t>
            </a:r>
          </a:p>
        </p:txBody>
      </p:sp>
      <p:sp>
        <p:nvSpPr>
          <p:cNvPr id="24" name="Rectangle 23"/>
          <p:cNvSpPr/>
          <p:nvPr/>
        </p:nvSpPr>
        <p:spPr>
          <a:xfrm>
            <a:off x="2818621" y="4049346"/>
            <a:ext cx="6220604" cy="2031325"/>
          </a:xfrm>
          <a:prstGeom prst="rect">
            <a:avLst/>
          </a:prstGeom>
        </p:spPr>
        <p:txBody>
          <a:bodyPr wrap="square">
            <a:spAutoFit/>
          </a:bodyPr>
          <a:lstStyle/>
          <a:p>
            <a:pPr marL="285750" indent="-285750" eaLnBrk="1" hangingPunct="1">
              <a:buFont typeface="Arial" pitchFamily="34" charset="0"/>
              <a:buChar char="•"/>
              <a:defRPr/>
            </a:pPr>
            <a:r>
              <a:rPr lang="en-US" dirty="0" smtClean="0"/>
              <a:t>One “same path” for all systems and coefficient fields</a:t>
            </a:r>
          </a:p>
          <a:p>
            <a:pPr marL="285750" indent="-285750" eaLnBrk="1" hangingPunct="1">
              <a:buFont typeface="Arial" pitchFamily="34" charset="0"/>
              <a:buChar char="•"/>
              <a:defRPr/>
            </a:pPr>
            <a:endParaRPr lang="en-US" dirty="0" smtClean="0"/>
          </a:p>
          <a:p>
            <a:pPr marL="285750" indent="-285750" eaLnBrk="1" hangingPunct="1">
              <a:buFont typeface="Arial" pitchFamily="34" charset="0"/>
              <a:buChar char="•"/>
              <a:defRPr/>
            </a:pPr>
            <a:r>
              <a:rPr lang="en-US" dirty="0" smtClean="0"/>
              <a:t>Found by systematically generating polynomials up to some degree and eliminating by G-J elimination (in       )</a:t>
            </a:r>
            <a:br>
              <a:rPr lang="en-US" dirty="0" smtClean="0"/>
            </a:br>
            <a:endParaRPr lang="en-US" dirty="0" smtClean="0"/>
          </a:p>
          <a:p>
            <a:pPr marL="285750" indent="-285750" eaLnBrk="1" hangingPunct="1">
              <a:buFont typeface="Arial" pitchFamily="34" charset="0"/>
              <a:buChar char="•"/>
              <a:defRPr/>
            </a:pPr>
            <a:r>
              <a:rPr lang="en-US" dirty="0" smtClean="0"/>
              <a:t>Remember the “path”  (elimination template) and use it for all systems from the given class</a:t>
            </a:r>
          </a:p>
        </p:txBody>
      </p:sp>
      <p:pic>
        <p:nvPicPr>
          <p:cNvPr id="25" name="Picture 17" descr="TP_tmp"/>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8429852" y="4934265"/>
            <a:ext cx="304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1"/>
          <p:cNvGrpSpPr>
            <a:grpSpLocks/>
          </p:cNvGrpSpPr>
          <p:nvPr/>
        </p:nvGrpSpPr>
        <p:grpSpPr bwMode="auto">
          <a:xfrm rot="5400000">
            <a:off x="1049338" y="5519738"/>
            <a:ext cx="144462" cy="1643062"/>
            <a:chOff x="3424" y="1389"/>
            <a:chExt cx="182" cy="2132"/>
          </a:xfrm>
        </p:grpSpPr>
        <p:sp>
          <p:nvSpPr>
            <p:cNvPr id="27"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8"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320" y="4059890"/>
            <a:ext cx="1990725" cy="1495425"/>
          </a:xfrm>
          <a:prstGeom prst="rect">
            <a:avLst/>
          </a:prstGeom>
          <a:scene3d>
            <a:camera prst="perspectiveHeroicExtremeRightFacing"/>
            <a:lightRig rig="balanced" dir="t"/>
          </a:scene3d>
          <a:sp3d extrusionH="254000" contourW="19050">
            <a:bevelT w="82550" h="44450" prst="angle"/>
            <a:bevelB w="82550" h="44450" prst="angle"/>
            <a:contourClr>
              <a:schemeClr val="bg1"/>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546" y="1414596"/>
            <a:ext cx="1990725" cy="1495425"/>
          </a:xfrm>
          <a:prstGeom prst="rect">
            <a:avLst/>
          </a:prstGeom>
          <a:ln>
            <a:noFill/>
          </a:ln>
          <a:effectLst>
            <a:outerShdw blurRad="225425" dist="50800" dir="5220000" algn="ctr">
              <a:srgbClr val="000000">
                <a:alpha val="33000"/>
              </a:srgbClr>
            </a:outerShdw>
          </a:effectLst>
          <a:scene3d>
            <a:camera prst="perspectiveHeroicExtremeRightFacing"/>
            <a:lightRig rig="balanced" dir="t"/>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4291493963"/>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
                                            <p:txEl>
                                              <p:pRg st="0" end="0"/>
                                            </p:txEl>
                                          </p:spTgt>
                                        </p:tgtEl>
                                        <p:attrNameLst>
                                          <p:attrName>style.visibility</p:attrName>
                                        </p:attrNameLst>
                                      </p:cBhvr>
                                      <p:to>
                                        <p:strVal val="visible"/>
                                      </p:to>
                                    </p:set>
                                    <p:animEffect transition="in" filter="fade">
                                      <p:cBhvr>
                                        <p:cTn id="21" dur="500"/>
                                        <p:tgtEl>
                                          <p:spTgt spid="4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0">
                                            <p:txEl>
                                              <p:pRg st="2" end="2"/>
                                            </p:txEl>
                                          </p:spTgt>
                                        </p:tgtEl>
                                        <p:attrNameLst>
                                          <p:attrName>style.visibility</p:attrName>
                                        </p:attrNameLst>
                                      </p:cBhvr>
                                      <p:to>
                                        <p:strVal val="visible"/>
                                      </p:to>
                                    </p:set>
                                    <p:animEffect transition="in" filter="fade">
                                      <p:cBhvr>
                                        <p:cTn id="26" dur="500"/>
                                        <p:tgtEl>
                                          <p:spTgt spid="4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xEl>
                                              <p:pRg st="3" end="3"/>
                                            </p:txEl>
                                          </p:spTgt>
                                        </p:tgtEl>
                                        <p:attrNameLst>
                                          <p:attrName>style.visibility</p:attrName>
                                        </p:attrNameLst>
                                      </p:cBhvr>
                                      <p:to>
                                        <p:strVal val="visible"/>
                                      </p:to>
                                    </p:set>
                                    <p:animEffect transition="in" filter="fade">
                                      <p:cBhvr>
                                        <p:cTn id="31" dur="500"/>
                                        <p:tgtEl>
                                          <p:spTgt spid="4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
                                            <p:txEl>
                                              <p:pRg st="5" end="5"/>
                                            </p:txEl>
                                          </p:spTgt>
                                        </p:tgtEl>
                                        <p:attrNameLst>
                                          <p:attrName>style.visibility</p:attrName>
                                        </p:attrNameLst>
                                      </p:cBhvr>
                                      <p:to>
                                        <p:strVal val="visible"/>
                                      </p:to>
                                    </p:set>
                                    <p:animEffect transition="in" filter="fade">
                                      <p:cBhvr>
                                        <p:cTn id="36" dur="500"/>
                                        <p:tgtEl>
                                          <p:spTgt spid="4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0" end="0"/>
                                            </p:txEl>
                                          </p:spTgt>
                                        </p:tgtEl>
                                        <p:attrNameLst>
                                          <p:attrName>style.visibility</p:attrName>
                                        </p:attrNameLst>
                                      </p:cBhvr>
                                      <p:to>
                                        <p:strVal val="visible"/>
                                      </p:to>
                                    </p:set>
                                    <p:animEffect transition="in" filter="fade">
                                      <p:cBhvr>
                                        <p:cTn id="52" dur="500"/>
                                        <p:tgtEl>
                                          <p:spTgt spid="2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
                                            <p:txEl>
                                              <p:pRg st="2" end="2"/>
                                            </p:txEl>
                                          </p:spTgt>
                                        </p:tgtEl>
                                        <p:attrNameLst>
                                          <p:attrName>style.visibility</p:attrName>
                                        </p:attrNameLst>
                                      </p:cBhvr>
                                      <p:to>
                                        <p:strVal val="visible"/>
                                      </p:to>
                                    </p:set>
                                    <p:animEffect transition="in" filter="fade">
                                      <p:cBhvr>
                                        <p:cTn id="57" dur="500"/>
                                        <p:tgtEl>
                                          <p:spTgt spid="24">
                                            <p:txEl>
                                              <p:pRg st="2" end="2"/>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xEl>
                                              <p:pRg st="3" end="3"/>
                                            </p:txEl>
                                          </p:spTgt>
                                        </p:tgtEl>
                                        <p:attrNameLst>
                                          <p:attrName>style.visibility</p:attrName>
                                        </p:attrNameLst>
                                      </p:cBhvr>
                                      <p:to>
                                        <p:strVal val="visible"/>
                                      </p:to>
                                    </p:set>
                                    <p:animEffect transition="in" filter="fade">
                                      <p:cBhvr>
                                        <p:cTn id="65"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P spid="18"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31"/>
          <p:cNvGrpSpPr>
            <a:grpSpLocks/>
          </p:cNvGrpSpPr>
          <p:nvPr/>
        </p:nvGrpSpPr>
        <p:grpSpPr bwMode="auto">
          <a:xfrm rot="5400000">
            <a:off x="804863" y="5764213"/>
            <a:ext cx="144462" cy="1154112"/>
            <a:chOff x="3424" y="1389"/>
            <a:chExt cx="182" cy="2132"/>
          </a:xfrm>
        </p:grpSpPr>
        <p:sp>
          <p:nvSpPr>
            <p:cNvPr id="10273"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27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095" name="Rectangle 71"/>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2" name="Freeform 2"/>
          <p:cNvSpPr>
            <a:spLocks/>
          </p:cNvSpPr>
          <p:nvPr/>
        </p:nvSpPr>
        <p:spPr bwMode="auto">
          <a:xfrm>
            <a:off x="5186363" y="1835150"/>
            <a:ext cx="3595687" cy="2371725"/>
          </a:xfrm>
          <a:custGeom>
            <a:avLst/>
            <a:gdLst>
              <a:gd name="T0" fmla="*/ 1093787 w 2265"/>
              <a:gd name="T1" fmla="*/ 2371725 h 1494"/>
              <a:gd name="T2" fmla="*/ 1198562 w 2265"/>
              <a:gd name="T3" fmla="*/ 2149475 h 1494"/>
              <a:gd name="T4" fmla="*/ 1252537 w 2265"/>
              <a:gd name="T5" fmla="*/ 1943100 h 1494"/>
              <a:gd name="T6" fmla="*/ 1306512 w 2265"/>
              <a:gd name="T7" fmla="*/ 1714500 h 1494"/>
              <a:gd name="T8" fmla="*/ 1335087 w 2265"/>
              <a:gd name="T9" fmla="*/ 1406525 h 1494"/>
              <a:gd name="T10" fmla="*/ 1309687 w 2265"/>
              <a:gd name="T11" fmla="*/ 1190625 h 1494"/>
              <a:gd name="T12" fmla="*/ 1265237 w 2265"/>
              <a:gd name="T13" fmla="*/ 1014413 h 1494"/>
              <a:gd name="T14" fmla="*/ 1182687 w 2265"/>
              <a:gd name="T15" fmla="*/ 838200 h 1494"/>
              <a:gd name="T16" fmla="*/ 1131887 w 2265"/>
              <a:gd name="T17" fmla="*/ 717550 h 1494"/>
              <a:gd name="T18" fmla="*/ 1058862 w 2265"/>
              <a:gd name="T19" fmla="*/ 581025 h 1494"/>
              <a:gd name="T20" fmla="*/ 990600 w 2265"/>
              <a:gd name="T21" fmla="*/ 477838 h 1494"/>
              <a:gd name="T22" fmla="*/ 839787 w 2265"/>
              <a:gd name="T23" fmla="*/ 314325 h 1494"/>
              <a:gd name="T24" fmla="*/ 658812 w 2265"/>
              <a:gd name="T25" fmla="*/ 187325 h 1494"/>
              <a:gd name="T26" fmla="*/ 512762 w 2265"/>
              <a:gd name="T27" fmla="*/ 117475 h 1494"/>
              <a:gd name="T28" fmla="*/ 357187 w 2265"/>
              <a:gd name="T29" fmla="*/ 63500 h 1494"/>
              <a:gd name="T30" fmla="*/ 261937 w 2265"/>
              <a:gd name="T31" fmla="*/ 41275 h 1494"/>
              <a:gd name="T32" fmla="*/ 0 w 2265"/>
              <a:gd name="T33" fmla="*/ 1588 h 1494"/>
              <a:gd name="T34" fmla="*/ 3595687 w 2265"/>
              <a:gd name="T35" fmla="*/ 0 h 1494"/>
              <a:gd name="T36" fmla="*/ 3595687 w 2265"/>
              <a:gd name="T37" fmla="*/ 2370138 h 1494"/>
              <a:gd name="T38" fmla="*/ 1093787 w 2265"/>
              <a:gd name="T39" fmla="*/ 2371725 h 14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65" h="1494">
                <a:moveTo>
                  <a:pt x="689" y="1494"/>
                </a:moveTo>
                <a:cubicBezTo>
                  <a:pt x="704" y="1472"/>
                  <a:pt x="738" y="1399"/>
                  <a:pt x="755" y="1354"/>
                </a:cubicBezTo>
                <a:lnTo>
                  <a:pt x="789" y="1224"/>
                </a:lnTo>
                <a:lnTo>
                  <a:pt x="823" y="1080"/>
                </a:lnTo>
                <a:lnTo>
                  <a:pt x="841" y="886"/>
                </a:lnTo>
                <a:lnTo>
                  <a:pt x="825" y="750"/>
                </a:lnTo>
                <a:lnTo>
                  <a:pt x="797" y="639"/>
                </a:lnTo>
                <a:lnTo>
                  <a:pt x="745" y="528"/>
                </a:lnTo>
                <a:lnTo>
                  <a:pt x="713" y="452"/>
                </a:lnTo>
                <a:lnTo>
                  <a:pt x="667" y="366"/>
                </a:lnTo>
                <a:lnTo>
                  <a:pt x="624" y="301"/>
                </a:lnTo>
                <a:lnTo>
                  <a:pt x="529" y="198"/>
                </a:lnTo>
                <a:lnTo>
                  <a:pt x="415" y="118"/>
                </a:lnTo>
                <a:lnTo>
                  <a:pt x="323" y="74"/>
                </a:lnTo>
                <a:lnTo>
                  <a:pt x="225" y="40"/>
                </a:lnTo>
                <a:lnTo>
                  <a:pt x="165" y="26"/>
                </a:lnTo>
                <a:lnTo>
                  <a:pt x="0" y="1"/>
                </a:lnTo>
                <a:lnTo>
                  <a:pt x="2265" y="0"/>
                </a:lnTo>
                <a:lnTo>
                  <a:pt x="2265" y="1493"/>
                </a:lnTo>
                <a:cubicBezTo>
                  <a:pt x="2265" y="1493"/>
                  <a:pt x="689" y="1494"/>
                  <a:pt x="689" y="1494"/>
                </a:cubicBezTo>
                <a:close/>
              </a:path>
            </a:pathLst>
          </a:custGeom>
          <a:solidFill>
            <a:srgbClr val="DDDDDD">
              <a:alpha val="50195"/>
            </a:srgbClr>
          </a:solidFill>
          <a:ln>
            <a:noFill/>
          </a:ln>
          <a:effectLst/>
        </p:spPr>
        <p:txBody>
          <a:bodyPr/>
          <a:lstStyle/>
          <a:p>
            <a:endParaRPr lang="cs-CZ"/>
          </a:p>
        </p:txBody>
      </p:sp>
      <p:sp>
        <p:nvSpPr>
          <p:cNvPr id="43" name="Freeform 3"/>
          <p:cNvSpPr>
            <a:spLocks/>
          </p:cNvSpPr>
          <p:nvPr/>
        </p:nvSpPr>
        <p:spPr bwMode="auto">
          <a:xfrm>
            <a:off x="319088" y="3198813"/>
            <a:ext cx="3125787" cy="2517775"/>
          </a:xfrm>
          <a:custGeom>
            <a:avLst/>
            <a:gdLst>
              <a:gd name="T0" fmla="*/ 2489200 w 1969"/>
              <a:gd name="T1" fmla="*/ 0 h 1586"/>
              <a:gd name="T2" fmla="*/ 2368550 w 1969"/>
              <a:gd name="T3" fmla="*/ 228600 h 1586"/>
              <a:gd name="T4" fmla="*/ 2257425 w 1969"/>
              <a:gd name="T5" fmla="*/ 458788 h 1586"/>
              <a:gd name="T6" fmla="*/ 2193925 w 1969"/>
              <a:gd name="T7" fmla="*/ 681038 h 1586"/>
              <a:gd name="T8" fmla="*/ 2122487 w 1969"/>
              <a:gd name="T9" fmla="*/ 992188 h 1586"/>
              <a:gd name="T10" fmla="*/ 2109787 w 1969"/>
              <a:gd name="T11" fmla="*/ 1235075 h 1586"/>
              <a:gd name="T12" fmla="*/ 2119312 w 1969"/>
              <a:gd name="T13" fmla="*/ 1428750 h 1586"/>
              <a:gd name="T14" fmla="*/ 2151062 w 1969"/>
              <a:gd name="T15" fmla="*/ 1616075 h 1586"/>
              <a:gd name="T16" fmla="*/ 2189162 w 1969"/>
              <a:gd name="T17" fmla="*/ 1728788 h 1586"/>
              <a:gd name="T18" fmla="*/ 2276475 w 1969"/>
              <a:gd name="T19" fmla="*/ 1900238 h 1586"/>
              <a:gd name="T20" fmla="*/ 2368550 w 1969"/>
              <a:gd name="T21" fmla="*/ 2009775 h 1586"/>
              <a:gd name="T22" fmla="*/ 2498725 w 1969"/>
              <a:gd name="T23" fmla="*/ 2166938 h 1586"/>
              <a:gd name="T24" fmla="*/ 2663825 w 1969"/>
              <a:gd name="T25" fmla="*/ 2287588 h 1586"/>
              <a:gd name="T26" fmla="*/ 2803525 w 1969"/>
              <a:gd name="T27" fmla="*/ 2362200 h 1586"/>
              <a:gd name="T28" fmla="*/ 2941637 w 1969"/>
              <a:gd name="T29" fmla="*/ 2444750 h 1586"/>
              <a:gd name="T30" fmla="*/ 3033712 w 1969"/>
              <a:gd name="T31" fmla="*/ 2463800 h 1586"/>
              <a:gd name="T32" fmla="*/ 3125787 w 1969"/>
              <a:gd name="T33" fmla="*/ 2517775 h 1586"/>
              <a:gd name="T34" fmla="*/ 4762 w 1969"/>
              <a:gd name="T35" fmla="*/ 2517775 h 1586"/>
              <a:gd name="T36" fmla="*/ 0 w 1969"/>
              <a:gd name="T37" fmla="*/ 1588 h 1586"/>
              <a:gd name="T38" fmla="*/ 2489200 w 1969"/>
              <a:gd name="T39" fmla="*/ 0 h 15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69" h="1586">
                <a:moveTo>
                  <a:pt x="1568" y="0"/>
                </a:moveTo>
                <a:cubicBezTo>
                  <a:pt x="1555" y="24"/>
                  <a:pt x="1516" y="96"/>
                  <a:pt x="1492" y="144"/>
                </a:cubicBezTo>
                <a:lnTo>
                  <a:pt x="1422" y="289"/>
                </a:lnTo>
                <a:lnTo>
                  <a:pt x="1382" y="429"/>
                </a:lnTo>
                <a:lnTo>
                  <a:pt x="1337" y="625"/>
                </a:lnTo>
                <a:lnTo>
                  <a:pt x="1329" y="778"/>
                </a:lnTo>
                <a:lnTo>
                  <a:pt x="1335" y="900"/>
                </a:lnTo>
                <a:lnTo>
                  <a:pt x="1355" y="1018"/>
                </a:lnTo>
                <a:lnTo>
                  <a:pt x="1379" y="1089"/>
                </a:lnTo>
                <a:lnTo>
                  <a:pt x="1434" y="1197"/>
                </a:lnTo>
                <a:lnTo>
                  <a:pt x="1492" y="1266"/>
                </a:lnTo>
                <a:lnTo>
                  <a:pt x="1574" y="1365"/>
                </a:lnTo>
                <a:lnTo>
                  <a:pt x="1678" y="1441"/>
                </a:lnTo>
                <a:lnTo>
                  <a:pt x="1766" y="1488"/>
                </a:lnTo>
                <a:lnTo>
                  <a:pt x="1853" y="1540"/>
                </a:lnTo>
                <a:lnTo>
                  <a:pt x="1911" y="1552"/>
                </a:lnTo>
                <a:lnTo>
                  <a:pt x="1969" y="1586"/>
                </a:lnTo>
                <a:lnTo>
                  <a:pt x="3" y="1586"/>
                </a:lnTo>
                <a:lnTo>
                  <a:pt x="0" y="1"/>
                </a:lnTo>
                <a:cubicBezTo>
                  <a:pt x="0" y="1"/>
                  <a:pt x="1568" y="0"/>
                  <a:pt x="1568" y="0"/>
                </a:cubicBezTo>
                <a:close/>
              </a:path>
            </a:pathLst>
          </a:custGeom>
          <a:solidFill>
            <a:schemeClr val="bg2">
              <a:lumMod val="40000"/>
              <a:lumOff val="60000"/>
              <a:alpha val="30000"/>
            </a:schemeClr>
          </a:solidFill>
          <a:ln>
            <a:noFill/>
          </a:ln>
          <a:effectLst/>
        </p:spPr>
        <p:txBody>
          <a:bodyPr/>
          <a:lstStyle/>
          <a:p>
            <a:endParaRPr lang="cs-CZ"/>
          </a:p>
        </p:txBody>
      </p:sp>
      <p:grpSp>
        <p:nvGrpSpPr>
          <p:cNvPr id="10268" name="Group 10"/>
          <p:cNvGrpSpPr>
            <a:grpSpLocks/>
          </p:cNvGrpSpPr>
          <p:nvPr/>
        </p:nvGrpSpPr>
        <p:grpSpPr bwMode="auto">
          <a:xfrm>
            <a:off x="2784475" y="4525963"/>
            <a:ext cx="4841875" cy="1552575"/>
            <a:chOff x="532" y="2851"/>
            <a:chExt cx="3050" cy="978"/>
          </a:xfrm>
        </p:grpSpPr>
        <p:sp>
          <p:nvSpPr>
            <p:cNvPr id="10269" name="Freeform 38"/>
            <p:cNvSpPr>
              <a:spLocks/>
            </p:cNvSpPr>
            <p:nvPr/>
          </p:nvSpPr>
          <p:spPr bwMode="auto">
            <a:xfrm>
              <a:off x="1132" y="2851"/>
              <a:ext cx="2450" cy="520"/>
            </a:xfrm>
            <a:custGeom>
              <a:avLst/>
              <a:gdLst>
                <a:gd name="T0" fmla="*/ 2147483647 w 1678"/>
                <a:gd name="T1" fmla="*/ 321921042 h 1010"/>
                <a:gd name="T2" fmla="*/ 2147483647 w 1678"/>
                <a:gd name="T3" fmla="*/ 86670886 h 1010"/>
                <a:gd name="T4" fmla="*/ 909929286 w 1678"/>
                <a:gd name="T5" fmla="*/ 219085029 h 1010"/>
                <a:gd name="T6" fmla="*/ 0 w 1678"/>
                <a:gd name="T7" fmla="*/ 207391368 h 1010"/>
                <a:gd name="T8" fmla="*/ 2147483647 w 1678"/>
                <a:gd name="T9" fmla="*/ 21667932 h 1010"/>
                <a:gd name="T10" fmla="*/ 2147483647 w 1678"/>
                <a:gd name="T11" fmla="*/ 347371975 h 1010"/>
                <a:gd name="T12" fmla="*/ 2147483647 w 1678"/>
                <a:gd name="T13" fmla="*/ 321921042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solidFill>
              <a:srgbClr val="B4B4B4">
                <a:alpha val="50195"/>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
          <p:nvSpPr>
            <p:cNvPr id="10270" name="Freeform 39"/>
            <p:cNvSpPr>
              <a:spLocks/>
            </p:cNvSpPr>
            <p:nvPr/>
          </p:nvSpPr>
          <p:spPr bwMode="auto">
            <a:xfrm>
              <a:off x="532" y="3191"/>
              <a:ext cx="2600" cy="638"/>
            </a:xfrm>
            <a:custGeom>
              <a:avLst/>
              <a:gdLst>
                <a:gd name="T0" fmla="*/ 2147483647 w 1781"/>
                <a:gd name="T1" fmla="*/ 12508243 h 1235"/>
                <a:gd name="T2" fmla="*/ 2147483647 w 1781"/>
                <a:gd name="T3" fmla="*/ 272745742 h 1235"/>
                <a:gd name="T4" fmla="*/ 2147483647 w 1781"/>
                <a:gd name="T5" fmla="*/ 126123393 h 1235"/>
                <a:gd name="T6" fmla="*/ 2147483647 w 1781"/>
                <a:gd name="T7" fmla="*/ 154266509 h 1235"/>
                <a:gd name="T8" fmla="*/ 2147483647 w 1781"/>
                <a:gd name="T9" fmla="*/ 346752122 h 1235"/>
                <a:gd name="T10" fmla="*/ 2147483647 w 1781"/>
                <a:gd name="T11" fmla="*/ 0 h 1235"/>
                <a:gd name="T12" fmla="*/ 2147483647 w 1781"/>
                <a:gd name="T13" fmla="*/ 12508243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solidFill>
              <a:srgbClr val="B4B4B4">
                <a:alpha val="50195"/>
              </a:srgbClr>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grpSp>
      <p:grpSp>
        <p:nvGrpSpPr>
          <p:cNvPr id="10255" name="Group 14"/>
          <p:cNvGrpSpPr>
            <a:grpSpLocks/>
          </p:cNvGrpSpPr>
          <p:nvPr/>
        </p:nvGrpSpPr>
        <p:grpSpPr bwMode="auto">
          <a:xfrm>
            <a:off x="1951038" y="3195638"/>
            <a:ext cx="4227513" cy="2886075"/>
            <a:chOff x="7" y="2013"/>
            <a:chExt cx="2663" cy="1818"/>
          </a:xfrm>
        </p:grpSpPr>
        <p:sp>
          <p:nvSpPr>
            <p:cNvPr id="10264" name="Freeform 41"/>
            <p:cNvSpPr>
              <a:spLocks/>
            </p:cNvSpPr>
            <p:nvPr/>
          </p:nvSpPr>
          <p:spPr bwMode="auto">
            <a:xfrm>
              <a:off x="7" y="2013"/>
              <a:ext cx="2599" cy="1803"/>
            </a:xfrm>
            <a:custGeom>
              <a:avLst/>
              <a:gdLst>
                <a:gd name="T0" fmla="*/ 2147483647 w 1781"/>
                <a:gd name="T1" fmla="*/ 282302194 h 1235"/>
                <a:gd name="T2" fmla="*/ 2147483647 w 1781"/>
                <a:gd name="T3" fmla="*/ 2147483647 h 1235"/>
                <a:gd name="T4" fmla="*/ 2147483647 w 1781"/>
                <a:gd name="T5" fmla="*/ 2147483647 h 1235"/>
                <a:gd name="T6" fmla="*/ 2147483647 w 1781"/>
                <a:gd name="T7" fmla="*/ 2147483647 h 1235"/>
                <a:gd name="T8" fmla="*/ 2147483647 w 1781"/>
                <a:gd name="T9" fmla="*/ 2147483647 h 1235"/>
                <a:gd name="T10" fmla="*/ 2147483647 w 1781"/>
                <a:gd name="T11" fmla="*/ 0 h 1235"/>
                <a:gd name="T12" fmla="*/ 2147483647 w 1781"/>
                <a:gd name="T13" fmla="*/ 282302194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5" name="Freeform 42"/>
            <p:cNvSpPr>
              <a:spLocks/>
            </p:cNvSpPr>
            <p:nvPr/>
          </p:nvSpPr>
          <p:spPr bwMode="auto">
            <a:xfrm>
              <a:off x="755" y="2659"/>
              <a:ext cx="1915" cy="1172"/>
            </a:xfrm>
            <a:custGeom>
              <a:avLst/>
              <a:gdLst>
                <a:gd name="T0" fmla="*/ 0 w 1312"/>
                <a:gd name="T1" fmla="*/ 2147483647 h 803"/>
                <a:gd name="T2" fmla="*/ 2147483647 w 1312"/>
                <a:gd name="T3" fmla="*/ 2147483647 h 803"/>
                <a:gd name="T4" fmla="*/ 2147483647 w 1312"/>
                <a:gd name="T5" fmla="*/ 0 h 803"/>
                <a:gd name="T6" fmla="*/ 2147483647 w 1312"/>
                <a:gd name="T7" fmla="*/ 493633362 h 803"/>
                <a:gd name="T8" fmla="*/ 2147483647 w 1312"/>
                <a:gd name="T9" fmla="*/ 2147483647 h 803"/>
                <a:gd name="T10" fmla="*/ 0 w 1312"/>
                <a:gd name="T11" fmla="*/ 2147483647 h 803"/>
                <a:gd name="T12" fmla="*/ 0 60000 65536"/>
                <a:gd name="T13" fmla="*/ 0 60000 65536"/>
                <a:gd name="T14" fmla="*/ 0 60000 65536"/>
                <a:gd name="T15" fmla="*/ 0 60000 65536"/>
                <a:gd name="T16" fmla="*/ 0 60000 65536"/>
                <a:gd name="T17" fmla="*/ 0 60000 65536"/>
                <a:gd name="T18" fmla="*/ 0 w 1312"/>
                <a:gd name="T19" fmla="*/ 0 h 803"/>
                <a:gd name="T20" fmla="*/ 1312 w 1312"/>
                <a:gd name="T21" fmla="*/ 803 h 803"/>
              </a:gdLst>
              <a:ahLst/>
              <a:cxnLst>
                <a:cxn ang="T12">
                  <a:pos x="T0" y="T1"/>
                </a:cxn>
                <a:cxn ang="T13">
                  <a:pos x="T2" y="T3"/>
                </a:cxn>
                <a:cxn ang="T14">
                  <a:pos x="T4" y="T5"/>
                </a:cxn>
                <a:cxn ang="T15">
                  <a:pos x="T6" y="T7"/>
                </a:cxn>
                <a:cxn ang="T16">
                  <a:pos x="T8" y="T9"/>
                </a:cxn>
                <a:cxn ang="T17">
                  <a:pos x="T10" y="T11"/>
                </a:cxn>
              </a:cxnLst>
              <a:rect l="T18" t="T19" r="T20" b="T21"/>
              <a:pathLst>
                <a:path w="1312" h="803">
                  <a:moveTo>
                    <a:pt x="0" y="589"/>
                  </a:moveTo>
                  <a:cubicBezTo>
                    <a:pt x="0" y="589"/>
                    <a:pt x="399" y="803"/>
                    <a:pt x="989" y="335"/>
                  </a:cubicBezTo>
                  <a:cubicBezTo>
                    <a:pt x="1163" y="189"/>
                    <a:pt x="1267" y="0"/>
                    <a:pt x="1267" y="0"/>
                  </a:cubicBezTo>
                  <a:cubicBezTo>
                    <a:pt x="1312" y="63"/>
                    <a:pt x="1312" y="63"/>
                    <a:pt x="1312" y="63"/>
                  </a:cubicBezTo>
                  <a:cubicBezTo>
                    <a:pt x="1312" y="63"/>
                    <a:pt x="999" y="633"/>
                    <a:pt x="400" y="678"/>
                  </a:cubicBezTo>
                  <a:cubicBezTo>
                    <a:pt x="148" y="694"/>
                    <a:pt x="0" y="589"/>
                    <a:pt x="0" y="589"/>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6" name="Freeform 43"/>
            <p:cNvSpPr>
              <a:spLocks/>
            </p:cNvSpPr>
            <p:nvPr/>
          </p:nvSpPr>
          <p:spPr bwMode="auto">
            <a:xfrm>
              <a:off x="419" y="2066"/>
              <a:ext cx="389" cy="1042"/>
            </a:xfrm>
            <a:custGeom>
              <a:avLst/>
              <a:gdLst>
                <a:gd name="T0" fmla="*/ 1597701553 w 267"/>
                <a:gd name="T1" fmla="*/ 0 h 714"/>
                <a:gd name="T2" fmla="*/ 2034147507 w 267"/>
                <a:gd name="T3" fmla="*/ 391658465 h 714"/>
                <a:gd name="T4" fmla="*/ 2057526413 w 267"/>
                <a:gd name="T5" fmla="*/ 2147483647 h 714"/>
                <a:gd name="T6" fmla="*/ 678049099 w 267"/>
                <a:gd name="T7" fmla="*/ 2147483647 h 714"/>
                <a:gd name="T8" fmla="*/ 1597701553 w 267"/>
                <a:gd name="T9" fmla="*/ 0 h 714"/>
                <a:gd name="T10" fmla="*/ 0 60000 65536"/>
                <a:gd name="T11" fmla="*/ 0 60000 65536"/>
                <a:gd name="T12" fmla="*/ 0 60000 65536"/>
                <a:gd name="T13" fmla="*/ 0 60000 65536"/>
                <a:gd name="T14" fmla="*/ 0 60000 65536"/>
                <a:gd name="T15" fmla="*/ 0 w 267"/>
                <a:gd name="T16" fmla="*/ 0 h 714"/>
                <a:gd name="T17" fmla="*/ 267 w 267"/>
                <a:gd name="T18" fmla="*/ 714 h 714"/>
              </a:gdLst>
              <a:ahLst/>
              <a:cxnLst>
                <a:cxn ang="T10">
                  <a:pos x="T0" y="T1"/>
                </a:cxn>
                <a:cxn ang="T11">
                  <a:pos x="T2" y="T3"/>
                </a:cxn>
                <a:cxn ang="T12">
                  <a:pos x="T4" y="T5"/>
                </a:cxn>
                <a:cxn ang="T13">
                  <a:pos x="T6" y="T7"/>
                </a:cxn>
                <a:cxn ang="T14">
                  <a:pos x="T8" y="T9"/>
                </a:cxn>
              </a:cxnLst>
              <a:rect l="T15" t="T16" r="T17" b="T18"/>
              <a:pathLst>
                <a:path w="267" h="714">
                  <a:moveTo>
                    <a:pt x="205" y="0"/>
                  </a:moveTo>
                  <a:cubicBezTo>
                    <a:pt x="205" y="0"/>
                    <a:pt x="254" y="45"/>
                    <a:pt x="261" y="50"/>
                  </a:cubicBezTo>
                  <a:cubicBezTo>
                    <a:pt x="267" y="61"/>
                    <a:pt x="0" y="424"/>
                    <a:pt x="264" y="714"/>
                  </a:cubicBezTo>
                  <a:cubicBezTo>
                    <a:pt x="69" y="593"/>
                    <a:pt x="85" y="409"/>
                    <a:pt x="87" y="363"/>
                  </a:cubicBezTo>
                  <a:cubicBezTo>
                    <a:pt x="88" y="197"/>
                    <a:pt x="205" y="0"/>
                    <a:pt x="205"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10256" name="Group 18"/>
          <p:cNvGrpSpPr>
            <a:grpSpLocks/>
          </p:cNvGrpSpPr>
          <p:nvPr/>
        </p:nvGrpSpPr>
        <p:grpSpPr bwMode="auto">
          <a:xfrm>
            <a:off x="2901951" y="1714500"/>
            <a:ext cx="3890963" cy="2492375"/>
            <a:chOff x="606" y="1010"/>
            <a:chExt cx="2451" cy="1570"/>
          </a:xfrm>
        </p:grpSpPr>
        <p:sp>
          <p:nvSpPr>
            <p:cNvPr id="10257" name="Freeform 46"/>
            <p:cNvSpPr>
              <a:spLocks/>
            </p:cNvSpPr>
            <p:nvPr/>
          </p:nvSpPr>
          <p:spPr bwMode="auto">
            <a:xfrm>
              <a:off x="2683" y="1564"/>
              <a:ext cx="261" cy="1016"/>
            </a:xfrm>
            <a:custGeom>
              <a:avLst/>
              <a:gdLst>
                <a:gd name="T0" fmla="*/ 0 w 179"/>
                <a:gd name="T1" fmla="*/ 2147483647 h 696"/>
                <a:gd name="T2" fmla="*/ 328124988 w 179"/>
                <a:gd name="T3" fmla="*/ 2147483647 h 696"/>
                <a:gd name="T4" fmla="*/ 1085935522 w 179"/>
                <a:gd name="T5" fmla="*/ 2147483647 h 696"/>
                <a:gd name="T6" fmla="*/ 710936892 w 179"/>
                <a:gd name="T7" fmla="*/ 493879144 h 696"/>
                <a:gd name="T8" fmla="*/ 499999227 w 179"/>
                <a:gd name="T9" fmla="*/ 0 h 696"/>
                <a:gd name="T10" fmla="*/ 0 w 179"/>
                <a:gd name="T11" fmla="*/ 2147483647 h 696"/>
                <a:gd name="T12" fmla="*/ 0 60000 65536"/>
                <a:gd name="T13" fmla="*/ 0 60000 65536"/>
                <a:gd name="T14" fmla="*/ 0 60000 65536"/>
                <a:gd name="T15" fmla="*/ 0 60000 65536"/>
                <a:gd name="T16" fmla="*/ 0 60000 65536"/>
                <a:gd name="T17" fmla="*/ 0 60000 65536"/>
                <a:gd name="T18" fmla="*/ 0 w 179"/>
                <a:gd name="T19" fmla="*/ 0 h 696"/>
                <a:gd name="T20" fmla="*/ 179 w 179"/>
                <a:gd name="T21" fmla="*/ 696 h 696"/>
              </a:gdLst>
              <a:ahLst/>
              <a:cxnLst>
                <a:cxn ang="T12">
                  <a:pos x="T0" y="T1"/>
                </a:cxn>
                <a:cxn ang="T13">
                  <a:pos x="T2" y="T3"/>
                </a:cxn>
                <a:cxn ang="T14">
                  <a:pos x="T4" y="T5"/>
                </a:cxn>
                <a:cxn ang="T15">
                  <a:pos x="T6" y="T7"/>
                </a:cxn>
                <a:cxn ang="T16">
                  <a:pos x="T8" y="T9"/>
                </a:cxn>
                <a:cxn ang="T17">
                  <a:pos x="T10" y="T11"/>
                </a:cxn>
              </a:cxnLst>
              <a:rect l="T18" t="T19" r="T20" b="T21"/>
              <a:pathLst>
                <a:path w="179" h="696">
                  <a:moveTo>
                    <a:pt x="0" y="630"/>
                  </a:moveTo>
                  <a:cubicBezTo>
                    <a:pt x="19" y="659"/>
                    <a:pt x="42" y="696"/>
                    <a:pt x="42" y="696"/>
                  </a:cubicBezTo>
                  <a:cubicBezTo>
                    <a:pt x="42" y="696"/>
                    <a:pt x="134" y="518"/>
                    <a:pt x="139" y="315"/>
                  </a:cubicBezTo>
                  <a:cubicBezTo>
                    <a:pt x="146" y="172"/>
                    <a:pt x="91" y="63"/>
                    <a:pt x="91" y="63"/>
                  </a:cubicBezTo>
                  <a:cubicBezTo>
                    <a:pt x="64" y="0"/>
                    <a:pt x="64" y="0"/>
                    <a:pt x="64" y="0"/>
                  </a:cubicBezTo>
                  <a:cubicBezTo>
                    <a:pt x="64" y="0"/>
                    <a:pt x="179" y="245"/>
                    <a:pt x="0" y="630"/>
                  </a:cubicBezTo>
                  <a:close/>
                </a:path>
              </a:pathLst>
            </a:custGeom>
            <a:gradFill rotWithShape="1">
              <a:gsLst>
                <a:gs pos="0">
                  <a:srgbClr val="C1C1C1"/>
                </a:gs>
                <a:gs pos="50000">
                  <a:srgbClr val="565656"/>
                </a:gs>
                <a:gs pos="100000">
                  <a:srgbClr val="C1C1C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10258" name="Group 20"/>
            <p:cNvGrpSpPr>
              <a:grpSpLocks/>
            </p:cNvGrpSpPr>
            <p:nvPr/>
          </p:nvGrpSpPr>
          <p:grpSpPr bwMode="auto">
            <a:xfrm>
              <a:off x="606" y="1010"/>
              <a:ext cx="2451" cy="1570"/>
              <a:chOff x="606" y="1010"/>
              <a:chExt cx="2451" cy="1570"/>
            </a:xfrm>
          </p:grpSpPr>
          <p:sp>
            <p:nvSpPr>
              <p:cNvPr id="10259" name="Freeform 48"/>
              <p:cNvSpPr>
                <a:spLocks/>
              </p:cNvSpPr>
              <p:nvPr/>
            </p:nvSpPr>
            <p:spPr bwMode="auto">
              <a:xfrm>
                <a:off x="2303" y="2376"/>
                <a:ext cx="440" cy="204"/>
              </a:xfrm>
              <a:custGeom>
                <a:avLst/>
                <a:gdLst>
                  <a:gd name="T0" fmla="*/ 0 w 469"/>
                  <a:gd name="T1" fmla="*/ 0 h 218"/>
                  <a:gd name="T2" fmla="*/ 840714288 w 469"/>
                  <a:gd name="T3" fmla="*/ 237490148 h 218"/>
                  <a:gd name="T4" fmla="*/ 975977609 w 469"/>
                  <a:gd name="T5" fmla="*/ 450199521 h 218"/>
                  <a:gd name="T6" fmla="*/ 151911568 w 469"/>
                  <a:gd name="T7" fmla="*/ 206513485 h 218"/>
                  <a:gd name="T8" fmla="*/ 0 w 469"/>
                  <a:gd name="T9" fmla="*/ 0 h 218"/>
                  <a:gd name="T10" fmla="*/ 0 60000 65536"/>
                  <a:gd name="T11" fmla="*/ 0 60000 65536"/>
                  <a:gd name="T12" fmla="*/ 0 60000 65536"/>
                  <a:gd name="T13" fmla="*/ 0 60000 65536"/>
                  <a:gd name="T14" fmla="*/ 0 60000 65536"/>
                  <a:gd name="T15" fmla="*/ 0 w 469"/>
                  <a:gd name="T16" fmla="*/ 0 h 218"/>
                  <a:gd name="T17" fmla="*/ 469 w 469"/>
                  <a:gd name="T18" fmla="*/ 218 h 218"/>
                </a:gdLst>
                <a:ahLst/>
                <a:cxnLst>
                  <a:cxn ang="T10">
                    <a:pos x="T0" y="T1"/>
                  </a:cxn>
                  <a:cxn ang="T11">
                    <a:pos x="T2" y="T3"/>
                  </a:cxn>
                  <a:cxn ang="T12">
                    <a:pos x="T4" y="T5"/>
                  </a:cxn>
                  <a:cxn ang="T13">
                    <a:pos x="T6" y="T7"/>
                  </a:cxn>
                  <a:cxn ang="T14">
                    <a:pos x="T8" y="T9"/>
                  </a:cxn>
                </a:cxnLst>
                <a:rect l="T15" t="T16" r="T17" b="T18"/>
                <a:pathLst>
                  <a:path w="469" h="218">
                    <a:moveTo>
                      <a:pt x="0" y="0"/>
                    </a:moveTo>
                    <a:lnTo>
                      <a:pt x="404" y="115"/>
                    </a:lnTo>
                    <a:lnTo>
                      <a:pt x="469" y="218"/>
                    </a:lnTo>
                    <a:lnTo>
                      <a:pt x="73" y="100"/>
                    </a:lnTo>
                    <a:lnTo>
                      <a:pt x="0" y="0"/>
                    </a:lnTo>
                    <a:close/>
                  </a:path>
                </a:pathLst>
              </a:custGeom>
              <a:gradFill rotWithShape="1">
                <a:gsLst>
                  <a:gs pos="0">
                    <a:srgbClr val="BDBDBD"/>
                  </a:gs>
                  <a:gs pos="100000">
                    <a:srgbClr val="4B4B4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10260" name="Group 22"/>
              <p:cNvGrpSpPr>
                <a:grpSpLocks/>
              </p:cNvGrpSpPr>
              <p:nvPr/>
            </p:nvGrpSpPr>
            <p:grpSpPr bwMode="auto">
              <a:xfrm>
                <a:off x="606" y="1010"/>
                <a:ext cx="2451" cy="1473"/>
                <a:chOff x="606" y="1010"/>
                <a:chExt cx="2451" cy="1473"/>
              </a:xfrm>
            </p:grpSpPr>
            <p:sp>
              <p:nvSpPr>
                <p:cNvPr id="10261" name="Freeform 45"/>
                <p:cNvSpPr>
                  <a:spLocks/>
                </p:cNvSpPr>
                <p:nvPr/>
              </p:nvSpPr>
              <p:spPr bwMode="auto">
                <a:xfrm>
                  <a:off x="606" y="1010"/>
                  <a:ext cx="2451" cy="1473"/>
                </a:xfrm>
                <a:custGeom>
                  <a:avLst/>
                  <a:gdLst>
                    <a:gd name="T0" fmla="*/ 2147483647 w 1678"/>
                    <a:gd name="T1" fmla="*/ 2147483647 h 1010"/>
                    <a:gd name="T2" fmla="*/ 2147483647 w 1678"/>
                    <a:gd name="T3" fmla="*/ 1970026691 h 1010"/>
                    <a:gd name="T4" fmla="*/ 911044925 w 1678"/>
                    <a:gd name="T5" fmla="*/ 2147483647 h 1010"/>
                    <a:gd name="T6" fmla="*/ 0 w 1678"/>
                    <a:gd name="T7" fmla="*/ 2147483647 h 1010"/>
                    <a:gd name="T8" fmla="*/ 2147483647 w 1678"/>
                    <a:gd name="T9" fmla="*/ 492507517 h 1010"/>
                    <a:gd name="T10" fmla="*/ 2147483647 w 1678"/>
                    <a:gd name="T11" fmla="*/ 2147483647 h 1010"/>
                    <a:gd name="T12" fmla="*/ 2147483647 w 1678"/>
                    <a:gd name="T13" fmla="*/ 2147483647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gradFill rotWithShape="1">
                  <a:gsLst>
                    <a:gs pos="0">
                      <a:srgbClr val="F6F6F6"/>
                    </a:gs>
                    <a:gs pos="100000">
                      <a:srgbClr val="71717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2" name="Freeform 47"/>
                <p:cNvSpPr>
                  <a:spLocks/>
                </p:cNvSpPr>
                <p:nvPr/>
              </p:nvSpPr>
              <p:spPr bwMode="auto">
                <a:xfrm>
                  <a:off x="775" y="1187"/>
                  <a:ext cx="1606" cy="826"/>
                </a:xfrm>
                <a:custGeom>
                  <a:avLst/>
                  <a:gdLst>
                    <a:gd name="T0" fmla="*/ 2147483647 w 1100"/>
                    <a:gd name="T1" fmla="*/ 1023682292 h 565"/>
                    <a:gd name="T2" fmla="*/ 0 w 1100"/>
                    <a:gd name="T3" fmla="*/ 2147483647 h 565"/>
                    <a:gd name="T4" fmla="*/ 423523951 w 1100"/>
                    <a:gd name="T5" fmla="*/ 2147483647 h 565"/>
                    <a:gd name="T6" fmla="*/ 2147483647 w 1100"/>
                    <a:gd name="T7" fmla="*/ 1464653099 h 565"/>
                    <a:gd name="T8" fmla="*/ 2147483647 w 1100"/>
                    <a:gd name="T9" fmla="*/ 2147483647 h 565"/>
                    <a:gd name="T10" fmla="*/ 2147483647 w 1100"/>
                    <a:gd name="T11" fmla="*/ 1023682292 h 565"/>
                    <a:gd name="T12" fmla="*/ 0 60000 65536"/>
                    <a:gd name="T13" fmla="*/ 0 60000 65536"/>
                    <a:gd name="T14" fmla="*/ 0 60000 65536"/>
                    <a:gd name="T15" fmla="*/ 0 60000 65536"/>
                    <a:gd name="T16" fmla="*/ 0 60000 65536"/>
                    <a:gd name="T17" fmla="*/ 0 60000 65536"/>
                    <a:gd name="T18" fmla="*/ 0 w 1100"/>
                    <a:gd name="T19" fmla="*/ 0 h 565"/>
                    <a:gd name="T20" fmla="*/ 1100 w 1100"/>
                    <a:gd name="T21" fmla="*/ 565 h 565"/>
                  </a:gdLst>
                  <a:ahLst/>
                  <a:cxnLst>
                    <a:cxn ang="T12">
                      <a:pos x="T0" y="T1"/>
                    </a:cxn>
                    <a:cxn ang="T13">
                      <a:pos x="T2" y="T3"/>
                    </a:cxn>
                    <a:cxn ang="T14">
                      <a:pos x="T4" y="T5"/>
                    </a:cxn>
                    <a:cxn ang="T15">
                      <a:pos x="T6" y="T7"/>
                    </a:cxn>
                    <a:cxn ang="T16">
                      <a:pos x="T8" y="T9"/>
                    </a:cxn>
                    <a:cxn ang="T17">
                      <a:pos x="T10" y="T11"/>
                    </a:cxn>
                  </a:cxnLst>
                  <a:rect l="T18" t="T19" r="T20" b="T21"/>
                  <a:pathLst>
                    <a:path w="1100" h="565">
                      <a:moveTo>
                        <a:pt x="869" y="130"/>
                      </a:moveTo>
                      <a:cubicBezTo>
                        <a:pt x="355" y="0"/>
                        <a:pt x="0" y="515"/>
                        <a:pt x="0" y="515"/>
                      </a:cubicBezTo>
                      <a:cubicBezTo>
                        <a:pt x="0" y="515"/>
                        <a:pt x="0" y="515"/>
                        <a:pt x="54" y="565"/>
                      </a:cubicBezTo>
                      <a:cubicBezTo>
                        <a:pt x="279" y="285"/>
                        <a:pt x="580" y="120"/>
                        <a:pt x="866" y="186"/>
                      </a:cubicBezTo>
                      <a:cubicBezTo>
                        <a:pt x="1050" y="226"/>
                        <a:pt x="1100" y="347"/>
                        <a:pt x="1100" y="347"/>
                      </a:cubicBezTo>
                      <a:cubicBezTo>
                        <a:pt x="1084" y="303"/>
                        <a:pt x="1043" y="192"/>
                        <a:pt x="869" y="130"/>
                      </a:cubicBezTo>
                      <a:close/>
                    </a:path>
                  </a:pathLst>
                </a:custGeom>
                <a:gradFill rotWithShape="1">
                  <a:gsLst>
                    <a:gs pos="0">
                      <a:srgbClr val="A3A3A3"/>
                    </a:gs>
                    <a:gs pos="50000">
                      <a:srgbClr val="525252"/>
                    </a:gs>
                    <a:gs pos="100000">
                      <a:srgbClr val="A3A3A3"/>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3" name="Freeform 49"/>
                <p:cNvSpPr>
                  <a:spLocks/>
                </p:cNvSpPr>
                <p:nvPr/>
              </p:nvSpPr>
              <p:spPr bwMode="auto">
                <a:xfrm>
                  <a:off x="606" y="1890"/>
                  <a:ext cx="249" cy="123"/>
                </a:xfrm>
                <a:custGeom>
                  <a:avLst/>
                  <a:gdLst>
                    <a:gd name="T0" fmla="*/ 380616898 w 264"/>
                    <a:gd name="T1" fmla="*/ 110562930 h 131"/>
                    <a:gd name="T2" fmla="*/ 558237093 w 264"/>
                    <a:gd name="T3" fmla="*/ 273276553 h 131"/>
                    <a:gd name="T4" fmla="*/ 175506133 w 264"/>
                    <a:gd name="T5" fmla="*/ 162713624 h 131"/>
                    <a:gd name="T6" fmla="*/ 0 w 264"/>
                    <a:gd name="T7" fmla="*/ 0 h 131"/>
                    <a:gd name="T8" fmla="*/ 380616898 w 264"/>
                    <a:gd name="T9" fmla="*/ 110562930 h 131"/>
                    <a:gd name="T10" fmla="*/ 0 60000 65536"/>
                    <a:gd name="T11" fmla="*/ 0 60000 65536"/>
                    <a:gd name="T12" fmla="*/ 0 60000 65536"/>
                    <a:gd name="T13" fmla="*/ 0 60000 65536"/>
                    <a:gd name="T14" fmla="*/ 0 60000 65536"/>
                    <a:gd name="T15" fmla="*/ 0 w 264"/>
                    <a:gd name="T16" fmla="*/ 0 h 131"/>
                    <a:gd name="T17" fmla="*/ 264 w 264"/>
                    <a:gd name="T18" fmla="*/ 131 h 131"/>
                  </a:gdLst>
                  <a:ahLst/>
                  <a:cxnLst>
                    <a:cxn ang="T10">
                      <a:pos x="T0" y="T1"/>
                    </a:cxn>
                    <a:cxn ang="T11">
                      <a:pos x="T2" y="T3"/>
                    </a:cxn>
                    <a:cxn ang="T12">
                      <a:pos x="T4" y="T5"/>
                    </a:cxn>
                    <a:cxn ang="T13">
                      <a:pos x="T6" y="T7"/>
                    </a:cxn>
                    <a:cxn ang="T14">
                      <a:pos x="T8" y="T9"/>
                    </a:cxn>
                  </a:cxnLst>
                  <a:rect l="T15" t="T16" r="T17" b="T18"/>
                  <a:pathLst>
                    <a:path w="264" h="131">
                      <a:moveTo>
                        <a:pt x="180" y="53"/>
                      </a:moveTo>
                      <a:lnTo>
                        <a:pt x="264" y="131"/>
                      </a:lnTo>
                      <a:lnTo>
                        <a:pt x="83" y="78"/>
                      </a:lnTo>
                      <a:lnTo>
                        <a:pt x="0" y="0"/>
                      </a:lnTo>
                      <a:lnTo>
                        <a:pt x="180" y="53"/>
                      </a:lnTo>
                      <a:close/>
                    </a:path>
                  </a:pathLst>
                </a:custGeom>
                <a:gradFill rotWithShape="1">
                  <a:gsLst>
                    <a:gs pos="0">
                      <a:srgbClr val="BDBDBD"/>
                    </a:gs>
                    <a:gs pos="100000">
                      <a:srgbClr val="4B4B4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grpSp>
      <p:sp>
        <p:nvSpPr>
          <p:cNvPr id="10253" name="WordArt 51"/>
          <p:cNvSpPr>
            <a:spLocks noChangeArrowheads="1" noChangeShapeType="1" noTextEdit="1"/>
          </p:cNvSpPr>
          <p:nvPr/>
        </p:nvSpPr>
        <p:spPr bwMode="auto">
          <a:xfrm rot="1871965">
            <a:off x="2541588" y="3697288"/>
            <a:ext cx="2097087" cy="17176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1740005"/>
              </a:avLst>
            </a:prstTxWarp>
          </a:bodyPr>
          <a:lstStyle/>
          <a:p>
            <a:pPr algn="ctr"/>
            <a:r>
              <a:rPr lang="cs-CZ" kern="10" dirty="0">
                <a:solidFill>
                  <a:srgbClr val="FFFFFF"/>
                </a:solidFill>
                <a:latin typeface="Arial Black"/>
              </a:rPr>
              <a:t>Online phase</a:t>
            </a:r>
          </a:p>
        </p:txBody>
      </p:sp>
      <p:sp>
        <p:nvSpPr>
          <p:cNvPr id="10254" name="WordArt 58"/>
          <p:cNvSpPr>
            <a:spLocks noChangeArrowheads="1" noChangeShapeType="1" noTextEdit="1"/>
          </p:cNvSpPr>
          <p:nvPr/>
        </p:nvSpPr>
        <p:spPr bwMode="auto">
          <a:xfrm rot="2305518">
            <a:off x="2399810" y="1749974"/>
            <a:ext cx="3256386" cy="517596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5596"/>
              </a:avLst>
            </a:prstTxWarp>
          </a:bodyPr>
          <a:lstStyle/>
          <a:p>
            <a:pPr algn="ctr"/>
            <a:r>
              <a:rPr lang="cs-CZ" kern="10" dirty="0">
                <a:solidFill>
                  <a:schemeClr val="bg1"/>
                </a:solidFill>
                <a:latin typeface="Arial Black"/>
              </a:rPr>
              <a:t>Offline phase</a:t>
            </a:r>
          </a:p>
        </p:txBody>
      </p:sp>
      <p:sp>
        <p:nvSpPr>
          <p:cNvPr id="69" name="Text Box 45"/>
          <p:cNvSpPr txBox="1">
            <a:spLocks noChangeArrowheads="1"/>
          </p:cNvSpPr>
          <p:nvPr/>
        </p:nvSpPr>
        <p:spPr bwMode="auto">
          <a:xfrm>
            <a:off x="406624" y="3375025"/>
            <a:ext cx="2031774" cy="21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cs-CZ" sz="1600" b="1" noProof="1"/>
              <a:t>Online </a:t>
            </a:r>
            <a:r>
              <a:rPr lang="cs-CZ" sz="1600" b="1" noProof="1" smtClean="0"/>
              <a:t>solver</a:t>
            </a:r>
            <a:endParaRPr lang="en-US" sz="1600" b="1" noProof="1" smtClean="0"/>
          </a:p>
          <a:p>
            <a:pPr marL="285750" indent="-285750" eaLnBrk="1" hangingPunct="1">
              <a:spcBef>
                <a:spcPct val="20000"/>
              </a:spcBef>
              <a:buFont typeface="Arial" pitchFamily="34" charset="0"/>
              <a:buChar char="•"/>
            </a:pPr>
            <a:r>
              <a:rPr lang="en-US" sz="1400" noProof="1" smtClean="0"/>
              <a:t>Efficient solver for solving systems of polynomial equations of one form</a:t>
            </a:r>
          </a:p>
          <a:p>
            <a:pPr marL="285750" indent="-285750" eaLnBrk="1" hangingPunct="1">
              <a:spcBef>
                <a:spcPct val="20000"/>
              </a:spcBef>
              <a:buFont typeface="Arial" pitchFamily="34" charset="0"/>
              <a:buChar char="•"/>
            </a:pPr>
            <a:r>
              <a:rPr lang="en-US" sz="1400" noProof="1" smtClean="0"/>
              <a:t>Not general but fast</a:t>
            </a:r>
          </a:p>
          <a:p>
            <a:pPr marL="285750" indent="-285750" eaLnBrk="1" hangingPunct="1">
              <a:spcBef>
                <a:spcPct val="20000"/>
              </a:spcBef>
              <a:buFont typeface="Arial" pitchFamily="34" charset="0"/>
              <a:buChar char="•"/>
            </a:pPr>
            <a:endParaRPr lang="en-US" sz="1400" noProof="1"/>
          </a:p>
          <a:p>
            <a:pPr marL="285750" indent="-285750" eaLnBrk="1" hangingPunct="1">
              <a:spcBef>
                <a:spcPct val="20000"/>
              </a:spcBef>
              <a:buFont typeface="Arial" pitchFamily="34" charset="0"/>
              <a:buChar char="•"/>
            </a:pPr>
            <a:r>
              <a:rPr lang="en-US" sz="1400" noProof="1" smtClean="0"/>
              <a:t>This is what the user calls</a:t>
            </a:r>
            <a:endParaRPr lang="cs-CZ" sz="1400" noProof="1"/>
          </a:p>
        </p:txBody>
      </p:sp>
      <p:sp>
        <p:nvSpPr>
          <p:cNvPr id="70" name="Text Box 45"/>
          <p:cNvSpPr txBox="1">
            <a:spLocks noChangeArrowheads="1"/>
          </p:cNvSpPr>
          <p:nvPr/>
        </p:nvSpPr>
        <p:spPr bwMode="auto">
          <a:xfrm>
            <a:off x="6596063" y="1998663"/>
            <a:ext cx="2009775" cy="192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cs-CZ" sz="1600" b="1" noProof="1"/>
              <a:t>Offline phase</a:t>
            </a:r>
          </a:p>
          <a:p>
            <a:pPr marL="285750" indent="-285750" eaLnBrk="1" hangingPunct="1">
              <a:spcBef>
                <a:spcPct val="20000"/>
              </a:spcBef>
              <a:buFont typeface="Arial" pitchFamily="34" charset="0"/>
              <a:buChar char="•"/>
            </a:pPr>
            <a:r>
              <a:rPr lang="en-US" sz="1400" noProof="1" smtClean="0"/>
              <a:t>Study the problem </a:t>
            </a:r>
          </a:p>
          <a:p>
            <a:pPr marL="285750" indent="-285750" eaLnBrk="1" hangingPunct="1">
              <a:spcBef>
                <a:spcPct val="20000"/>
              </a:spcBef>
              <a:buFont typeface="Arial" pitchFamily="34" charset="0"/>
              <a:buChar char="•"/>
            </a:pPr>
            <a:r>
              <a:rPr lang="en-US" sz="1400" noProof="1" smtClean="0"/>
              <a:t>Solve it in some finite prime field</a:t>
            </a:r>
          </a:p>
          <a:p>
            <a:pPr marL="285750" indent="-285750" eaLnBrk="1" hangingPunct="1">
              <a:spcBef>
                <a:spcPct val="20000"/>
              </a:spcBef>
              <a:buFont typeface="Arial" pitchFamily="34" charset="0"/>
              <a:buChar char="•"/>
            </a:pPr>
            <a:r>
              <a:rPr lang="en-US" sz="1400" noProof="1" smtClean="0"/>
              <a:t>Design a specific efficient solver</a:t>
            </a:r>
          </a:p>
          <a:p>
            <a:pPr marL="285750" indent="-285750" eaLnBrk="1" hangingPunct="1">
              <a:spcBef>
                <a:spcPct val="20000"/>
              </a:spcBef>
              <a:buFont typeface="Arial" pitchFamily="34" charset="0"/>
              <a:buChar char="•"/>
            </a:pPr>
            <a:r>
              <a:rPr lang="en-US" sz="1400" noProof="1" smtClean="0"/>
              <a:t>Needs to be performed only once</a:t>
            </a:r>
            <a:endParaRPr lang="cs-CZ" sz="1400" noProof="1"/>
          </a:p>
        </p:txBody>
      </p:sp>
      <p:sp>
        <p:nvSpPr>
          <p:cNvPr id="37" name="Rectangle 16"/>
          <p:cNvSpPr txBox="1">
            <a:spLocks noChangeArrowheads="1"/>
          </p:cNvSpPr>
          <p:nvPr/>
        </p:nvSpPr>
        <p:spPr bwMode="gray">
          <a:xfrm>
            <a:off x="319088" y="43588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1. Specialized methods</a:t>
            </a:r>
          </a:p>
        </p:txBody>
      </p:sp>
      <p:grpSp>
        <p:nvGrpSpPr>
          <p:cNvPr id="28" name="Group 31"/>
          <p:cNvGrpSpPr>
            <a:grpSpLocks/>
          </p:cNvGrpSpPr>
          <p:nvPr/>
        </p:nvGrpSpPr>
        <p:grpSpPr bwMode="auto">
          <a:xfrm rot="5400000">
            <a:off x="1125538" y="5443538"/>
            <a:ext cx="144462" cy="1795462"/>
            <a:chOff x="3424" y="1389"/>
            <a:chExt cx="182" cy="2132"/>
          </a:xfrm>
        </p:grpSpPr>
        <p:sp>
          <p:nvSpPr>
            <p:cNvPr id="29"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0"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1915737906"/>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3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0268"/>
                                        </p:tgtEl>
                                        <p:attrNameLst>
                                          <p:attrName>style.visibility</p:attrName>
                                        </p:attrNameLst>
                                      </p:cBhvr>
                                      <p:to>
                                        <p:strVal val="visible"/>
                                      </p:to>
                                    </p:set>
                                    <p:animEffect transition="in" filter="fade">
                                      <p:cBhvr>
                                        <p:cTn id="10" dur="500"/>
                                        <p:tgtEl>
                                          <p:spTgt spid="10268"/>
                                        </p:tgtEl>
                                      </p:cBhvr>
                                    </p:animEffect>
                                  </p:childTnLst>
                                </p:cTn>
                              </p:par>
                              <p:par>
                                <p:cTn id="11" presetID="10" presetClass="entr" presetSubtype="0" fill="hold" nodeType="withEffect">
                                  <p:stCondLst>
                                    <p:cond delay="0"/>
                                  </p:stCondLst>
                                  <p:childTnLst>
                                    <p:set>
                                      <p:cBhvr>
                                        <p:cTn id="12" dur="1" fill="hold">
                                          <p:stCondLst>
                                            <p:cond delay="0"/>
                                          </p:stCondLst>
                                        </p:cTn>
                                        <p:tgtEl>
                                          <p:spTgt spid="10255"/>
                                        </p:tgtEl>
                                        <p:attrNameLst>
                                          <p:attrName>style.visibility</p:attrName>
                                        </p:attrNameLst>
                                      </p:cBhvr>
                                      <p:to>
                                        <p:strVal val="visible"/>
                                      </p:to>
                                    </p:set>
                                    <p:animEffect transition="in" filter="fade">
                                      <p:cBhvr>
                                        <p:cTn id="13" dur="500"/>
                                        <p:tgtEl>
                                          <p:spTgt spid="10255"/>
                                        </p:tgtEl>
                                      </p:cBhvr>
                                    </p:animEffect>
                                  </p:childTnLst>
                                </p:cTn>
                              </p:par>
                              <p:par>
                                <p:cTn id="14" presetID="10" presetClass="entr" presetSubtype="0" fill="hold" nodeType="withEffect">
                                  <p:stCondLst>
                                    <p:cond delay="0"/>
                                  </p:stCondLst>
                                  <p:childTnLst>
                                    <p:set>
                                      <p:cBhvr>
                                        <p:cTn id="15" dur="1" fill="hold">
                                          <p:stCondLst>
                                            <p:cond delay="0"/>
                                          </p:stCondLst>
                                        </p:cTn>
                                        <p:tgtEl>
                                          <p:spTgt spid="10256"/>
                                        </p:tgtEl>
                                        <p:attrNameLst>
                                          <p:attrName>style.visibility</p:attrName>
                                        </p:attrNameLst>
                                      </p:cBhvr>
                                      <p:to>
                                        <p:strVal val="visible"/>
                                      </p:to>
                                    </p:set>
                                    <p:animEffect transition="in" filter="fade">
                                      <p:cBhvr>
                                        <p:cTn id="16" dur="500"/>
                                        <p:tgtEl>
                                          <p:spTgt spid="1025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53"/>
                                        </p:tgtEl>
                                        <p:attrNameLst>
                                          <p:attrName>style.visibility</p:attrName>
                                        </p:attrNameLst>
                                      </p:cBhvr>
                                      <p:to>
                                        <p:strVal val="visible"/>
                                      </p:to>
                                    </p:set>
                                    <p:animEffect transition="in" filter="fade">
                                      <p:cBhvr>
                                        <p:cTn id="19" dur="500"/>
                                        <p:tgtEl>
                                          <p:spTgt spid="102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54"/>
                                        </p:tgtEl>
                                        <p:attrNameLst>
                                          <p:attrName>style.visibility</p:attrName>
                                        </p:attrNameLst>
                                      </p:cBhvr>
                                      <p:to>
                                        <p:strVal val="visible"/>
                                      </p:to>
                                    </p:set>
                                    <p:animEffect transition="in" filter="fade">
                                      <p:cBhvr>
                                        <p:cTn id="22" dur="500"/>
                                        <p:tgtEl>
                                          <p:spTgt spid="102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0"/>
                                        </p:tgtEl>
                                        <p:attrNameLst>
                                          <p:attrName>style.visibility</p:attrName>
                                        </p:attrNameLst>
                                      </p:cBhvr>
                                      <p:to>
                                        <p:strVal val="visible"/>
                                      </p:to>
                                    </p:set>
                                    <p:animEffect transition="in" filter="fade">
                                      <p:cBhvr>
                                        <p:cTn id="31" dur="1000"/>
                                        <p:tgtEl>
                                          <p:spTgt spid="7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10253" grpId="0"/>
      <p:bldP spid="10254"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
          <p:cNvSpPr>
            <a:spLocks/>
          </p:cNvSpPr>
          <p:nvPr/>
        </p:nvSpPr>
        <p:spPr bwMode="auto">
          <a:xfrm>
            <a:off x="319089" y="3198813"/>
            <a:ext cx="3306762" cy="2617639"/>
          </a:xfrm>
          <a:custGeom>
            <a:avLst/>
            <a:gdLst>
              <a:gd name="T0" fmla="*/ 2489200 w 1969"/>
              <a:gd name="T1" fmla="*/ 0 h 1586"/>
              <a:gd name="T2" fmla="*/ 2368550 w 1969"/>
              <a:gd name="T3" fmla="*/ 228600 h 1586"/>
              <a:gd name="T4" fmla="*/ 2257425 w 1969"/>
              <a:gd name="T5" fmla="*/ 458788 h 1586"/>
              <a:gd name="T6" fmla="*/ 2193925 w 1969"/>
              <a:gd name="T7" fmla="*/ 681038 h 1586"/>
              <a:gd name="T8" fmla="*/ 2122487 w 1969"/>
              <a:gd name="T9" fmla="*/ 992188 h 1586"/>
              <a:gd name="T10" fmla="*/ 2109787 w 1969"/>
              <a:gd name="T11" fmla="*/ 1235075 h 1586"/>
              <a:gd name="T12" fmla="*/ 2119312 w 1969"/>
              <a:gd name="T13" fmla="*/ 1428750 h 1586"/>
              <a:gd name="T14" fmla="*/ 2151062 w 1969"/>
              <a:gd name="T15" fmla="*/ 1616075 h 1586"/>
              <a:gd name="T16" fmla="*/ 2189162 w 1969"/>
              <a:gd name="T17" fmla="*/ 1728788 h 1586"/>
              <a:gd name="T18" fmla="*/ 2276475 w 1969"/>
              <a:gd name="T19" fmla="*/ 1900238 h 1586"/>
              <a:gd name="T20" fmla="*/ 2368550 w 1969"/>
              <a:gd name="T21" fmla="*/ 2009775 h 1586"/>
              <a:gd name="T22" fmla="*/ 2498725 w 1969"/>
              <a:gd name="T23" fmla="*/ 2166938 h 1586"/>
              <a:gd name="T24" fmla="*/ 2663825 w 1969"/>
              <a:gd name="T25" fmla="*/ 2287588 h 1586"/>
              <a:gd name="T26" fmla="*/ 2803525 w 1969"/>
              <a:gd name="T27" fmla="*/ 2362200 h 1586"/>
              <a:gd name="T28" fmla="*/ 2941637 w 1969"/>
              <a:gd name="T29" fmla="*/ 2444750 h 1586"/>
              <a:gd name="T30" fmla="*/ 3033712 w 1969"/>
              <a:gd name="T31" fmla="*/ 2463800 h 1586"/>
              <a:gd name="T32" fmla="*/ 3125787 w 1969"/>
              <a:gd name="T33" fmla="*/ 2517775 h 1586"/>
              <a:gd name="T34" fmla="*/ 4762 w 1969"/>
              <a:gd name="T35" fmla="*/ 2517775 h 1586"/>
              <a:gd name="T36" fmla="*/ 0 w 1969"/>
              <a:gd name="T37" fmla="*/ 1588 h 1586"/>
              <a:gd name="T38" fmla="*/ 2489200 w 1969"/>
              <a:gd name="T39" fmla="*/ 0 h 15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69" h="1586">
                <a:moveTo>
                  <a:pt x="1568" y="0"/>
                </a:moveTo>
                <a:cubicBezTo>
                  <a:pt x="1555" y="24"/>
                  <a:pt x="1516" y="96"/>
                  <a:pt x="1492" y="144"/>
                </a:cubicBezTo>
                <a:lnTo>
                  <a:pt x="1422" y="289"/>
                </a:lnTo>
                <a:lnTo>
                  <a:pt x="1382" y="429"/>
                </a:lnTo>
                <a:lnTo>
                  <a:pt x="1337" y="625"/>
                </a:lnTo>
                <a:lnTo>
                  <a:pt x="1329" y="778"/>
                </a:lnTo>
                <a:lnTo>
                  <a:pt x="1335" y="900"/>
                </a:lnTo>
                <a:lnTo>
                  <a:pt x="1355" y="1018"/>
                </a:lnTo>
                <a:lnTo>
                  <a:pt x="1379" y="1089"/>
                </a:lnTo>
                <a:lnTo>
                  <a:pt x="1434" y="1197"/>
                </a:lnTo>
                <a:lnTo>
                  <a:pt x="1492" y="1266"/>
                </a:lnTo>
                <a:lnTo>
                  <a:pt x="1574" y="1365"/>
                </a:lnTo>
                <a:lnTo>
                  <a:pt x="1678" y="1441"/>
                </a:lnTo>
                <a:lnTo>
                  <a:pt x="1766" y="1488"/>
                </a:lnTo>
                <a:lnTo>
                  <a:pt x="1853" y="1540"/>
                </a:lnTo>
                <a:lnTo>
                  <a:pt x="1911" y="1552"/>
                </a:lnTo>
                <a:lnTo>
                  <a:pt x="1969" y="1586"/>
                </a:lnTo>
                <a:lnTo>
                  <a:pt x="3" y="1586"/>
                </a:lnTo>
                <a:lnTo>
                  <a:pt x="0" y="1"/>
                </a:lnTo>
                <a:cubicBezTo>
                  <a:pt x="0" y="1"/>
                  <a:pt x="1568" y="0"/>
                  <a:pt x="1568" y="0"/>
                </a:cubicBezTo>
                <a:close/>
              </a:path>
            </a:pathLst>
          </a:custGeom>
          <a:solidFill>
            <a:schemeClr val="bg2">
              <a:lumMod val="40000"/>
              <a:lumOff val="60000"/>
              <a:alpha val="30000"/>
            </a:schemeClr>
          </a:solidFill>
          <a:ln>
            <a:noFill/>
          </a:ln>
          <a:effectLst/>
        </p:spPr>
        <p:txBody>
          <a:bodyPr/>
          <a:lstStyle/>
          <a:p>
            <a:endParaRPr lang="cs-CZ"/>
          </a:p>
        </p:txBody>
      </p:sp>
      <p:sp>
        <p:nvSpPr>
          <p:cNvPr id="52" name="Freeform 3"/>
          <p:cNvSpPr>
            <a:spLocks/>
          </p:cNvSpPr>
          <p:nvPr/>
        </p:nvSpPr>
        <p:spPr bwMode="auto">
          <a:xfrm flipH="1">
            <a:off x="3700062" y="4362677"/>
            <a:ext cx="5224861" cy="1471237"/>
          </a:xfrm>
          <a:custGeom>
            <a:avLst/>
            <a:gdLst>
              <a:gd name="T0" fmla="*/ 2489200 w 1969"/>
              <a:gd name="T1" fmla="*/ 0 h 1586"/>
              <a:gd name="T2" fmla="*/ 2368550 w 1969"/>
              <a:gd name="T3" fmla="*/ 228600 h 1586"/>
              <a:gd name="T4" fmla="*/ 2257425 w 1969"/>
              <a:gd name="T5" fmla="*/ 458788 h 1586"/>
              <a:gd name="T6" fmla="*/ 2193925 w 1969"/>
              <a:gd name="T7" fmla="*/ 681038 h 1586"/>
              <a:gd name="T8" fmla="*/ 2122487 w 1969"/>
              <a:gd name="T9" fmla="*/ 992188 h 1586"/>
              <a:gd name="T10" fmla="*/ 2109787 w 1969"/>
              <a:gd name="T11" fmla="*/ 1235075 h 1586"/>
              <a:gd name="T12" fmla="*/ 2119312 w 1969"/>
              <a:gd name="T13" fmla="*/ 1428750 h 1586"/>
              <a:gd name="T14" fmla="*/ 2151062 w 1969"/>
              <a:gd name="T15" fmla="*/ 1616075 h 1586"/>
              <a:gd name="T16" fmla="*/ 2189162 w 1969"/>
              <a:gd name="T17" fmla="*/ 1728788 h 1586"/>
              <a:gd name="T18" fmla="*/ 2276475 w 1969"/>
              <a:gd name="T19" fmla="*/ 1900238 h 1586"/>
              <a:gd name="T20" fmla="*/ 2368550 w 1969"/>
              <a:gd name="T21" fmla="*/ 2009775 h 1586"/>
              <a:gd name="T22" fmla="*/ 2498725 w 1969"/>
              <a:gd name="T23" fmla="*/ 2166938 h 1586"/>
              <a:gd name="T24" fmla="*/ 2663825 w 1969"/>
              <a:gd name="T25" fmla="*/ 2287588 h 1586"/>
              <a:gd name="T26" fmla="*/ 2803525 w 1969"/>
              <a:gd name="T27" fmla="*/ 2362200 h 1586"/>
              <a:gd name="T28" fmla="*/ 2941637 w 1969"/>
              <a:gd name="T29" fmla="*/ 2444750 h 1586"/>
              <a:gd name="T30" fmla="*/ 3033712 w 1969"/>
              <a:gd name="T31" fmla="*/ 2463800 h 1586"/>
              <a:gd name="T32" fmla="*/ 3125787 w 1969"/>
              <a:gd name="T33" fmla="*/ 2517775 h 1586"/>
              <a:gd name="T34" fmla="*/ 4762 w 1969"/>
              <a:gd name="T35" fmla="*/ 2517775 h 1586"/>
              <a:gd name="T36" fmla="*/ 0 w 1969"/>
              <a:gd name="T37" fmla="*/ 1588 h 1586"/>
              <a:gd name="T38" fmla="*/ 2489200 w 1969"/>
              <a:gd name="T39" fmla="*/ 0 h 15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connsiteX0" fmla="*/ 5606 w 10000"/>
              <a:gd name="connsiteY0" fmla="*/ 0 h 10000"/>
              <a:gd name="connsiteX1" fmla="*/ 7577 w 10000"/>
              <a:gd name="connsiteY1" fmla="*/ 908 h 10000"/>
              <a:gd name="connsiteX2" fmla="*/ 7222 w 10000"/>
              <a:gd name="connsiteY2" fmla="*/ 1822 h 10000"/>
              <a:gd name="connsiteX3" fmla="*/ 7019 w 10000"/>
              <a:gd name="connsiteY3" fmla="*/ 2705 h 10000"/>
              <a:gd name="connsiteX4" fmla="*/ 6790 w 10000"/>
              <a:gd name="connsiteY4" fmla="*/ 3941 h 10000"/>
              <a:gd name="connsiteX5" fmla="*/ 6750 w 10000"/>
              <a:gd name="connsiteY5" fmla="*/ 4905 h 10000"/>
              <a:gd name="connsiteX6" fmla="*/ 6780 w 10000"/>
              <a:gd name="connsiteY6" fmla="*/ 5675 h 10000"/>
              <a:gd name="connsiteX7" fmla="*/ 6882 w 10000"/>
              <a:gd name="connsiteY7" fmla="*/ 6419 h 10000"/>
              <a:gd name="connsiteX8" fmla="*/ 7004 w 10000"/>
              <a:gd name="connsiteY8" fmla="*/ 6866 h 10000"/>
              <a:gd name="connsiteX9" fmla="*/ 7283 w 10000"/>
              <a:gd name="connsiteY9" fmla="*/ 7547 h 10000"/>
              <a:gd name="connsiteX10" fmla="*/ 7577 w 10000"/>
              <a:gd name="connsiteY10" fmla="*/ 7982 h 10000"/>
              <a:gd name="connsiteX11" fmla="*/ 7994 w 10000"/>
              <a:gd name="connsiteY11" fmla="*/ 8607 h 10000"/>
              <a:gd name="connsiteX12" fmla="*/ 8522 w 10000"/>
              <a:gd name="connsiteY12" fmla="*/ 9086 h 10000"/>
              <a:gd name="connsiteX13" fmla="*/ 8969 w 10000"/>
              <a:gd name="connsiteY13" fmla="*/ 9382 h 10000"/>
              <a:gd name="connsiteX14" fmla="*/ 9411 w 10000"/>
              <a:gd name="connsiteY14" fmla="*/ 9710 h 10000"/>
              <a:gd name="connsiteX15" fmla="*/ 9705 w 10000"/>
              <a:gd name="connsiteY15" fmla="*/ 9786 h 10000"/>
              <a:gd name="connsiteX16" fmla="*/ 10000 w 10000"/>
              <a:gd name="connsiteY16" fmla="*/ 10000 h 10000"/>
              <a:gd name="connsiteX17" fmla="*/ 15 w 10000"/>
              <a:gd name="connsiteY17" fmla="*/ 10000 h 10000"/>
              <a:gd name="connsiteX18" fmla="*/ 0 w 10000"/>
              <a:gd name="connsiteY18" fmla="*/ 6 h 10000"/>
              <a:gd name="connsiteX19" fmla="*/ 5606 w 10000"/>
              <a:gd name="connsiteY19" fmla="*/ 0 h 10000"/>
              <a:gd name="connsiteX0" fmla="*/ 5606 w 10000"/>
              <a:gd name="connsiteY0" fmla="*/ 0 h 10000"/>
              <a:gd name="connsiteX1" fmla="*/ 6230 w 10000"/>
              <a:gd name="connsiteY1" fmla="*/ 2870 h 10000"/>
              <a:gd name="connsiteX2" fmla="*/ 7577 w 10000"/>
              <a:gd name="connsiteY2" fmla="*/ 908 h 10000"/>
              <a:gd name="connsiteX3" fmla="*/ 7222 w 10000"/>
              <a:gd name="connsiteY3" fmla="*/ 1822 h 10000"/>
              <a:gd name="connsiteX4" fmla="*/ 7019 w 10000"/>
              <a:gd name="connsiteY4" fmla="*/ 2705 h 10000"/>
              <a:gd name="connsiteX5" fmla="*/ 6790 w 10000"/>
              <a:gd name="connsiteY5" fmla="*/ 3941 h 10000"/>
              <a:gd name="connsiteX6" fmla="*/ 6750 w 10000"/>
              <a:gd name="connsiteY6" fmla="*/ 4905 h 10000"/>
              <a:gd name="connsiteX7" fmla="*/ 6780 w 10000"/>
              <a:gd name="connsiteY7" fmla="*/ 5675 h 10000"/>
              <a:gd name="connsiteX8" fmla="*/ 6882 w 10000"/>
              <a:gd name="connsiteY8" fmla="*/ 6419 h 10000"/>
              <a:gd name="connsiteX9" fmla="*/ 7004 w 10000"/>
              <a:gd name="connsiteY9" fmla="*/ 6866 h 10000"/>
              <a:gd name="connsiteX10" fmla="*/ 7283 w 10000"/>
              <a:gd name="connsiteY10" fmla="*/ 7547 h 10000"/>
              <a:gd name="connsiteX11" fmla="*/ 7577 w 10000"/>
              <a:gd name="connsiteY11" fmla="*/ 7982 h 10000"/>
              <a:gd name="connsiteX12" fmla="*/ 7994 w 10000"/>
              <a:gd name="connsiteY12" fmla="*/ 8607 h 10000"/>
              <a:gd name="connsiteX13" fmla="*/ 8522 w 10000"/>
              <a:gd name="connsiteY13" fmla="*/ 9086 h 10000"/>
              <a:gd name="connsiteX14" fmla="*/ 8969 w 10000"/>
              <a:gd name="connsiteY14" fmla="*/ 9382 h 10000"/>
              <a:gd name="connsiteX15" fmla="*/ 9411 w 10000"/>
              <a:gd name="connsiteY15" fmla="*/ 9710 h 10000"/>
              <a:gd name="connsiteX16" fmla="*/ 9705 w 10000"/>
              <a:gd name="connsiteY16" fmla="*/ 9786 h 10000"/>
              <a:gd name="connsiteX17" fmla="*/ 10000 w 10000"/>
              <a:gd name="connsiteY17" fmla="*/ 10000 h 10000"/>
              <a:gd name="connsiteX18" fmla="*/ 15 w 10000"/>
              <a:gd name="connsiteY18" fmla="*/ 10000 h 10000"/>
              <a:gd name="connsiteX19" fmla="*/ 0 w 10000"/>
              <a:gd name="connsiteY19" fmla="*/ 6 h 10000"/>
              <a:gd name="connsiteX20" fmla="*/ 5606 w 10000"/>
              <a:gd name="connsiteY20" fmla="*/ 0 h 10000"/>
              <a:gd name="connsiteX0" fmla="*/ 5606 w 10000"/>
              <a:gd name="connsiteY0" fmla="*/ 0 h 10000"/>
              <a:gd name="connsiteX1" fmla="*/ 6230 w 10000"/>
              <a:gd name="connsiteY1" fmla="*/ 2870 h 10000"/>
              <a:gd name="connsiteX2" fmla="*/ 6432 w 10000"/>
              <a:gd name="connsiteY2" fmla="*/ 4806 h 10000"/>
              <a:gd name="connsiteX3" fmla="*/ 7222 w 10000"/>
              <a:gd name="connsiteY3" fmla="*/ 1822 h 10000"/>
              <a:gd name="connsiteX4" fmla="*/ 7019 w 10000"/>
              <a:gd name="connsiteY4" fmla="*/ 2705 h 10000"/>
              <a:gd name="connsiteX5" fmla="*/ 6790 w 10000"/>
              <a:gd name="connsiteY5" fmla="*/ 3941 h 10000"/>
              <a:gd name="connsiteX6" fmla="*/ 6750 w 10000"/>
              <a:gd name="connsiteY6" fmla="*/ 4905 h 10000"/>
              <a:gd name="connsiteX7" fmla="*/ 6780 w 10000"/>
              <a:gd name="connsiteY7" fmla="*/ 5675 h 10000"/>
              <a:gd name="connsiteX8" fmla="*/ 6882 w 10000"/>
              <a:gd name="connsiteY8" fmla="*/ 6419 h 10000"/>
              <a:gd name="connsiteX9" fmla="*/ 7004 w 10000"/>
              <a:gd name="connsiteY9" fmla="*/ 6866 h 10000"/>
              <a:gd name="connsiteX10" fmla="*/ 7283 w 10000"/>
              <a:gd name="connsiteY10" fmla="*/ 7547 h 10000"/>
              <a:gd name="connsiteX11" fmla="*/ 7577 w 10000"/>
              <a:gd name="connsiteY11" fmla="*/ 7982 h 10000"/>
              <a:gd name="connsiteX12" fmla="*/ 7994 w 10000"/>
              <a:gd name="connsiteY12" fmla="*/ 8607 h 10000"/>
              <a:gd name="connsiteX13" fmla="*/ 8522 w 10000"/>
              <a:gd name="connsiteY13" fmla="*/ 9086 h 10000"/>
              <a:gd name="connsiteX14" fmla="*/ 8969 w 10000"/>
              <a:gd name="connsiteY14" fmla="*/ 9382 h 10000"/>
              <a:gd name="connsiteX15" fmla="*/ 9411 w 10000"/>
              <a:gd name="connsiteY15" fmla="*/ 9710 h 10000"/>
              <a:gd name="connsiteX16" fmla="*/ 9705 w 10000"/>
              <a:gd name="connsiteY16" fmla="*/ 9786 h 10000"/>
              <a:gd name="connsiteX17" fmla="*/ 10000 w 10000"/>
              <a:gd name="connsiteY17" fmla="*/ 10000 h 10000"/>
              <a:gd name="connsiteX18" fmla="*/ 15 w 10000"/>
              <a:gd name="connsiteY18" fmla="*/ 10000 h 10000"/>
              <a:gd name="connsiteX19" fmla="*/ 0 w 10000"/>
              <a:gd name="connsiteY19" fmla="*/ 6 h 10000"/>
              <a:gd name="connsiteX20" fmla="*/ 5606 w 10000"/>
              <a:gd name="connsiteY20" fmla="*/ 0 h 10000"/>
              <a:gd name="connsiteX0" fmla="*/ 5606 w 10000"/>
              <a:gd name="connsiteY0" fmla="*/ 0 h 10000"/>
              <a:gd name="connsiteX1" fmla="*/ 6230 w 10000"/>
              <a:gd name="connsiteY1" fmla="*/ 2870 h 10000"/>
              <a:gd name="connsiteX2" fmla="*/ 6432 w 10000"/>
              <a:gd name="connsiteY2" fmla="*/ 4806 h 10000"/>
              <a:gd name="connsiteX3" fmla="*/ 6549 w 10000"/>
              <a:gd name="connsiteY3" fmla="*/ 4328 h 10000"/>
              <a:gd name="connsiteX4" fmla="*/ 7019 w 10000"/>
              <a:gd name="connsiteY4" fmla="*/ 2705 h 10000"/>
              <a:gd name="connsiteX5" fmla="*/ 6790 w 10000"/>
              <a:gd name="connsiteY5" fmla="*/ 3941 h 10000"/>
              <a:gd name="connsiteX6" fmla="*/ 6750 w 10000"/>
              <a:gd name="connsiteY6" fmla="*/ 4905 h 10000"/>
              <a:gd name="connsiteX7" fmla="*/ 6780 w 10000"/>
              <a:gd name="connsiteY7" fmla="*/ 5675 h 10000"/>
              <a:gd name="connsiteX8" fmla="*/ 6882 w 10000"/>
              <a:gd name="connsiteY8" fmla="*/ 6419 h 10000"/>
              <a:gd name="connsiteX9" fmla="*/ 7004 w 10000"/>
              <a:gd name="connsiteY9" fmla="*/ 6866 h 10000"/>
              <a:gd name="connsiteX10" fmla="*/ 7283 w 10000"/>
              <a:gd name="connsiteY10" fmla="*/ 7547 h 10000"/>
              <a:gd name="connsiteX11" fmla="*/ 7577 w 10000"/>
              <a:gd name="connsiteY11" fmla="*/ 7982 h 10000"/>
              <a:gd name="connsiteX12" fmla="*/ 7994 w 10000"/>
              <a:gd name="connsiteY12" fmla="*/ 8607 h 10000"/>
              <a:gd name="connsiteX13" fmla="*/ 8522 w 10000"/>
              <a:gd name="connsiteY13" fmla="*/ 9086 h 10000"/>
              <a:gd name="connsiteX14" fmla="*/ 8969 w 10000"/>
              <a:gd name="connsiteY14" fmla="*/ 9382 h 10000"/>
              <a:gd name="connsiteX15" fmla="*/ 9411 w 10000"/>
              <a:gd name="connsiteY15" fmla="*/ 9710 h 10000"/>
              <a:gd name="connsiteX16" fmla="*/ 9705 w 10000"/>
              <a:gd name="connsiteY16" fmla="*/ 9786 h 10000"/>
              <a:gd name="connsiteX17" fmla="*/ 10000 w 10000"/>
              <a:gd name="connsiteY17" fmla="*/ 10000 h 10000"/>
              <a:gd name="connsiteX18" fmla="*/ 15 w 10000"/>
              <a:gd name="connsiteY18" fmla="*/ 10000 h 10000"/>
              <a:gd name="connsiteX19" fmla="*/ 0 w 10000"/>
              <a:gd name="connsiteY19" fmla="*/ 6 h 10000"/>
              <a:gd name="connsiteX20" fmla="*/ 5606 w 10000"/>
              <a:gd name="connsiteY20" fmla="*/ 0 h 10000"/>
              <a:gd name="connsiteX0" fmla="*/ 5606 w 10000"/>
              <a:gd name="connsiteY0" fmla="*/ 0 h 10000"/>
              <a:gd name="connsiteX1" fmla="*/ 6230 w 10000"/>
              <a:gd name="connsiteY1" fmla="*/ 2870 h 10000"/>
              <a:gd name="connsiteX2" fmla="*/ 6432 w 10000"/>
              <a:gd name="connsiteY2" fmla="*/ 4806 h 10000"/>
              <a:gd name="connsiteX3" fmla="*/ 6549 w 10000"/>
              <a:gd name="connsiteY3" fmla="*/ 4328 h 10000"/>
              <a:gd name="connsiteX4" fmla="*/ 6525 w 10000"/>
              <a:gd name="connsiteY4" fmla="*/ 5211 h 10000"/>
              <a:gd name="connsiteX5" fmla="*/ 6790 w 10000"/>
              <a:gd name="connsiteY5" fmla="*/ 3941 h 10000"/>
              <a:gd name="connsiteX6" fmla="*/ 6750 w 10000"/>
              <a:gd name="connsiteY6" fmla="*/ 4905 h 10000"/>
              <a:gd name="connsiteX7" fmla="*/ 6780 w 10000"/>
              <a:gd name="connsiteY7" fmla="*/ 5675 h 10000"/>
              <a:gd name="connsiteX8" fmla="*/ 6882 w 10000"/>
              <a:gd name="connsiteY8" fmla="*/ 6419 h 10000"/>
              <a:gd name="connsiteX9" fmla="*/ 7004 w 10000"/>
              <a:gd name="connsiteY9" fmla="*/ 6866 h 10000"/>
              <a:gd name="connsiteX10" fmla="*/ 7283 w 10000"/>
              <a:gd name="connsiteY10" fmla="*/ 7547 h 10000"/>
              <a:gd name="connsiteX11" fmla="*/ 7577 w 10000"/>
              <a:gd name="connsiteY11" fmla="*/ 7982 h 10000"/>
              <a:gd name="connsiteX12" fmla="*/ 7994 w 10000"/>
              <a:gd name="connsiteY12" fmla="*/ 8607 h 10000"/>
              <a:gd name="connsiteX13" fmla="*/ 8522 w 10000"/>
              <a:gd name="connsiteY13" fmla="*/ 9086 h 10000"/>
              <a:gd name="connsiteX14" fmla="*/ 8969 w 10000"/>
              <a:gd name="connsiteY14" fmla="*/ 9382 h 10000"/>
              <a:gd name="connsiteX15" fmla="*/ 9411 w 10000"/>
              <a:gd name="connsiteY15" fmla="*/ 9710 h 10000"/>
              <a:gd name="connsiteX16" fmla="*/ 9705 w 10000"/>
              <a:gd name="connsiteY16" fmla="*/ 9786 h 10000"/>
              <a:gd name="connsiteX17" fmla="*/ 10000 w 10000"/>
              <a:gd name="connsiteY17" fmla="*/ 10000 h 10000"/>
              <a:gd name="connsiteX18" fmla="*/ 15 w 10000"/>
              <a:gd name="connsiteY18" fmla="*/ 10000 h 10000"/>
              <a:gd name="connsiteX19" fmla="*/ 0 w 10000"/>
              <a:gd name="connsiteY19" fmla="*/ 6 h 10000"/>
              <a:gd name="connsiteX20" fmla="*/ 5606 w 10000"/>
              <a:gd name="connsiteY20" fmla="*/ 0 h 10000"/>
              <a:gd name="connsiteX0" fmla="*/ 5606 w 10000"/>
              <a:gd name="connsiteY0" fmla="*/ 0 h 10000"/>
              <a:gd name="connsiteX1" fmla="*/ 6230 w 10000"/>
              <a:gd name="connsiteY1" fmla="*/ 2870 h 10000"/>
              <a:gd name="connsiteX2" fmla="*/ 6432 w 10000"/>
              <a:gd name="connsiteY2" fmla="*/ 4806 h 10000"/>
              <a:gd name="connsiteX3" fmla="*/ 6549 w 10000"/>
              <a:gd name="connsiteY3" fmla="*/ 4328 h 10000"/>
              <a:gd name="connsiteX4" fmla="*/ 6525 w 10000"/>
              <a:gd name="connsiteY4" fmla="*/ 5211 h 10000"/>
              <a:gd name="connsiteX5" fmla="*/ 6498 w 10000"/>
              <a:gd name="connsiteY5" fmla="*/ 6517 h 10000"/>
              <a:gd name="connsiteX6" fmla="*/ 6750 w 10000"/>
              <a:gd name="connsiteY6" fmla="*/ 4905 h 10000"/>
              <a:gd name="connsiteX7" fmla="*/ 6780 w 10000"/>
              <a:gd name="connsiteY7" fmla="*/ 5675 h 10000"/>
              <a:gd name="connsiteX8" fmla="*/ 6882 w 10000"/>
              <a:gd name="connsiteY8" fmla="*/ 6419 h 10000"/>
              <a:gd name="connsiteX9" fmla="*/ 7004 w 10000"/>
              <a:gd name="connsiteY9" fmla="*/ 6866 h 10000"/>
              <a:gd name="connsiteX10" fmla="*/ 7283 w 10000"/>
              <a:gd name="connsiteY10" fmla="*/ 7547 h 10000"/>
              <a:gd name="connsiteX11" fmla="*/ 7577 w 10000"/>
              <a:gd name="connsiteY11" fmla="*/ 7982 h 10000"/>
              <a:gd name="connsiteX12" fmla="*/ 7994 w 10000"/>
              <a:gd name="connsiteY12" fmla="*/ 8607 h 10000"/>
              <a:gd name="connsiteX13" fmla="*/ 8522 w 10000"/>
              <a:gd name="connsiteY13" fmla="*/ 9086 h 10000"/>
              <a:gd name="connsiteX14" fmla="*/ 8969 w 10000"/>
              <a:gd name="connsiteY14" fmla="*/ 9382 h 10000"/>
              <a:gd name="connsiteX15" fmla="*/ 9411 w 10000"/>
              <a:gd name="connsiteY15" fmla="*/ 9710 h 10000"/>
              <a:gd name="connsiteX16" fmla="*/ 9705 w 10000"/>
              <a:gd name="connsiteY16" fmla="*/ 9786 h 10000"/>
              <a:gd name="connsiteX17" fmla="*/ 10000 w 10000"/>
              <a:gd name="connsiteY17" fmla="*/ 10000 h 10000"/>
              <a:gd name="connsiteX18" fmla="*/ 15 w 10000"/>
              <a:gd name="connsiteY18" fmla="*/ 10000 h 10000"/>
              <a:gd name="connsiteX19" fmla="*/ 0 w 10000"/>
              <a:gd name="connsiteY19" fmla="*/ 6 h 10000"/>
              <a:gd name="connsiteX20" fmla="*/ 5606 w 10000"/>
              <a:gd name="connsiteY20" fmla="*/ 0 h 10000"/>
              <a:gd name="connsiteX0" fmla="*/ 5606 w 10000"/>
              <a:gd name="connsiteY0" fmla="*/ 0 h 10000"/>
              <a:gd name="connsiteX1" fmla="*/ 6230 w 10000"/>
              <a:gd name="connsiteY1" fmla="*/ 2870 h 10000"/>
              <a:gd name="connsiteX2" fmla="*/ 6432 w 10000"/>
              <a:gd name="connsiteY2" fmla="*/ 4806 h 10000"/>
              <a:gd name="connsiteX3" fmla="*/ 6549 w 10000"/>
              <a:gd name="connsiteY3" fmla="*/ 4328 h 10000"/>
              <a:gd name="connsiteX4" fmla="*/ 6525 w 10000"/>
              <a:gd name="connsiteY4" fmla="*/ 5211 h 10000"/>
              <a:gd name="connsiteX5" fmla="*/ 6498 w 10000"/>
              <a:gd name="connsiteY5" fmla="*/ 6517 h 10000"/>
              <a:gd name="connsiteX6" fmla="*/ 6750 w 10000"/>
              <a:gd name="connsiteY6" fmla="*/ 5601 h 10000"/>
              <a:gd name="connsiteX7" fmla="*/ 6780 w 10000"/>
              <a:gd name="connsiteY7" fmla="*/ 5675 h 10000"/>
              <a:gd name="connsiteX8" fmla="*/ 6882 w 10000"/>
              <a:gd name="connsiteY8" fmla="*/ 6419 h 10000"/>
              <a:gd name="connsiteX9" fmla="*/ 7004 w 10000"/>
              <a:gd name="connsiteY9" fmla="*/ 6866 h 10000"/>
              <a:gd name="connsiteX10" fmla="*/ 7283 w 10000"/>
              <a:gd name="connsiteY10" fmla="*/ 7547 h 10000"/>
              <a:gd name="connsiteX11" fmla="*/ 7577 w 10000"/>
              <a:gd name="connsiteY11" fmla="*/ 7982 h 10000"/>
              <a:gd name="connsiteX12" fmla="*/ 7994 w 10000"/>
              <a:gd name="connsiteY12" fmla="*/ 8607 h 10000"/>
              <a:gd name="connsiteX13" fmla="*/ 8522 w 10000"/>
              <a:gd name="connsiteY13" fmla="*/ 9086 h 10000"/>
              <a:gd name="connsiteX14" fmla="*/ 8969 w 10000"/>
              <a:gd name="connsiteY14" fmla="*/ 9382 h 10000"/>
              <a:gd name="connsiteX15" fmla="*/ 9411 w 10000"/>
              <a:gd name="connsiteY15" fmla="*/ 9710 h 10000"/>
              <a:gd name="connsiteX16" fmla="*/ 9705 w 10000"/>
              <a:gd name="connsiteY16" fmla="*/ 9786 h 10000"/>
              <a:gd name="connsiteX17" fmla="*/ 10000 w 10000"/>
              <a:gd name="connsiteY17" fmla="*/ 10000 h 10000"/>
              <a:gd name="connsiteX18" fmla="*/ 15 w 10000"/>
              <a:gd name="connsiteY18" fmla="*/ 10000 h 10000"/>
              <a:gd name="connsiteX19" fmla="*/ 0 w 10000"/>
              <a:gd name="connsiteY19" fmla="*/ 6 h 10000"/>
              <a:gd name="connsiteX20" fmla="*/ 5606 w 10000"/>
              <a:gd name="connsiteY20" fmla="*/ 0 h 10000"/>
              <a:gd name="connsiteX0" fmla="*/ 5606 w 10000"/>
              <a:gd name="connsiteY0" fmla="*/ 0 h 10000"/>
              <a:gd name="connsiteX1" fmla="*/ 6230 w 10000"/>
              <a:gd name="connsiteY1" fmla="*/ 2870 h 10000"/>
              <a:gd name="connsiteX2" fmla="*/ 6432 w 10000"/>
              <a:gd name="connsiteY2" fmla="*/ 4806 h 10000"/>
              <a:gd name="connsiteX3" fmla="*/ 6549 w 10000"/>
              <a:gd name="connsiteY3" fmla="*/ 4328 h 10000"/>
              <a:gd name="connsiteX4" fmla="*/ 6525 w 10000"/>
              <a:gd name="connsiteY4" fmla="*/ 5211 h 10000"/>
              <a:gd name="connsiteX5" fmla="*/ 6678 w 10000"/>
              <a:gd name="connsiteY5" fmla="*/ 5264 h 10000"/>
              <a:gd name="connsiteX6" fmla="*/ 6750 w 10000"/>
              <a:gd name="connsiteY6" fmla="*/ 5601 h 10000"/>
              <a:gd name="connsiteX7" fmla="*/ 6780 w 10000"/>
              <a:gd name="connsiteY7" fmla="*/ 5675 h 10000"/>
              <a:gd name="connsiteX8" fmla="*/ 6882 w 10000"/>
              <a:gd name="connsiteY8" fmla="*/ 6419 h 10000"/>
              <a:gd name="connsiteX9" fmla="*/ 7004 w 10000"/>
              <a:gd name="connsiteY9" fmla="*/ 6866 h 10000"/>
              <a:gd name="connsiteX10" fmla="*/ 7283 w 10000"/>
              <a:gd name="connsiteY10" fmla="*/ 7547 h 10000"/>
              <a:gd name="connsiteX11" fmla="*/ 7577 w 10000"/>
              <a:gd name="connsiteY11" fmla="*/ 7982 h 10000"/>
              <a:gd name="connsiteX12" fmla="*/ 7994 w 10000"/>
              <a:gd name="connsiteY12" fmla="*/ 8607 h 10000"/>
              <a:gd name="connsiteX13" fmla="*/ 8522 w 10000"/>
              <a:gd name="connsiteY13" fmla="*/ 9086 h 10000"/>
              <a:gd name="connsiteX14" fmla="*/ 8969 w 10000"/>
              <a:gd name="connsiteY14" fmla="*/ 9382 h 10000"/>
              <a:gd name="connsiteX15" fmla="*/ 9411 w 10000"/>
              <a:gd name="connsiteY15" fmla="*/ 9710 h 10000"/>
              <a:gd name="connsiteX16" fmla="*/ 9705 w 10000"/>
              <a:gd name="connsiteY16" fmla="*/ 9786 h 10000"/>
              <a:gd name="connsiteX17" fmla="*/ 10000 w 10000"/>
              <a:gd name="connsiteY17" fmla="*/ 10000 h 10000"/>
              <a:gd name="connsiteX18" fmla="*/ 15 w 10000"/>
              <a:gd name="connsiteY18" fmla="*/ 10000 h 10000"/>
              <a:gd name="connsiteX19" fmla="*/ 0 w 10000"/>
              <a:gd name="connsiteY19" fmla="*/ 6 h 10000"/>
              <a:gd name="connsiteX20" fmla="*/ 5606 w 10000"/>
              <a:gd name="connsiteY2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00" h="10000">
                <a:moveTo>
                  <a:pt x="5606" y="0"/>
                </a:moveTo>
                <a:cubicBezTo>
                  <a:pt x="6857" y="141"/>
                  <a:pt x="5902" y="2719"/>
                  <a:pt x="6230" y="2870"/>
                </a:cubicBezTo>
                <a:cubicBezTo>
                  <a:pt x="6558" y="3021"/>
                  <a:pt x="6480" y="4644"/>
                  <a:pt x="6432" y="4806"/>
                </a:cubicBezTo>
                <a:cubicBezTo>
                  <a:pt x="6314" y="5111"/>
                  <a:pt x="6667" y="4023"/>
                  <a:pt x="6549" y="4328"/>
                </a:cubicBezTo>
                <a:cubicBezTo>
                  <a:pt x="6481" y="4622"/>
                  <a:pt x="6593" y="4917"/>
                  <a:pt x="6525" y="5211"/>
                </a:cubicBezTo>
                <a:cubicBezTo>
                  <a:pt x="6449" y="5623"/>
                  <a:pt x="6754" y="4852"/>
                  <a:pt x="6678" y="5264"/>
                </a:cubicBezTo>
                <a:cubicBezTo>
                  <a:pt x="6665" y="5585"/>
                  <a:pt x="6763" y="5280"/>
                  <a:pt x="6750" y="5601"/>
                </a:cubicBezTo>
                <a:cubicBezTo>
                  <a:pt x="6760" y="5858"/>
                  <a:pt x="6770" y="5418"/>
                  <a:pt x="6780" y="5675"/>
                </a:cubicBezTo>
                <a:lnTo>
                  <a:pt x="6882" y="6419"/>
                </a:lnTo>
                <a:cubicBezTo>
                  <a:pt x="6923" y="6568"/>
                  <a:pt x="6963" y="6717"/>
                  <a:pt x="7004" y="6866"/>
                </a:cubicBezTo>
                <a:lnTo>
                  <a:pt x="7283" y="7547"/>
                </a:lnTo>
                <a:lnTo>
                  <a:pt x="7577" y="7982"/>
                </a:lnTo>
                <a:lnTo>
                  <a:pt x="7994" y="8607"/>
                </a:lnTo>
                <a:lnTo>
                  <a:pt x="8522" y="9086"/>
                </a:lnTo>
                <a:lnTo>
                  <a:pt x="8969" y="9382"/>
                </a:lnTo>
                <a:lnTo>
                  <a:pt x="9411" y="9710"/>
                </a:lnTo>
                <a:lnTo>
                  <a:pt x="9705" y="9786"/>
                </a:lnTo>
                <a:lnTo>
                  <a:pt x="10000" y="10000"/>
                </a:lnTo>
                <a:lnTo>
                  <a:pt x="15" y="10000"/>
                </a:lnTo>
                <a:cubicBezTo>
                  <a:pt x="10" y="6669"/>
                  <a:pt x="5" y="3337"/>
                  <a:pt x="0" y="6"/>
                </a:cubicBezTo>
                <a:lnTo>
                  <a:pt x="5606" y="0"/>
                </a:lnTo>
                <a:close/>
              </a:path>
            </a:pathLst>
          </a:custGeom>
          <a:solidFill>
            <a:schemeClr val="bg2">
              <a:lumMod val="40000"/>
              <a:lumOff val="60000"/>
              <a:alpha val="30000"/>
            </a:schemeClr>
          </a:solidFill>
          <a:ln>
            <a:noFill/>
          </a:ln>
          <a:effectLst/>
        </p:spPr>
        <p:txBody>
          <a:bodyPr/>
          <a:lstStyle/>
          <a:p>
            <a:endParaRPr lang="cs-CZ"/>
          </a:p>
        </p:txBody>
      </p:sp>
      <p:sp>
        <p:nvSpPr>
          <p:cNvPr id="38" name="Freeform 2"/>
          <p:cNvSpPr>
            <a:spLocks/>
          </p:cNvSpPr>
          <p:nvPr/>
        </p:nvSpPr>
        <p:spPr bwMode="auto">
          <a:xfrm flipH="1">
            <a:off x="319088" y="1835149"/>
            <a:ext cx="5178022" cy="1275458"/>
          </a:xfrm>
          <a:custGeom>
            <a:avLst/>
            <a:gdLst>
              <a:gd name="T0" fmla="*/ 1093787 w 2265"/>
              <a:gd name="T1" fmla="*/ 2371725 h 1494"/>
              <a:gd name="T2" fmla="*/ 1198562 w 2265"/>
              <a:gd name="T3" fmla="*/ 2149475 h 1494"/>
              <a:gd name="T4" fmla="*/ 1252537 w 2265"/>
              <a:gd name="T5" fmla="*/ 1943100 h 1494"/>
              <a:gd name="T6" fmla="*/ 1306512 w 2265"/>
              <a:gd name="T7" fmla="*/ 1714500 h 1494"/>
              <a:gd name="T8" fmla="*/ 1335087 w 2265"/>
              <a:gd name="T9" fmla="*/ 1406525 h 1494"/>
              <a:gd name="T10" fmla="*/ 1309687 w 2265"/>
              <a:gd name="T11" fmla="*/ 1190625 h 1494"/>
              <a:gd name="T12" fmla="*/ 1265237 w 2265"/>
              <a:gd name="T13" fmla="*/ 1014413 h 1494"/>
              <a:gd name="T14" fmla="*/ 1182687 w 2265"/>
              <a:gd name="T15" fmla="*/ 838200 h 1494"/>
              <a:gd name="T16" fmla="*/ 1131887 w 2265"/>
              <a:gd name="T17" fmla="*/ 717550 h 1494"/>
              <a:gd name="T18" fmla="*/ 1058862 w 2265"/>
              <a:gd name="T19" fmla="*/ 581025 h 1494"/>
              <a:gd name="T20" fmla="*/ 990600 w 2265"/>
              <a:gd name="T21" fmla="*/ 477838 h 1494"/>
              <a:gd name="T22" fmla="*/ 839787 w 2265"/>
              <a:gd name="T23" fmla="*/ 314325 h 1494"/>
              <a:gd name="T24" fmla="*/ 658812 w 2265"/>
              <a:gd name="T25" fmla="*/ 187325 h 1494"/>
              <a:gd name="T26" fmla="*/ 512762 w 2265"/>
              <a:gd name="T27" fmla="*/ 117475 h 1494"/>
              <a:gd name="T28" fmla="*/ 357187 w 2265"/>
              <a:gd name="T29" fmla="*/ 63500 h 1494"/>
              <a:gd name="T30" fmla="*/ 261937 w 2265"/>
              <a:gd name="T31" fmla="*/ 41275 h 1494"/>
              <a:gd name="T32" fmla="*/ 0 w 2265"/>
              <a:gd name="T33" fmla="*/ 1588 h 1494"/>
              <a:gd name="T34" fmla="*/ 3595687 w 2265"/>
              <a:gd name="T35" fmla="*/ 0 h 1494"/>
              <a:gd name="T36" fmla="*/ 3595687 w 2265"/>
              <a:gd name="T37" fmla="*/ 2370138 h 1494"/>
              <a:gd name="T38" fmla="*/ 1093787 w 2265"/>
              <a:gd name="T39" fmla="*/ 2371725 h 14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connsiteX0" fmla="*/ 4922 w 10000"/>
              <a:gd name="connsiteY0" fmla="*/ 9829 h 9993"/>
              <a:gd name="connsiteX1" fmla="*/ 3333 w 10000"/>
              <a:gd name="connsiteY1" fmla="*/ 9063 h 9993"/>
              <a:gd name="connsiteX2" fmla="*/ 3483 w 10000"/>
              <a:gd name="connsiteY2" fmla="*/ 8193 h 9993"/>
              <a:gd name="connsiteX3" fmla="*/ 3634 w 10000"/>
              <a:gd name="connsiteY3" fmla="*/ 7229 h 9993"/>
              <a:gd name="connsiteX4" fmla="*/ 3713 w 10000"/>
              <a:gd name="connsiteY4" fmla="*/ 5930 h 9993"/>
              <a:gd name="connsiteX5" fmla="*/ 3642 w 10000"/>
              <a:gd name="connsiteY5" fmla="*/ 5020 h 9993"/>
              <a:gd name="connsiteX6" fmla="*/ 3519 w 10000"/>
              <a:gd name="connsiteY6" fmla="*/ 4277 h 9993"/>
              <a:gd name="connsiteX7" fmla="*/ 3289 w 10000"/>
              <a:gd name="connsiteY7" fmla="*/ 3534 h 9993"/>
              <a:gd name="connsiteX8" fmla="*/ 3148 w 10000"/>
              <a:gd name="connsiteY8" fmla="*/ 3025 h 9993"/>
              <a:gd name="connsiteX9" fmla="*/ 2945 w 10000"/>
              <a:gd name="connsiteY9" fmla="*/ 2450 h 9993"/>
              <a:gd name="connsiteX10" fmla="*/ 2755 w 10000"/>
              <a:gd name="connsiteY10" fmla="*/ 2015 h 9993"/>
              <a:gd name="connsiteX11" fmla="*/ 2336 w 10000"/>
              <a:gd name="connsiteY11" fmla="*/ 1325 h 9993"/>
              <a:gd name="connsiteX12" fmla="*/ 1832 w 10000"/>
              <a:gd name="connsiteY12" fmla="*/ 790 h 9993"/>
              <a:gd name="connsiteX13" fmla="*/ 1426 w 10000"/>
              <a:gd name="connsiteY13" fmla="*/ 495 h 9993"/>
              <a:gd name="connsiteX14" fmla="*/ 993 w 10000"/>
              <a:gd name="connsiteY14" fmla="*/ 268 h 9993"/>
              <a:gd name="connsiteX15" fmla="*/ 728 w 10000"/>
              <a:gd name="connsiteY15" fmla="*/ 174 h 9993"/>
              <a:gd name="connsiteX16" fmla="*/ 0 w 10000"/>
              <a:gd name="connsiteY16" fmla="*/ 7 h 9993"/>
              <a:gd name="connsiteX17" fmla="*/ 10000 w 10000"/>
              <a:gd name="connsiteY17" fmla="*/ 0 h 9993"/>
              <a:gd name="connsiteX18" fmla="*/ 10000 w 10000"/>
              <a:gd name="connsiteY18" fmla="*/ 9993 h 9993"/>
              <a:gd name="connsiteX19" fmla="*/ 4922 w 10000"/>
              <a:gd name="connsiteY19" fmla="*/ 9829 h 9993"/>
              <a:gd name="connsiteX0" fmla="*/ 4922 w 10000"/>
              <a:gd name="connsiteY0" fmla="*/ 9836 h 10000"/>
              <a:gd name="connsiteX1" fmla="*/ 4682 w 10000"/>
              <a:gd name="connsiteY1" fmla="*/ 8216 h 10000"/>
              <a:gd name="connsiteX2" fmla="*/ 3483 w 10000"/>
              <a:gd name="connsiteY2" fmla="*/ 8199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2452 h 10000"/>
              <a:gd name="connsiteX10" fmla="*/ 2755 w 10000"/>
              <a:gd name="connsiteY10" fmla="*/ 2016 h 10000"/>
              <a:gd name="connsiteX11" fmla="*/ 2336 w 10000"/>
              <a:gd name="connsiteY11" fmla="*/ 1326 h 10000"/>
              <a:gd name="connsiteX12" fmla="*/ 1832 w 10000"/>
              <a:gd name="connsiteY12" fmla="*/ 791 h 10000"/>
              <a:gd name="connsiteX13" fmla="*/ 1426 w 10000"/>
              <a:gd name="connsiteY13" fmla="*/ 495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483 w 10000"/>
              <a:gd name="connsiteY2" fmla="*/ 8199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2452 h 10000"/>
              <a:gd name="connsiteX10" fmla="*/ 2755 w 10000"/>
              <a:gd name="connsiteY10" fmla="*/ 2016 h 10000"/>
              <a:gd name="connsiteX11" fmla="*/ 2336 w 10000"/>
              <a:gd name="connsiteY11" fmla="*/ 1326 h 10000"/>
              <a:gd name="connsiteX12" fmla="*/ 1832 w 10000"/>
              <a:gd name="connsiteY12" fmla="*/ 791 h 10000"/>
              <a:gd name="connsiteX13" fmla="*/ 1426 w 10000"/>
              <a:gd name="connsiteY13" fmla="*/ 495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2452 h 10000"/>
              <a:gd name="connsiteX10" fmla="*/ 2755 w 10000"/>
              <a:gd name="connsiteY10" fmla="*/ 2016 h 10000"/>
              <a:gd name="connsiteX11" fmla="*/ 2336 w 10000"/>
              <a:gd name="connsiteY11" fmla="*/ 1326 h 10000"/>
              <a:gd name="connsiteX12" fmla="*/ 1832 w 10000"/>
              <a:gd name="connsiteY12" fmla="*/ 791 h 10000"/>
              <a:gd name="connsiteX13" fmla="*/ 1426 w 10000"/>
              <a:gd name="connsiteY13" fmla="*/ 495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2452 h 10000"/>
              <a:gd name="connsiteX10" fmla="*/ 2755 w 10000"/>
              <a:gd name="connsiteY10" fmla="*/ 2016 h 10000"/>
              <a:gd name="connsiteX11" fmla="*/ 2336 w 10000"/>
              <a:gd name="connsiteY11" fmla="*/ 1326 h 10000"/>
              <a:gd name="connsiteX12" fmla="*/ 1832 w 10000"/>
              <a:gd name="connsiteY12" fmla="*/ 791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2452 h 10000"/>
              <a:gd name="connsiteX10" fmla="*/ 2755 w 10000"/>
              <a:gd name="connsiteY10" fmla="*/ 2016 h 10000"/>
              <a:gd name="connsiteX11" fmla="*/ 2336 w 10000"/>
              <a:gd name="connsiteY11" fmla="*/ 1326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2452 h 10000"/>
              <a:gd name="connsiteX10" fmla="*/ 2755 w 10000"/>
              <a:gd name="connsiteY10" fmla="*/ 2016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2452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48 w 10000"/>
              <a:gd name="connsiteY8" fmla="*/ 3027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89 w 10000"/>
              <a:gd name="connsiteY7" fmla="*/ 3536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19 w 10000"/>
              <a:gd name="connsiteY6" fmla="*/ 4280 h 10000"/>
              <a:gd name="connsiteX7" fmla="*/ 3265 w 10000"/>
              <a:gd name="connsiteY7" fmla="*/ 4133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713 w 10000"/>
              <a:gd name="connsiteY4" fmla="*/ 5934 h 10000"/>
              <a:gd name="connsiteX5" fmla="*/ 3642 w 10000"/>
              <a:gd name="connsiteY5" fmla="*/ 5024 h 10000"/>
              <a:gd name="connsiteX6" fmla="*/ 3543 w 10000"/>
              <a:gd name="connsiteY6" fmla="*/ 4621 h 10000"/>
              <a:gd name="connsiteX7" fmla="*/ 3265 w 10000"/>
              <a:gd name="connsiteY7" fmla="*/ 4133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724 w 10000"/>
              <a:gd name="connsiteY2" fmla="*/ 6407 h 10000"/>
              <a:gd name="connsiteX3" fmla="*/ 3634 w 10000"/>
              <a:gd name="connsiteY3" fmla="*/ 7234 h 10000"/>
              <a:gd name="connsiteX4" fmla="*/ 3858 w 10000"/>
              <a:gd name="connsiteY4" fmla="*/ 5593 h 10000"/>
              <a:gd name="connsiteX5" fmla="*/ 3642 w 10000"/>
              <a:gd name="connsiteY5" fmla="*/ 5024 h 10000"/>
              <a:gd name="connsiteX6" fmla="*/ 3543 w 10000"/>
              <a:gd name="connsiteY6" fmla="*/ 4621 h 10000"/>
              <a:gd name="connsiteX7" fmla="*/ 3265 w 10000"/>
              <a:gd name="connsiteY7" fmla="*/ 4133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844 w 10000"/>
              <a:gd name="connsiteY2" fmla="*/ 6236 h 10000"/>
              <a:gd name="connsiteX3" fmla="*/ 3634 w 10000"/>
              <a:gd name="connsiteY3" fmla="*/ 7234 h 10000"/>
              <a:gd name="connsiteX4" fmla="*/ 3858 w 10000"/>
              <a:gd name="connsiteY4" fmla="*/ 5593 h 10000"/>
              <a:gd name="connsiteX5" fmla="*/ 3642 w 10000"/>
              <a:gd name="connsiteY5" fmla="*/ 5024 h 10000"/>
              <a:gd name="connsiteX6" fmla="*/ 3543 w 10000"/>
              <a:gd name="connsiteY6" fmla="*/ 4621 h 10000"/>
              <a:gd name="connsiteX7" fmla="*/ 3265 w 10000"/>
              <a:gd name="connsiteY7" fmla="*/ 4133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844 w 10000"/>
              <a:gd name="connsiteY2" fmla="*/ 6236 h 10000"/>
              <a:gd name="connsiteX3" fmla="*/ 3971 w 10000"/>
              <a:gd name="connsiteY3" fmla="*/ 6124 h 10000"/>
              <a:gd name="connsiteX4" fmla="*/ 3858 w 10000"/>
              <a:gd name="connsiteY4" fmla="*/ 5593 h 10000"/>
              <a:gd name="connsiteX5" fmla="*/ 3642 w 10000"/>
              <a:gd name="connsiteY5" fmla="*/ 5024 h 10000"/>
              <a:gd name="connsiteX6" fmla="*/ 3543 w 10000"/>
              <a:gd name="connsiteY6" fmla="*/ 4621 h 10000"/>
              <a:gd name="connsiteX7" fmla="*/ 3265 w 10000"/>
              <a:gd name="connsiteY7" fmla="*/ 4133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22 w 10000"/>
              <a:gd name="connsiteY0" fmla="*/ 9836 h 10000"/>
              <a:gd name="connsiteX1" fmla="*/ 4682 w 10000"/>
              <a:gd name="connsiteY1" fmla="*/ 8216 h 10000"/>
              <a:gd name="connsiteX2" fmla="*/ 3844 w 10000"/>
              <a:gd name="connsiteY2" fmla="*/ 6236 h 10000"/>
              <a:gd name="connsiteX3" fmla="*/ 4067 w 10000"/>
              <a:gd name="connsiteY3" fmla="*/ 5953 h 10000"/>
              <a:gd name="connsiteX4" fmla="*/ 3858 w 10000"/>
              <a:gd name="connsiteY4" fmla="*/ 5593 h 10000"/>
              <a:gd name="connsiteX5" fmla="*/ 3642 w 10000"/>
              <a:gd name="connsiteY5" fmla="*/ 5024 h 10000"/>
              <a:gd name="connsiteX6" fmla="*/ 3543 w 10000"/>
              <a:gd name="connsiteY6" fmla="*/ 4621 h 10000"/>
              <a:gd name="connsiteX7" fmla="*/ 3265 w 10000"/>
              <a:gd name="connsiteY7" fmla="*/ 4133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22 w 10000"/>
              <a:gd name="connsiteY19" fmla="*/ 9836 h 10000"/>
              <a:gd name="connsiteX0" fmla="*/ 4970 w 10000"/>
              <a:gd name="connsiteY0" fmla="*/ 9921 h 10000"/>
              <a:gd name="connsiteX1" fmla="*/ 4682 w 10000"/>
              <a:gd name="connsiteY1" fmla="*/ 8216 h 10000"/>
              <a:gd name="connsiteX2" fmla="*/ 3844 w 10000"/>
              <a:gd name="connsiteY2" fmla="*/ 6236 h 10000"/>
              <a:gd name="connsiteX3" fmla="*/ 4067 w 10000"/>
              <a:gd name="connsiteY3" fmla="*/ 5953 h 10000"/>
              <a:gd name="connsiteX4" fmla="*/ 3858 w 10000"/>
              <a:gd name="connsiteY4" fmla="*/ 5593 h 10000"/>
              <a:gd name="connsiteX5" fmla="*/ 3642 w 10000"/>
              <a:gd name="connsiteY5" fmla="*/ 5024 h 10000"/>
              <a:gd name="connsiteX6" fmla="*/ 3543 w 10000"/>
              <a:gd name="connsiteY6" fmla="*/ 4621 h 10000"/>
              <a:gd name="connsiteX7" fmla="*/ 3265 w 10000"/>
              <a:gd name="connsiteY7" fmla="*/ 4133 h 10000"/>
              <a:gd name="connsiteX8" fmla="*/ 3172 w 10000"/>
              <a:gd name="connsiteY8" fmla="*/ 3454 h 10000"/>
              <a:gd name="connsiteX9" fmla="*/ 2945 w 10000"/>
              <a:gd name="connsiteY9" fmla="*/ 3305 h 10000"/>
              <a:gd name="connsiteX10" fmla="*/ 2731 w 10000"/>
              <a:gd name="connsiteY10" fmla="*/ 2784 h 10000"/>
              <a:gd name="connsiteX11" fmla="*/ 2336 w 10000"/>
              <a:gd name="connsiteY11" fmla="*/ 2094 h 10000"/>
              <a:gd name="connsiteX12" fmla="*/ 1832 w 10000"/>
              <a:gd name="connsiteY12" fmla="*/ 1474 h 10000"/>
              <a:gd name="connsiteX13" fmla="*/ 1402 w 10000"/>
              <a:gd name="connsiteY13" fmla="*/ 836 h 10000"/>
              <a:gd name="connsiteX14" fmla="*/ 993 w 10000"/>
              <a:gd name="connsiteY14" fmla="*/ 268 h 10000"/>
              <a:gd name="connsiteX15" fmla="*/ 728 w 10000"/>
              <a:gd name="connsiteY15" fmla="*/ 174 h 10000"/>
              <a:gd name="connsiteX16" fmla="*/ 0 w 10000"/>
              <a:gd name="connsiteY16" fmla="*/ 7 h 10000"/>
              <a:gd name="connsiteX17" fmla="*/ 10000 w 10000"/>
              <a:gd name="connsiteY17" fmla="*/ 0 h 10000"/>
              <a:gd name="connsiteX18" fmla="*/ 10000 w 10000"/>
              <a:gd name="connsiteY18" fmla="*/ 10000 h 10000"/>
              <a:gd name="connsiteX19" fmla="*/ 4970 w 10000"/>
              <a:gd name="connsiteY19" fmla="*/ 992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000" h="10000">
                <a:moveTo>
                  <a:pt x="4970" y="9921"/>
                </a:moveTo>
                <a:cubicBezTo>
                  <a:pt x="5036" y="9774"/>
                  <a:pt x="4607" y="8518"/>
                  <a:pt x="4682" y="8216"/>
                </a:cubicBezTo>
                <a:cubicBezTo>
                  <a:pt x="4354" y="7015"/>
                  <a:pt x="4244" y="6242"/>
                  <a:pt x="3844" y="6236"/>
                </a:cubicBezTo>
                <a:cubicBezTo>
                  <a:pt x="3894" y="5915"/>
                  <a:pt x="4017" y="6274"/>
                  <a:pt x="4067" y="5953"/>
                </a:cubicBezTo>
                <a:cubicBezTo>
                  <a:pt x="4093" y="5520"/>
                  <a:pt x="3832" y="6026"/>
                  <a:pt x="3858" y="5593"/>
                </a:cubicBezTo>
                <a:cubicBezTo>
                  <a:pt x="3834" y="5290"/>
                  <a:pt x="3666" y="5327"/>
                  <a:pt x="3642" y="5024"/>
                </a:cubicBezTo>
                <a:cubicBezTo>
                  <a:pt x="3609" y="4890"/>
                  <a:pt x="3576" y="4755"/>
                  <a:pt x="3543" y="4621"/>
                </a:cubicBezTo>
                <a:cubicBezTo>
                  <a:pt x="3466" y="4373"/>
                  <a:pt x="3342" y="4381"/>
                  <a:pt x="3265" y="4133"/>
                </a:cubicBezTo>
                <a:cubicBezTo>
                  <a:pt x="3234" y="3907"/>
                  <a:pt x="3203" y="3680"/>
                  <a:pt x="3172" y="3454"/>
                </a:cubicBezTo>
                <a:lnTo>
                  <a:pt x="2945" y="3305"/>
                </a:lnTo>
                <a:cubicBezTo>
                  <a:pt x="2882" y="3160"/>
                  <a:pt x="2794" y="2930"/>
                  <a:pt x="2731" y="2784"/>
                </a:cubicBezTo>
                <a:lnTo>
                  <a:pt x="2336" y="2094"/>
                </a:lnTo>
                <a:lnTo>
                  <a:pt x="1832" y="1474"/>
                </a:lnTo>
                <a:lnTo>
                  <a:pt x="1402" y="836"/>
                </a:lnTo>
                <a:lnTo>
                  <a:pt x="993" y="268"/>
                </a:lnTo>
                <a:lnTo>
                  <a:pt x="728" y="174"/>
                </a:lnTo>
                <a:lnTo>
                  <a:pt x="0" y="7"/>
                </a:lnTo>
                <a:lnTo>
                  <a:pt x="10000" y="0"/>
                </a:lnTo>
                <a:lnTo>
                  <a:pt x="10000" y="10000"/>
                </a:lnTo>
                <a:lnTo>
                  <a:pt x="4970" y="9921"/>
                </a:lnTo>
                <a:close/>
              </a:path>
            </a:pathLst>
          </a:custGeom>
          <a:solidFill>
            <a:srgbClr val="DDDDDD">
              <a:alpha val="50195"/>
            </a:srgbClr>
          </a:solidFill>
          <a:ln>
            <a:noFill/>
          </a:ln>
          <a:effectLst/>
        </p:spPr>
        <p:txBody>
          <a:bodyPr/>
          <a:lstStyle/>
          <a:p>
            <a:endParaRPr lang="cs-CZ"/>
          </a:p>
        </p:txBody>
      </p:sp>
      <p:sp>
        <p:nvSpPr>
          <p:cNvPr id="1095" name="Rectangle 71"/>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10255" name="Group 14"/>
          <p:cNvGrpSpPr>
            <a:grpSpLocks/>
          </p:cNvGrpSpPr>
          <p:nvPr/>
        </p:nvGrpSpPr>
        <p:grpSpPr bwMode="auto">
          <a:xfrm>
            <a:off x="1951038" y="3195638"/>
            <a:ext cx="4227513" cy="2886075"/>
            <a:chOff x="7" y="2013"/>
            <a:chExt cx="2663" cy="1818"/>
          </a:xfrm>
        </p:grpSpPr>
        <p:sp>
          <p:nvSpPr>
            <p:cNvPr id="10264" name="Freeform 41"/>
            <p:cNvSpPr>
              <a:spLocks/>
            </p:cNvSpPr>
            <p:nvPr/>
          </p:nvSpPr>
          <p:spPr bwMode="auto">
            <a:xfrm>
              <a:off x="7" y="2013"/>
              <a:ext cx="2599" cy="1803"/>
            </a:xfrm>
            <a:custGeom>
              <a:avLst/>
              <a:gdLst>
                <a:gd name="T0" fmla="*/ 2147483647 w 1781"/>
                <a:gd name="T1" fmla="*/ 282302194 h 1235"/>
                <a:gd name="T2" fmla="*/ 2147483647 w 1781"/>
                <a:gd name="T3" fmla="*/ 2147483647 h 1235"/>
                <a:gd name="T4" fmla="*/ 2147483647 w 1781"/>
                <a:gd name="T5" fmla="*/ 2147483647 h 1235"/>
                <a:gd name="T6" fmla="*/ 2147483647 w 1781"/>
                <a:gd name="T7" fmla="*/ 2147483647 h 1235"/>
                <a:gd name="T8" fmla="*/ 2147483647 w 1781"/>
                <a:gd name="T9" fmla="*/ 2147483647 h 1235"/>
                <a:gd name="T10" fmla="*/ 2147483647 w 1781"/>
                <a:gd name="T11" fmla="*/ 0 h 1235"/>
                <a:gd name="T12" fmla="*/ 2147483647 w 1781"/>
                <a:gd name="T13" fmla="*/ 282302194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1" h="1235">
                  <a:moveTo>
                    <a:pt x="487" y="36"/>
                  </a:moveTo>
                  <a:cubicBezTo>
                    <a:pt x="412" y="169"/>
                    <a:pt x="208" y="597"/>
                    <a:pt x="609" y="785"/>
                  </a:cubicBezTo>
                  <a:cubicBezTo>
                    <a:pt x="830" y="873"/>
                    <a:pt x="1204" y="807"/>
                    <a:pt x="1523" y="363"/>
                  </a:cubicBezTo>
                  <a:cubicBezTo>
                    <a:pt x="1586" y="379"/>
                    <a:pt x="1709" y="419"/>
                    <a:pt x="1781" y="444"/>
                  </a:cubicBezTo>
                  <a:cubicBezTo>
                    <a:pt x="1502" y="949"/>
                    <a:pt x="806" y="1235"/>
                    <a:pt x="452" y="998"/>
                  </a:cubicBezTo>
                  <a:cubicBezTo>
                    <a:pt x="0" y="701"/>
                    <a:pt x="278" y="135"/>
                    <a:pt x="372" y="0"/>
                  </a:cubicBezTo>
                  <a:cubicBezTo>
                    <a:pt x="430" y="17"/>
                    <a:pt x="411" y="11"/>
                    <a:pt x="487" y="36"/>
                  </a:cubicBezTo>
                  <a:close/>
                </a:path>
              </a:pathLst>
            </a:custGeom>
            <a:solidFill>
              <a:schemeClr val="bg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5" name="Freeform 42"/>
            <p:cNvSpPr>
              <a:spLocks/>
            </p:cNvSpPr>
            <p:nvPr/>
          </p:nvSpPr>
          <p:spPr bwMode="auto">
            <a:xfrm>
              <a:off x="755" y="2659"/>
              <a:ext cx="1915" cy="1172"/>
            </a:xfrm>
            <a:custGeom>
              <a:avLst/>
              <a:gdLst>
                <a:gd name="T0" fmla="*/ 0 w 1312"/>
                <a:gd name="T1" fmla="*/ 2147483647 h 803"/>
                <a:gd name="T2" fmla="*/ 2147483647 w 1312"/>
                <a:gd name="T3" fmla="*/ 2147483647 h 803"/>
                <a:gd name="T4" fmla="*/ 2147483647 w 1312"/>
                <a:gd name="T5" fmla="*/ 0 h 803"/>
                <a:gd name="T6" fmla="*/ 2147483647 w 1312"/>
                <a:gd name="T7" fmla="*/ 493633362 h 803"/>
                <a:gd name="T8" fmla="*/ 2147483647 w 1312"/>
                <a:gd name="T9" fmla="*/ 2147483647 h 803"/>
                <a:gd name="T10" fmla="*/ 0 w 1312"/>
                <a:gd name="T11" fmla="*/ 2147483647 h 803"/>
                <a:gd name="T12" fmla="*/ 0 60000 65536"/>
                <a:gd name="T13" fmla="*/ 0 60000 65536"/>
                <a:gd name="T14" fmla="*/ 0 60000 65536"/>
                <a:gd name="T15" fmla="*/ 0 60000 65536"/>
                <a:gd name="T16" fmla="*/ 0 60000 65536"/>
                <a:gd name="T17" fmla="*/ 0 60000 65536"/>
                <a:gd name="T18" fmla="*/ 0 w 1312"/>
                <a:gd name="T19" fmla="*/ 0 h 803"/>
                <a:gd name="T20" fmla="*/ 1312 w 1312"/>
                <a:gd name="T21" fmla="*/ 803 h 803"/>
              </a:gdLst>
              <a:ahLst/>
              <a:cxnLst>
                <a:cxn ang="T12">
                  <a:pos x="T0" y="T1"/>
                </a:cxn>
                <a:cxn ang="T13">
                  <a:pos x="T2" y="T3"/>
                </a:cxn>
                <a:cxn ang="T14">
                  <a:pos x="T4" y="T5"/>
                </a:cxn>
                <a:cxn ang="T15">
                  <a:pos x="T6" y="T7"/>
                </a:cxn>
                <a:cxn ang="T16">
                  <a:pos x="T8" y="T9"/>
                </a:cxn>
                <a:cxn ang="T17">
                  <a:pos x="T10" y="T11"/>
                </a:cxn>
              </a:cxnLst>
              <a:rect l="T18" t="T19" r="T20" b="T21"/>
              <a:pathLst>
                <a:path w="1312" h="803">
                  <a:moveTo>
                    <a:pt x="0" y="589"/>
                  </a:moveTo>
                  <a:cubicBezTo>
                    <a:pt x="0" y="589"/>
                    <a:pt x="399" y="803"/>
                    <a:pt x="989" y="335"/>
                  </a:cubicBezTo>
                  <a:cubicBezTo>
                    <a:pt x="1163" y="189"/>
                    <a:pt x="1267" y="0"/>
                    <a:pt x="1267" y="0"/>
                  </a:cubicBezTo>
                  <a:cubicBezTo>
                    <a:pt x="1312" y="63"/>
                    <a:pt x="1312" y="63"/>
                    <a:pt x="1312" y="63"/>
                  </a:cubicBezTo>
                  <a:cubicBezTo>
                    <a:pt x="1312" y="63"/>
                    <a:pt x="999" y="633"/>
                    <a:pt x="400" y="678"/>
                  </a:cubicBezTo>
                  <a:cubicBezTo>
                    <a:pt x="148" y="694"/>
                    <a:pt x="0" y="589"/>
                    <a:pt x="0" y="589"/>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6" name="Freeform 43"/>
            <p:cNvSpPr>
              <a:spLocks/>
            </p:cNvSpPr>
            <p:nvPr/>
          </p:nvSpPr>
          <p:spPr bwMode="auto">
            <a:xfrm>
              <a:off x="419" y="2066"/>
              <a:ext cx="389" cy="1042"/>
            </a:xfrm>
            <a:custGeom>
              <a:avLst/>
              <a:gdLst>
                <a:gd name="T0" fmla="*/ 1597701553 w 267"/>
                <a:gd name="T1" fmla="*/ 0 h 714"/>
                <a:gd name="T2" fmla="*/ 2034147507 w 267"/>
                <a:gd name="T3" fmla="*/ 391658465 h 714"/>
                <a:gd name="T4" fmla="*/ 2057526413 w 267"/>
                <a:gd name="T5" fmla="*/ 2147483647 h 714"/>
                <a:gd name="T6" fmla="*/ 678049099 w 267"/>
                <a:gd name="T7" fmla="*/ 2147483647 h 714"/>
                <a:gd name="T8" fmla="*/ 1597701553 w 267"/>
                <a:gd name="T9" fmla="*/ 0 h 714"/>
                <a:gd name="T10" fmla="*/ 0 60000 65536"/>
                <a:gd name="T11" fmla="*/ 0 60000 65536"/>
                <a:gd name="T12" fmla="*/ 0 60000 65536"/>
                <a:gd name="T13" fmla="*/ 0 60000 65536"/>
                <a:gd name="T14" fmla="*/ 0 60000 65536"/>
                <a:gd name="T15" fmla="*/ 0 w 267"/>
                <a:gd name="T16" fmla="*/ 0 h 714"/>
                <a:gd name="T17" fmla="*/ 267 w 267"/>
                <a:gd name="T18" fmla="*/ 714 h 714"/>
              </a:gdLst>
              <a:ahLst/>
              <a:cxnLst>
                <a:cxn ang="T10">
                  <a:pos x="T0" y="T1"/>
                </a:cxn>
                <a:cxn ang="T11">
                  <a:pos x="T2" y="T3"/>
                </a:cxn>
                <a:cxn ang="T12">
                  <a:pos x="T4" y="T5"/>
                </a:cxn>
                <a:cxn ang="T13">
                  <a:pos x="T6" y="T7"/>
                </a:cxn>
                <a:cxn ang="T14">
                  <a:pos x="T8" y="T9"/>
                </a:cxn>
              </a:cxnLst>
              <a:rect l="T15" t="T16" r="T17" b="T18"/>
              <a:pathLst>
                <a:path w="267" h="714">
                  <a:moveTo>
                    <a:pt x="205" y="0"/>
                  </a:moveTo>
                  <a:cubicBezTo>
                    <a:pt x="205" y="0"/>
                    <a:pt x="254" y="45"/>
                    <a:pt x="261" y="50"/>
                  </a:cubicBezTo>
                  <a:cubicBezTo>
                    <a:pt x="267" y="61"/>
                    <a:pt x="0" y="424"/>
                    <a:pt x="264" y="714"/>
                  </a:cubicBezTo>
                  <a:cubicBezTo>
                    <a:pt x="69" y="593"/>
                    <a:pt x="85" y="409"/>
                    <a:pt x="87" y="363"/>
                  </a:cubicBezTo>
                  <a:cubicBezTo>
                    <a:pt x="88" y="197"/>
                    <a:pt x="205" y="0"/>
                    <a:pt x="205" y="0"/>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nvGrpSpPr>
          <p:cNvPr id="10256" name="Group 18"/>
          <p:cNvGrpSpPr>
            <a:grpSpLocks/>
          </p:cNvGrpSpPr>
          <p:nvPr/>
        </p:nvGrpSpPr>
        <p:grpSpPr bwMode="auto">
          <a:xfrm>
            <a:off x="2901951" y="1714500"/>
            <a:ext cx="3890963" cy="2492375"/>
            <a:chOff x="606" y="1010"/>
            <a:chExt cx="2451" cy="1570"/>
          </a:xfrm>
        </p:grpSpPr>
        <p:sp>
          <p:nvSpPr>
            <p:cNvPr id="10257" name="Freeform 46"/>
            <p:cNvSpPr>
              <a:spLocks/>
            </p:cNvSpPr>
            <p:nvPr/>
          </p:nvSpPr>
          <p:spPr bwMode="auto">
            <a:xfrm>
              <a:off x="2683" y="1564"/>
              <a:ext cx="261" cy="1016"/>
            </a:xfrm>
            <a:custGeom>
              <a:avLst/>
              <a:gdLst>
                <a:gd name="T0" fmla="*/ 0 w 179"/>
                <a:gd name="T1" fmla="*/ 2147483647 h 696"/>
                <a:gd name="T2" fmla="*/ 328124988 w 179"/>
                <a:gd name="T3" fmla="*/ 2147483647 h 696"/>
                <a:gd name="T4" fmla="*/ 1085935522 w 179"/>
                <a:gd name="T5" fmla="*/ 2147483647 h 696"/>
                <a:gd name="T6" fmla="*/ 710936892 w 179"/>
                <a:gd name="T7" fmla="*/ 493879144 h 696"/>
                <a:gd name="T8" fmla="*/ 499999227 w 179"/>
                <a:gd name="T9" fmla="*/ 0 h 696"/>
                <a:gd name="T10" fmla="*/ 0 w 179"/>
                <a:gd name="T11" fmla="*/ 2147483647 h 696"/>
                <a:gd name="T12" fmla="*/ 0 60000 65536"/>
                <a:gd name="T13" fmla="*/ 0 60000 65536"/>
                <a:gd name="T14" fmla="*/ 0 60000 65536"/>
                <a:gd name="T15" fmla="*/ 0 60000 65536"/>
                <a:gd name="T16" fmla="*/ 0 60000 65536"/>
                <a:gd name="T17" fmla="*/ 0 60000 65536"/>
                <a:gd name="T18" fmla="*/ 0 w 179"/>
                <a:gd name="T19" fmla="*/ 0 h 696"/>
                <a:gd name="T20" fmla="*/ 179 w 179"/>
                <a:gd name="T21" fmla="*/ 696 h 696"/>
              </a:gdLst>
              <a:ahLst/>
              <a:cxnLst>
                <a:cxn ang="T12">
                  <a:pos x="T0" y="T1"/>
                </a:cxn>
                <a:cxn ang="T13">
                  <a:pos x="T2" y="T3"/>
                </a:cxn>
                <a:cxn ang="T14">
                  <a:pos x="T4" y="T5"/>
                </a:cxn>
                <a:cxn ang="T15">
                  <a:pos x="T6" y="T7"/>
                </a:cxn>
                <a:cxn ang="T16">
                  <a:pos x="T8" y="T9"/>
                </a:cxn>
                <a:cxn ang="T17">
                  <a:pos x="T10" y="T11"/>
                </a:cxn>
              </a:cxnLst>
              <a:rect l="T18" t="T19" r="T20" b="T21"/>
              <a:pathLst>
                <a:path w="179" h="696">
                  <a:moveTo>
                    <a:pt x="0" y="630"/>
                  </a:moveTo>
                  <a:cubicBezTo>
                    <a:pt x="19" y="659"/>
                    <a:pt x="42" y="696"/>
                    <a:pt x="42" y="696"/>
                  </a:cubicBezTo>
                  <a:cubicBezTo>
                    <a:pt x="42" y="696"/>
                    <a:pt x="134" y="518"/>
                    <a:pt x="139" y="315"/>
                  </a:cubicBezTo>
                  <a:cubicBezTo>
                    <a:pt x="146" y="172"/>
                    <a:pt x="91" y="63"/>
                    <a:pt x="91" y="63"/>
                  </a:cubicBezTo>
                  <a:cubicBezTo>
                    <a:pt x="64" y="0"/>
                    <a:pt x="64" y="0"/>
                    <a:pt x="64" y="0"/>
                  </a:cubicBezTo>
                  <a:cubicBezTo>
                    <a:pt x="64" y="0"/>
                    <a:pt x="179" y="245"/>
                    <a:pt x="0" y="630"/>
                  </a:cubicBezTo>
                  <a:close/>
                </a:path>
              </a:pathLst>
            </a:custGeom>
            <a:gradFill rotWithShape="1">
              <a:gsLst>
                <a:gs pos="0">
                  <a:srgbClr val="C1C1C1"/>
                </a:gs>
                <a:gs pos="50000">
                  <a:srgbClr val="565656"/>
                </a:gs>
                <a:gs pos="100000">
                  <a:srgbClr val="C1C1C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10258" name="Group 20"/>
            <p:cNvGrpSpPr>
              <a:grpSpLocks/>
            </p:cNvGrpSpPr>
            <p:nvPr/>
          </p:nvGrpSpPr>
          <p:grpSpPr bwMode="auto">
            <a:xfrm>
              <a:off x="606" y="1010"/>
              <a:ext cx="2451" cy="1570"/>
              <a:chOff x="606" y="1010"/>
              <a:chExt cx="2451" cy="1570"/>
            </a:xfrm>
          </p:grpSpPr>
          <p:sp>
            <p:nvSpPr>
              <p:cNvPr id="10259" name="Freeform 48"/>
              <p:cNvSpPr>
                <a:spLocks/>
              </p:cNvSpPr>
              <p:nvPr/>
            </p:nvSpPr>
            <p:spPr bwMode="auto">
              <a:xfrm>
                <a:off x="2303" y="2376"/>
                <a:ext cx="440" cy="204"/>
              </a:xfrm>
              <a:custGeom>
                <a:avLst/>
                <a:gdLst>
                  <a:gd name="T0" fmla="*/ 0 w 469"/>
                  <a:gd name="T1" fmla="*/ 0 h 218"/>
                  <a:gd name="T2" fmla="*/ 840714288 w 469"/>
                  <a:gd name="T3" fmla="*/ 237490148 h 218"/>
                  <a:gd name="T4" fmla="*/ 975977609 w 469"/>
                  <a:gd name="T5" fmla="*/ 450199521 h 218"/>
                  <a:gd name="T6" fmla="*/ 151911568 w 469"/>
                  <a:gd name="T7" fmla="*/ 206513485 h 218"/>
                  <a:gd name="T8" fmla="*/ 0 w 469"/>
                  <a:gd name="T9" fmla="*/ 0 h 218"/>
                  <a:gd name="T10" fmla="*/ 0 60000 65536"/>
                  <a:gd name="T11" fmla="*/ 0 60000 65536"/>
                  <a:gd name="T12" fmla="*/ 0 60000 65536"/>
                  <a:gd name="T13" fmla="*/ 0 60000 65536"/>
                  <a:gd name="T14" fmla="*/ 0 60000 65536"/>
                  <a:gd name="T15" fmla="*/ 0 w 469"/>
                  <a:gd name="T16" fmla="*/ 0 h 218"/>
                  <a:gd name="T17" fmla="*/ 469 w 469"/>
                  <a:gd name="T18" fmla="*/ 218 h 218"/>
                </a:gdLst>
                <a:ahLst/>
                <a:cxnLst>
                  <a:cxn ang="T10">
                    <a:pos x="T0" y="T1"/>
                  </a:cxn>
                  <a:cxn ang="T11">
                    <a:pos x="T2" y="T3"/>
                  </a:cxn>
                  <a:cxn ang="T12">
                    <a:pos x="T4" y="T5"/>
                  </a:cxn>
                  <a:cxn ang="T13">
                    <a:pos x="T6" y="T7"/>
                  </a:cxn>
                  <a:cxn ang="T14">
                    <a:pos x="T8" y="T9"/>
                  </a:cxn>
                </a:cxnLst>
                <a:rect l="T15" t="T16" r="T17" b="T18"/>
                <a:pathLst>
                  <a:path w="469" h="218">
                    <a:moveTo>
                      <a:pt x="0" y="0"/>
                    </a:moveTo>
                    <a:lnTo>
                      <a:pt x="404" y="115"/>
                    </a:lnTo>
                    <a:lnTo>
                      <a:pt x="469" y="218"/>
                    </a:lnTo>
                    <a:lnTo>
                      <a:pt x="73" y="100"/>
                    </a:lnTo>
                    <a:lnTo>
                      <a:pt x="0" y="0"/>
                    </a:lnTo>
                    <a:close/>
                  </a:path>
                </a:pathLst>
              </a:custGeom>
              <a:gradFill rotWithShape="1">
                <a:gsLst>
                  <a:gs pos="0">
                    <a:srgbClr val="BDBDBD"/>
                  </a:gs>
                  <a:gs pos="100000">
                    <a:srgbClr val="4B4B4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nvGrpSpPr>
              <p:cNvPr id="10260" name="Group 22"/>
              <p:cNvGrpSpPr>
                <a:grpSpLocks/>
              </p:cNvGrpSpPr>
              <p:nvPr/>
            </p:nvGrpSpPr>
            <p:grpSpPr bwMode="auto">
              <a:xfrm>
                <a:off x="606" y="1010"/>
                <a:ext cx="2451" cy="1473"/>
                <a:chOff x="606" y="1010"/>
                <a:chExt cx="2451" cy="1473"/>
              </a:xfrm>
            </p:grpSpPr>
            <p:sp>
              <p:nvSpPr>
                <p:cNvPr id="10261" name="Freeform 45"/>
                <p:cNvSpPr>
                  <a:spLocks/>
                </p:cNvSpPr>
                <p:nvPr/>
              </p:nvSpPr>
              <p:spPr bwMode="auto">
                <a:xfrm>
                  <a:off x="606" y="1010"/>
                  <a:ext cx="2451" cy="1473"/>
                </a:xfrm>
                <a:custGeom>
                  <a:avLst/>
                  <a:gdLst>
                    <a:gd name="T0" fmla="*/ 2147483647 w 1678"/>
                    <a:gd name="T1" fmla="*/ 2147483647 h 1010"/>
                    <a:gd name="T2" fmla="*/ 2147483647 w 1678"/>
                    <a:gd name="T3" fmla="*/ 1970026691 h 1010"/>
                    <a:gd name="T4" fmla="*/ 911044925 w 1678"/>
                    <a:gd name="T5" fmla="*/ 2147483647 h 1010"/>
                    <a:gd name="T6" fmla="*/ 0 w 1678"/>
                    <a:gd name="T7" fmla="*/ 2147483647 h 1010"/>
                    <a:gd name="T8" fmla="*/ 2147483647 w 1678"/>
                    <a:gd name="T9" fmla="*/ 492507517 h 1010"/>
                    <a:gd name="T10" fmla="*/ 2147483647 w 1678"/>
                    <a:gd name="T11" fmla="*/ 2147483647 h 1010"/>
                    <a:gd name="T12" fmla="*/ 2147483647 w 1678"/>
                    <a:gd name="T13" fmla="*/ 2147483647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78" h="1010">
                      <a:moveTo>
                        <a:pt x="1162" y="936"/>
                      </a:moveTo>
                      <a:cubicBezTo>
                        <a:pt x="1222" y="836"/>
                        <a:pt x="1371" y="388"/>
                        <a:pt x="985" y="252"/>
                      </a:cubicBezTo>
                      <a:cubicBezTo>
                        <a:pt x="471" y="122"/>
                        <a:pt x="116" y="637"/>
                        <a:pt x="116" y="637"/>
                      </a:cubicBezTo>
                      <a:cubicBezTo>
                        <a:pt x="116" y="637"/>
                        <a:pt x="116" y="637"/>
                        <a:pt x="0" y="603"/>
                      </a:cubicBezTo>
                      <a:cubicBezTo>
                        <a:pt x="272" y="215"/>
                        <a:pt x="727" y="0"/>
                        <a:pt x="1077" y="63"/>
                      </a:cubicBezTo>
                      <a:cubicBezTo>
                        <a:pt x="1416" y="123"/>
                        <a:pt x="1678" y="452"/>
                        <a:pt x="1422" y="1010"/>
                      </a:cubicBezTo>
                      <a:cubicBezTo>
                        <a:pt x="1357" y="994"/>
                        <a:pt x="1209" y="950"/>
                        <a:pt x="1162" y="936"/>
                      </a:cubicBezTo>
                      <a:close/>
                    </a:path>
                  </a:pathLst>
                </a:custGeom>
                <a:gradFill rotWithShape="1">
                  <a:gsLst>
                    <a:gs pos="0">
                      <a:srgbClr val="F6F6F6"/>
                    </a:gs>
                    <a:gs pos="100000">
                      <a:srgbClr val="71717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2" name="Freeform 47"/>
                <p:cNvSpPr>
                  <a:spLocks/>
                </p:cNvSpPr>
                <p:nvPr/>
              </p:nvSpPr>
              <p:spPr bwMode="auto">
                <a:xfrm>
                  <a:off x="775" y="1187"/>
                  <a:ext cx="1606" cy="826"/>
                </a:xfrm>
                <a:custGeom>
                  <a:avLst/>
                  <a:gdLst>
                    <a:gd name="T0" fmla="*/ 2147483647 w 1100"/>
                    <a:gd name="T1" fmla="*/ 1023682292 h 565"/>
                    <a:gd name="T2" fmla="*/ 0 w 1100"/>
                    <a:gd name="T3" fmla="*/ 2147483647 h 565"/>
                    <a:gd name="T4" fmla="*/ 423523951 w 1100"/>
                    <a:gd name="T5" fmla="*/ 2147483647 h 565"/>
                    <a:gd name="T6" fmla="*/ 2147483647 w 1100"/>
                    <a:gd name="T7" fmla="*/ 1464653099 h 565"/>
                    <a:gd name="T8" fmla="*/ 2147483647 w 1100"/>
                    <a:gd name="T9" fmla="*/ 2147483647 h 565"/>
                    <a:gd name="T10" fmla="*/ 2147483647 w 1100"/>
                    <a:gd name="T11" fmla="*/ 1023682292 h 565"/>
                    <a:gd name="T12" fmla="*/ 0 60000 65536"/>
                    <a:gd name="T13" fmla="*/ 0 60000 65536"/>
                    <a:gd name="T14" fmla="*/ 0 60000 65536"/>
                    <a:gd name="T15" fmla="*/ 0 60000 65536"/>
                    <a:gd name="T16" fmla="*/ 0 60000 65536"/>
                    <a:gd name="T17" fmla="*/ 0 60000 65536"/>
                    <a:gd name="T18" fmla="*/ 0 w 1100"/>
                    <a:gd name="T19" fmla="*/ 0 h 565"/>
                    <a:gd name="T20" fmla="*/ 1100 w 1100"/>
                    <a:gd name="T21" fmla="*/ 565 h 565"/>
                  </a:gdLst>
                  <a:ahLst/>
                  <a:cxnLst>
                    <a:cxn ang="T12">
                      <a:pos x="T0" y="T1"/>
                    </a:cxn>
                    <a:cxn ang="T13">
                      <a:pos x="T2" y="T3"/>
                    </a:cxn>
                    <a:cxn ang="T14">
                      <a:pos x="T4" y="T5"/>
                    </a:cxn>
                    <a:cxn ang="T15">
                      <a:pos x="T6" y="T7"/>
                    </a:cxn>
                    <a:cxn ang="T16">
                      <a:pos x="T8" y="T9"/>
                    </a:cxn>
                    <a:cxn ang="T17">
                      <a:pos x="T10" y="T11"/>
                    </a:cxn>
                  </a:cxnLst>
                  <a:rect l="T18" t="T19" r="T20" b="T21"/>
                  <a:pathLst>
                    <a:path w="1100" h="565">
                      <a:moveTo>
                        <a:pt x="869" y="130"/>
                      </a:moveTo>
                      <a:cubicBezTo>
                        <a:pt x="355" y="0"/>
                        <a:pt x="0" y="515"/>
                        <a:pt x="0" y="515"/>
                      </a:cubicBezTo>
                      <a:cubicBezTo>
                        <a:pt x="0" y="515"/>
                        <a:pt x="0" y="515"/>
                        <a:pt x="54" y="565"/>
                      </a:cubicBezTo>
                      <a:cubicBezTo>
                        <a:pt x="279" y="285"/>
                        <a:pt x="580" y="120"/>
                        <a:pt x="866" y="186"/>
                      </a:cubicBezTo>
                      <a:cubicBezTo>
                        <a:pt x="1050" y="226"/>
                        <a:pt x="1100" y="347"/>
                        <a:pt x="1100" y="347"/>
                      </a:cubicBezTo>
                      <a:cubicBezTo>
                        <a:pt x="1084" y="303"/>
                        <a:pt x="1043" y="192"/>
                        <a:pt x="869" y="130"/>
                      </a:cubicBezTo>
                      <a:close/>
                    </a:path>
                  </a:pathLst>
                </a:custGeom>
                <a:gradFill rotWithShape="1">
                  <a:gsLst>
                    <a:gs pos="0">
                      <a:srgbClr val="A3A3A3"/>
                    </a:gs>
                    <a:gs pos="50000">
                      <a:srgbClr val="525252"/>
                    </a:gs>
                    <a:gs pos="100000">
                      <a:srgbClr val="A3A3A3"/>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10263" name="Freeform 49"/>
                <p:cNvSpPr>
                  <a:spLocks/>
                </p:cNvSpPr>
                <p:nvPr/>
              </p:nvSpPr>
              <p:spPr bwMode="auto">
                <a:xfrm>
                  <a:off x="606" y="1890"/>
                  <a:ext cx="249" cy="123"/>
                </a:xfrm>
                <a:custGeom>
                  <a:avLst/>
                  <a:gdLst>
                    <a:gd name="T0" fmla="*/ 380616898 w 264"/>
                    <a:gd name="T1" fmla="*/ 110562930 h 131"/>
                    <a:gd name="T2" fmla="*/ 558237093 w 264"/>
                    <a:gd name="T3" fmla="*/ 273276553 h 131"/>
                    <a:gd name="T4" fmla="*/ 175506133 w 264"/>
                    <a:gd name="T5" fmla="*/ 162713624 h 131"/>
                    <a:gd name="T6" fmla="*/ 0 w 264"/>
                    <a:gd name="T7" fmla="*/ 0 h 131"/>
                    <a:gd name="T8" fmla="*/ 380616898 w 264"/>
                    <a:gd name="T9" fmla="*/ 110562930 h 131"/>
                    <a:gd name="T10" fmla="*/ 0 60000 65536"/>
                    <a:gd name="T11" fmla="*/ 0 60000 65536"/>
                    <a:gd name="T12" fmla="*/ 0 60000 65536"/>
                    <a:gd name="T13" fmla="*/ 0 60000 65536"/>
                    <a:gd name="T14" fmla="*/ 0 60000 65536"/>
                    <a:gd name="T15" fmla="*/ 0 w 264"/>
                    <a:gd name="T16" fmla="*/ 0 h 131"/>
                    <a:gd name="T17" fmla="*/ 264 w 264"/>
                    <a:gd name="T18" fmla="*/ 131 h 131"/>
                  </a:gdLst>
                  <a:ahLst/>
                  <a:cxnLst>
                    <a:cxn ang="T10">
                      <a:pos x="T0" y="T1"/>
                    </a:cxn>
                    <a:cxn ang="T11">
                      <a:pos x="T2" y="T3"/>
                    </a:cxn>
                    <a:cxn ang="T12">
                      <a:pos x="T4" y="T5"/>
                    </a:cxn>
                    <a:cxn ang="T13">
                      <a:pos x="T6" y="T7"/>
                    </a:cxn>
                    <a:cxn ang="T14">
                      <a:pos x="T8" y="T9"/>
                    </a:cxn>
                  </a:cxnLst>
                  <a:rect l="T15" t="T16" r="T17" b="T18"/>
                  <a:pathLst>
                    <a:path w="264" h="131">
                      <a:moveTo>
                        <a:pt x="180" y="53"/>
                      </a:moveTo>
                      <a:lnTo>
                        <a:pt x="264" y="131"/>
                      </a:lnTo>
                      <a:lnTo>
                        <a:pt x="83" y="78"/>
                      </a:lnTo>
                      <a:lnTo>
                        <a:pt x="0" y="0"/>
                      </a:lnTo>
                      <a:lnTo>
                        <a:pt x="180" y="53"/>
                      </a:lnTo>
                      <a:close/>
                    </a:path>
                  </a:pathLst>
                </a:custGeom>
                <a:gradFill rotWithShape="1">
                  <a:gsLst>
                    <a:gs pos="0">
                      <a:srgbClr val="BDBDBD"/>
                    </a:gs>
                    <a:gs pos="100000">
                      <a:srgbClr val="4B4B4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grpSp>
        </p:grpSp>
      </p:grpSp>
      <p:sp>
        <p:nvSpPr>
          <p:cNvPr id="10253" name="WordArt 51"/>
          <p:cNvSpPr>
            <a:spLocks noChangeArrowheads="1" noChangeShapeType="1" noTextEdit="1"/>
          </p:cNvSpPr>
          <p:nvPr/>
        </p:nvSpPr>
        <p:spPr bwMode="auto">
          <a:xfrm rot="1871965">
            <a:off x="2541588" y="3697288"/>
            <a:ext cx="2097087" cy="17176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Down">
              <a:avLst>
                <a:gd name="adj" fmla="val 1740005"/>
              </a:avLst>
            </a:prstTxWarp>
          </a:bodyPr>
          <a:lstStyle/>
          <a:p>
            <a:pPr algn="ctr"/>
            <a:r>
              <a:rPr lang="cs-CZ" kern="10" dirty="0">
                <a:solidFill>
                  <a:srgbClr val="FFFFFF"/>
                </a:solidFill>
                <a:latin typeface="Arial Black"/>
              </a:rPr>
              <a:t>Online phase</a:t>
            </a:r>
          </a:p>
        </p:txBody>
      </p:sp>
      <p:sp>
        <p:nvSpPr>
          <p:cNvPr id="10254" name="WordArt 58"/>
          <p:cNvSpPr>
            <a:spLocks noChangeArrowheads="1" noChangeShapeType="1" noTextEdit="1"/>
          </p:cNvSpPr>
          <p:nvPr/>
        </p:nvSpPr>
        <p:spPr bwMode="auto">
          <a:xfrm rot="2305518">
            <a:off x="2399810" y="1749974"/>
            <a:ext cx="3256386" cy="517596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5596"/>
              </a:avLst>
            </a:prstTxWarp>
          </a:bodyPr>
          <a:lstStyle/>
          <a:p>
            <a:pPr algn="ctr"/>
            <a:r>
              <a:rPr lang="cs-CZ" kern="10" dirty="0">
                <a:solidFill>
                  <a:schemeClr val="bg1"/>
                </a:solidFill>
                <a:latin typeface="Arial Black"/>
              </a:rPr>
              <a:t>Offline </a:t>
            </a:r>
            <a:r>
              <a:rPr lang="cs-CZ" kern="10" dirty="0" smtClean="0">
                <a:solidFill>
                  <a:schemeClr val="bg1"/>
                </a:solidFill>
                <a:latin typeface="Arial Black"/>
              </a:rPr>
              <a:t>phase</a:t>
            </a:r>
            <a:endParaRPr lang="cs-CZ" kern="10" dirty="0">
              <a:solidFill>
                <a:schemeClr val="bg1"/>
              </a:solidFill>
              <a:latin typeface="Arial Black"/>
            </a:endParaRPr>
          </a:p>
        </p:txBody>
      </p:sp>
      <p:sp>
        <p:nvSpPr>
          <p:cNvPr id="37" name="Rectangle 16"/>
          <p:cNvSpPr txBox="1">
            <a:spLocks noChangeArrowheads="1"/>
          </p:cNvSpPr>
          <p:nvPr/>
        </p:nvSpPr>
        <p:spPr bwMode="gray">
          <a:xfrm>
            <a:off x="319088" y="43588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1. </a:t>
            </a:r>
            <a:r>
              <a:rPr lang="en-US" sz="3200" dirty="0" smtClean="0">
                <a:solidFill>
                  <a:schemeClr val="accent5">
                    <a:lumMod val="50000"/>
                  </a:schemeClr>
                </a:solidFill>
                <a:effectLst>
                  <a:outerShdw blurRad="38100" dist="38100" dir="2700000" algn="tl">
                    <a:srgbClr val="000000">
                      <a:alpha val="43137"/>
                    </a:srgbClr>
                  </a:outerShdw>
                </a:effectLst>
              </a:rPr>
              <a:t>Specialized</a:t>
            </a:r>
            <a:r>
              <a:rPr lang="en-GB" sz="3200" dirty="0" smtClean="0">
                <a:solidFill>
                  <a:schemeClr val="accent5">
                    <a:lumMod val="50000"/>
                  </a:schemeClr>
                </a:solidFill>
                <a:effectLst>
                  <a:outerShdw blurRad="38100" dist="38100" dir="2700000" algn="tl">
                    <a:srgbClr val="000000">
                      <a:alpha val="43137"/>
                    </a:srgbClr>
                  </a:outerShdw>
                </a:effectLst>
              </a:rPr>
              <a:t> methods</a:t>
            </a:r>
          </a:p>
        </p:txBody>
      </p:sp>
      <p:sp>
        <p:nvSpPr>
          <p:cNvPr id="50" name="Freeform 45"/>
          <p:cNvSpPr>
            <a:spLocks/>
          </p:cNvSpPr>
          <p:nvPr/>
        </p:nvSpPr>
        <p:spPr bwMode="auto">
          <a:xfrm>
            <a:off x="2899849" y="1835285"/>
            <a:ext cx="2497437" cy="1354225"/>
          </a:xfrm>
          <a:custGeom>
            <a:avLst/>
            <a:gdLst>
              <a:gd name="T0" fmla="*/ 2147483647 w 1678"/>
              <a:gd name="T1" fmla="*/ 2147483647 h 1010"/>
              <a:gd name="T2" fmla="*/ 2147483647 w 1678"/>
              <a:gd name="T3" fmla="*/ 1970026691 h 1010"/>
              <a:gd name="T4" fmla="*/ 911044925 w 1678"/>
              <a:gd name="T5" fmla="*/ 2147483647 h 1010"/>
              <a:gd name="T6" fmla="*/ 0 w 1678"/>
              <a:gd name="T7" fmla="*/ 2147483647 h 1010"/>
              <a:gd name="T8" fmla="*/ 2147483647 w 1678"/>
              <a:gd name="T9" fmla="*/ 492507517 h 1010"/>
              <a:gd name="T10" fmla="*/ 2147483647 w 1678"/>
              <a:gd name="T11" fmla="*/ 2147483647 h 1010"/>
              <a:gd name="T12" fmla="*/ 2147483647 w 1678"/>
              <a:gd name="T13" fmla="*/ 2147483647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 name="connsiteX0" fmla="*/ 6925 w 7394"/>
              <a:gd name="connsiteY0" fmla="*/ 8751 h 8751"/>
              <a:gd name="connsiteX1" fmla="*/ 5870 w 7394"/>
              <a:gd name="connsiteY1" fmla="*/ 1979 h 8751"/>
              <a:gd name="connsiteX2" fmla="*/ 691 w 7394"/>
              <a:gd name="connsiteY2" fmla="*/ 5791 h 8751"/>
              <a:gd name="connsiteX3" fmla="*/ 0 w 7394"/>
              <a:gd name="connsiteY3" fmla="*/ 5454 h 8751"/>
              <a:gd name="connsiteX4" fmla="*/ 6418 w 7394"/>
              <a:gd name="connsiteY4" fmla="*/ 108 h 8751"/>
              <a:gd name="connsiteX5" fmla="*/ 6925 w 7394"/>
              <a:gd name="connsiteY5" fmla="*/ 8751 h 8751"/>
              <a:gd name="connsiteX0" fmla="*/ 9366 w 10001"/>
              <a:gd name="connsiteY0" fmla="*/ 10000 h 10000"/>
              <a:gd name="connsiteX1" fmla="*/ 7939 w 10001"/>
              <a:gd name="connsiteY1" fmla="*/ 2261 h 10000"/>
              <a:gd name="connsiteX2" fmla="*/ 935 w 10001"/>
              <a:gd name="connsiteY2" fmla="*/ 6618 h 10000"/>
              <a:gd name="connsiteX3" fmla="*/ 0 w 10001"/>
              <a:gd name="connsiteY3" fmla="*/ 6232 h 10000"/>
              <a:gd name="connsiteX4" fmla="*/ 8680 w 10001"/>
              <a:gd name="connsiteY4" fmla="*/ 123 h 10000"/>
              <a:gd name="connsiteX5" fmla="*/ 9366 w 10001"/>
              <a:gd name="connsiteY5" fmla="*/ 10000 h 10000"/>
              <a:gd name="connsiteX0" fmla="*/ 8680 w 9367"/>
              <a:gd name="connsiteY0" fmla="*/ 147 h 6642"/>
              <a:gd name="connsiteX1" fmla="*/ 7939 w 9367"/>
              <a:gd name="connsiteY1" fmla="*/ 2285 h 6642"/>
              <a:gd name="connsiteX2" fmla="*/ 935 w 9367"/>
              <a:gd name="connsiteY2" fmla="*/ 6642 h 6642"/>
              <a:gd name="connsiteX3" fmla="*/ 0 w 9367"/>
              <a:gd name="connsiteY3" fmla="*/ 6256 h 6642"/>
              <a:gd name="connsiteX4" fmla="*/ 8680 w 9367"/>
              <a:gd name="connsiteY4" fmla="*/ 147 h 6642"/>
              <a:gd name="connsiteX0" fmla="*/ 9267 w 9881"/>
              <a:gd name="connsiteY0" fmla="*/ 267 h 10046"/>
              <a:gd name="connsiteX1" fmla="*/ 8475 w 9881"/>
              <a:gd name="connsiteY1" fmla="*/ 3486 h 10046"/>
              <a:gd name="connsiteX2" fmla="*/ 998 w 9881"/>
              <a:gd name="connsiteY2" fmla="*/ 10046 h 10046"/>
              <a:gd name="connsiteX3" fmla="*/ 0 w 9881"/>
              <a:gd name="connsiteY3" fmla="*/ 9465 h 10046"/>
              <a:gd name="connsiteX4" fmla="*/ 9267 w 9881"/>
              <a:gd name="connsiteY4" fmla="*/ 267 h 10046"/>
              <a:gd name="connsiteX0" fmla="*/ 9379 w 9379"/>
              <a:gd name="connsiteY0" fmla="*/ 185 h 9919"/>
              <a:gd name="connsiteX1" fmla="*/ 8577 w 9379"/>
              <a:gd name="connsiteY1" fmla="*/ 3389 h 9919"/>
              <a:gd name="connsiteX2" fmla="*/ 1010 w 9379"/>
              <a:gd name="connsiteY2" fmla="*/ 9919 h 9919"/>
              <a:gd name="connsiteX3" fmla="*/ 0 w 9379"/>
              <a:gd name="connsiteY3" fmla="*/ 9341 h 9919"/>
              <a:gd name="connsiteX4" fmla="*/ 9379 w 9379"/>
              <a:gd name="connsiteY4" fmla="*/ 185 h 9919"/>
              <a:gd name="connsiteX0" fmla="*/ 10000 w 10000"/>
              <a:gd name="connsiteY0" fmla="*/ 186 h 9999"/>
              <a:gd name="connsiteX1" fmla="*/ 9145 w 10000"/>
              <a:gd name="connsiteY1" fmla="*/ 3416 h 9999"/>
              <a:gd name="connsiteX2" fmla="*/ 1077 w 10000"/>
              <a:gd name="connsiteY2" fmla="*/ 9999 h 9999"/>
              <a:gd name="connsiteX3" fmla="*/ 0 w 10000"/>
              <a:gd name="connsiteY3" fmla="*/ 9416 h 9999"/>
              <a:gd name="connsiteX4" fmla="*/ 10000 w 10000"/>
              <a:gd name="connsiteY4" fmla="*/ 186 h 9999"/>
              <a:gd name="connsiteX0" fmla="*/ 10000 w 10000"/>
              <a:gd name="connsiteY0" fmla="*/ 186 h 10000"/>
              <a:gd name="connsiteX1" fmla="*/ 9145 w 10000"/>
              <a:gd name="connsiteY1" fmla="*/ 3416 h 10000"/>
              <a:gd name="connsiteX2" fmla="*/ 1077 w 10000"/>
              <a:gd name="connsiteY2" fmla="*/ 10000 h 10000"/>
              <a:gd name="connsiteX3" fmla="*/ 0 w 10000"/>
              <a:gd name="connsiteY3" fmla="*/ 9417 h 10000"/>
              <a:gd name="connsiteX4" fmla="*/ 10000 w 10000"/>
              <a:gd name="connsiteY4" fmla="*/ 18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0000" y="186"/>
                </a:moveTo>
                <a:cubicBezTo>
                  <a:pt x="9301" y="2882"/>
                  <a:pt x="9935" y="896"/>
                  <a:pt x="9145" y="3416"/>
                </a:cubicBezTo>
                <a:cubicBezTo>
                  <a:pt x="4374" y="1195"/>
                  <a:pt x="1077" y="10000"/>
                  <a:pt x="1077" y="10000"/>
                </a:cubicBezTo>
                <a:lnTo>
                  <a:pt x="0" y="9417"/>
                </a:lnTo>
                <a:cubicBezTo>
                  <a:pt x="2525" y="2785"/>
                  <a:pt x="6750" y="-891"/>
                  <a:pt x="10000" y="186"/>
                </a:cubicBezTo>
                <a:close/>
              </a:path>
            </a:pathLst>
          </a:custGeom>
          <a:gradFill rotWithShape="1">
            <a:gsLst>
              <a:gs pos="0">
                <a:srgbClr val="F6F6F6"/>
              </a:gs>
              <a:gs pos="100000">
                <a:srgbClr val="71717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dirty="0"/>
          </a:p>
        </p:txBody>
      </p:sp>
      <p:sp>
        <p:nvSpPr>
          <p:cNvPr id="30" name="WordArt 58"/>
          <p:cNvSpPr>
            <a:spLocks noChangeArrowheads="1" noChangeShapeType="1" noTextEdit="1"/>
          </p:cNvSpPr>
          <p:nvPr/>
        </p:nvSpPr>
        <p:spPr bwMode="auto">
          <a:xfrm rot="20007883">
            <a:off x="2924908" y="2198937"/>
            <a:ext cx="3256386" cy="228571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5596"/>
              </a:avLst>
            </a:prstTxWarp>
          </a:bodyPr>
          <a:lstStyle/>
          <a:p>
            <a:pPr algn="ctr"/>
            <a:r>
              <a:rPr lang="en-US" sz="3600" kern="10" dirty="0" smtClean="0">
                <a:latin typeface="Arial Black"/>
              </a:rPr>
              <a:t>1.Parameters identification</a:t>
            </a:r>
            <a:endParaRPr lang="cs-CZ" sz="3600" kern="10" dirty="0">
              <a:latin typeface="Arial Black"/>
            </a:endParaRPr>
          </a:p>
        </p:txBody>
      </p:sp>
      <p:sp>
        <p:nvSpPr>
          <p:cNvPr id="31" name="Freeform 45"/>
          <p:cNvSpPr>
            <a:spLocks/>
          </p:cNvSpPr>
          <p:nvPr/>
        </p:nvSpPr>
        <p:spPr bwMode="auto">
          <a:xfrm>
            <a:off x="5186363" y="1865988"/>
            <a:ext cx="1251940" cy="2192571"/>
          </a:xfrm>
          <a:custGeom>
            <a:avLst/>
            <a:gdLst>
              <a:gd name="T0" fmla="*/ 2147483647 w 1678"/>
              <a:gd name="T1" fmla="*/ 2147483647 h 1010"/>
              <a:gd name="T2" fmla="*/ 2147483647 w 1678"/>
              <a:gd name="T3" fmla="*/ 1970026691 h 1010"/>
              <a:gd name="T4" fmla="*/ 911044925 w 1678"/>
              <a:gd name="T5" fmla="*/ 2147483647 h 1010"/>
              <a:gd name="T6" fmla="*/ 0 w 1678"/>
              <a:gd name="T7" fmla="*/ 2147483647 h 1010"/>
              <a:gd name="T8" fmla="*/ 2147483647 w 1678"/>
              <a:gd name="T9" fmla="*/ 492507517 h 1010"/>
              <a:gd name="T10" fmla="*/ 2147483647 w 1678"/>
              <a:gd name="T11" fmla="*/ 2147483647 h 1010"/>
              <a:gd name="T12" fmla="*/ 2147483647 w 1678"/>
              <a:gd name="T13" fmla="*/ 2147483647 h 1010"/>
              <a:gd name="T14" fmla="*/ 0 60000 65536"/>
              <a:gd name="T15" fmla="*/ 0 60000 65536"/>
              <a:gd name="T16" fmla="*/ 0 60000 65536"/>
              <a:gd name="T17" fmla="*/ 0 60000 65536"/>
              <a:gd name="T18" fmla="*/ 0 60000 65536"/>
              <a:gd name="T19" fmla="*/ 0 60000 65536"/>
              <a:gd name="T20" fmla="*/ 0 60000 65536"/>
              <a:gd name="T21" fmla="*/ 0 w 1678"/>
              <a:gd name="T22" fmla="*/ 0 h 1010"/>
              <a:gd name="T23" fmla="*/ 1678 w 1678"/>
              <a:gd name="T24" fmla="*/ 1010 h 1010"/>
              <a:gd name="connsiteX0" fmla="*/ 6234 w 8396"/>
              <a:gd name="connsiteY0" fmla="*/ 8643 h 9376"/>
              <a:gd name="connsiteX1" fmla="*/ 5179 w 8396"/>
              <a:gd name="connsiteY1" fmla="*/ 1871 h 9376"/>
              <a:gd name="connsiteX2" fmla="*/ 0 w 8396"/>
              <a:gd name="connsiteY2" fmla="*/ 5683 h 9376"/>
              <a:gd name="connsiteX3" fmla="*/ 5727 w 8396"/>
              <a:gd name="connsiteY3" fmla="*/ 0 h 9376"/>
              <a:gd name="connsiteX4" fmla="*/ 7783 w 8396"/>
              <a:gd name="connsiteY4" fmla="*/ 9376 h 9376"/>
              <a:gd name="connsiteX5" fmla="*/ 6234 w 8396"/>
              <a:gd name="connsiteY5" fmla="*/ 8643 h 9376"/>
              <a:gd name="connsiteX0" fmla="*/ 1280 w 3855"/>
              <a:gd name="connsiteY0" fmla="*/ 9685 h 10467"/>
              <a:gd name="connsiteX1" fmla="*/ 23 w 3855"/>
              <a:gd name="connsiteY1" fmla="*/ 2463 h 10467"/>
              <a:gd name="connsiteX2" fmla="*/ 676 w 3855"/>
              <a:gd name="connsiteY2" fmla="*/ 467 h 10467"/>
              <a:gd name="connsiteX3" fmla="*/ 3125 w 3855"/>
              <a:gd name="connsiteY3" fmla="*/ 10467 h 10467"/>
              <a:gd name="connsiteX4" fmla="*/ 1280 w 3855"/>
              <a:gd name="connsiteY4" fmla="*/ 9685 h 10467"/>
              <a:gd name="connsiteX0" fmla="*/ 3260 w 9940"/>
              <a:gd name="connsiteY0" fmla="*/ 9247 h 9994"/>
              <a:gd name="connsiteX1" fmla="*/ 0 w 9940"/>
              <a:gd name="connsiteY1" fmla="*/ 2347 h 9994"/>
              <a:gd name="connsiteX2" fmla="*/ 1694 w 9940"/>
              <a:gd name="connsiteY2" fmla="*/ 440 h 9994"/>
              <a:gd name="connsiteX3" fmla="*/ 8046 w 9940"/>
              <a:gd name="connsiteY3" fmla="*/ 9994 h 9994"/>
              <a:gd name="connsiteX4" fmla="*/ 3260 w 9940"/>
              <a:gd name="connsiteY4" fmla="*/ 9247 h 9994"/>
              <a:gd name="connsiteX0" fmla="*/ 3280 w 10001"/>
              <a:gd name="connsiteY0" fmla="*/ 8813 h 9560"/>
              <a:gd name="connsiteX1" fmla="*/ 0 w 10001"/>
              <a:gd name="connsiteY1" fmla="*/ 1908 h 9560"/>
              <a:gd name="connsiteX2" fmla="*/ 1704 w 10001"/>
              <a:gd name="connsiteY2" fmla="*/ 0 h 9560"/>
              <a:gd name="connsiteX3" fmla="*/ 8095 w 10001"/>
              <a:gd name="connsiteY3" fmla="*/ 9560 h 9560"/>
              <a:gd name="connsiteX4" fmla="*/ 3280 w 10001"/>
              <a:gd name="connsiteY4" fmla="*/ 8813 h 9560"/>
              <a:gd name="connsiteX0" fmla="*/ 3280 w 10000"/>
              <a:gd name="connsiteY0" fmla="*/ 9219 h 10000"/>
              <a:gd name="connsiteX1" fmla="*/ 0 w 10000"/>
              <a:gd name="connsiteY1" fmla="*/ 1996 h 10000"/>
              <a:gd name="connsiteX2" fmla="*/ 1704 w 10000"/>
              <a:gd name="connsiteY2" fmla="*/ 0 h 10000"/>
              <a:gd name="connsiteX3" fmla="*/ 8094 w 10000"/>
              <a:gd name="connsiteY3" fmla="*/ 10000 h 10000"/>
              <a:gd name="connsiteX4" fmla="*/ 3280 w 10000"/>
              <a:gd name="connsiteY4" fmla="*/ 9219 h 10000"/>
              <a:gd name="connsiteX0" fmla="*/ 3280 w 10000"/>
              <a:gd name="connsiteY0" fmla="*/ 9219 h 10000"/>
              <a:gd name="connsiteX1" fmla="*/ 0 w 10000"/>
              <a:gd name="connsiteY1" fmla="*/ 1996 h 10000"/>
              <a:gd name="connsiteX2" fmla="*/ 1704 w 10000"/>
              <a:gd name="connsiteY2" fmla="*/ 0 h 10000"/>
              <a:gd name="connsiteX3" fmla="*/ 8094 w 10000"/>
              <a:gd name="connsiteY3" fmla="*/ 10000 h 10000"/>
              <a:gd name="connsiteX4" fmla="*/ 3280 w 10000"/>
              <a:gd name="connsiteY4" fmla="*/ 921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3280" y="9219"/>
                </a:moveTo>
                <a:cubicBezTo>
                  <a:pt x="4389" y="8162"/>
                  <a:pt x="7149" y="3432"/>
                  <a:pt x="0" y="1996"/>
                </a:cubicBezTo>
                <a:cubicBezTo>
                  <a:pt x="1302" y="510"/>
                  <a:pt x="789" y="1049"/>
                  <a:pt x="1704" y="0"/>
                </a:cubicBezTo>
                <a:cubicBezTo>
                  <a:pt x="7984" y="635"/>
                  <a:pt x="12836" y="4108"/>
                  <a:pt x="8094" y="10000"/>
                </a:cubicBezTo>
                <a:cubicBezTo>
                  <a:pt x="6891" y="9832"/>
                  <a:pt x="4149" y="9366"/>
                  <a:pt x="3280" y="9219"/>
                </a:cubicBezTo>
                <a:close/>
              </a:path>
            </a:pathLst>
          </a:custGeom>
          <a:gradFill rotWithShape="1">
            <a:gsLst>
              <a:gs pos="0">
                <a:srgbClr val="F6F6F6"/>
              </a:gs>
              <a:gs pos="100000">
                <a:srgbClr val="71717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35" name="WordArt 58"/>
          <p:cNvSpPr>
            <a:spLocks noChangeArrowheads="1" noChangeShapeType="1" noTextEdit="1"/>
          </p:cNvSpPr>
          <p:nvPr/>
        </p:nvSpPr>
        <p:spPr bwMode="auto">
          <a:xfrm rot="3974767">
            <a:off x="2016447" y="1278078"/>
            <a:ext cx="3256386" cy="515091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5596"/>
              </a:avLst>
            </a:prstTxWarp>
          </a:bodyPr>
          <a:lstStyle/>
          <a:p>
            <a:pPr algn="ctr"/>
            <a:r>
              <a:rPr lang="en-US" sz="2000" kern="10" dirty="0" smtClean="0">
                <a:latin typeface="Arial Black"/>
              </a:rPr>
              <a:t>2.Elimination template design</a:t>
            </a:r>
            <a:endParaRPr lang="cs-CZ" sz="2000" kern="10" dirty="0">
              <a:latin typeface="Arial Black"/>
            </a:endParaRPr>
          </a:p>
        </p:txBody>
      </p:sp>
      <p:sp>
        <p:nvSpPr>
          <p:cNvPr id="36" name="Freeform 2"/>
          <p:cNvSpPr>
            <a:spLocks/>
          </p:cNvSpPr>
          <p:nvPr/>
        </p:nvSpPr>
        <p:spPr bwMode="auto">
          <a:xfrm>
            <a:off x="5129213" y="1835150"/>
            <a:ext cx="3795711" cy="2371725"/>
          </a:xfrm>
          <a:custGeom>
            <a:avLst/>
            <a:gdLst>
              <a:gd name="T0" fmla="*/ 1093787 w 2265"/>
              <a:gd name="T1" fmla="*/ 2371725 h 1494"/>
              <a:gd name="T2" fmla="*/ 1198562 w 2265"/>
              <a:gd name="T3" fmla="*/ 2149475 h 1494"/>
              <a:gd name="T4" fmla="*/ 1252537 w 2265"/>
              <a:gd name="T5" fmla="*/ 1943100 h 1494"/>
              <a:gd name="T6" fmla="*/ 1306512 w 2265"/>
              <a:gd name="T7" fmla="*/ 1714500 h 1494"/>
              <a:gd name="T8" fmla="*/ 1335087 w 2265"/>
              <a:gd name="T9" fmla="*/ 1406525 h 1494"/>
              <a:gd name="T10" fmla="*/ 1309687 w 2265"/>
              <a:gd name="T11" fmla="*/ 1190625 h 1494"/>
              <a:gd name="T12" fmla="*/ 1265237 w 2265"/>
              <a:gd name="T13" fmla="*/ 1014413 h 1494"/>
              <a:gd name="T14" fmla="*/ 1182687 w 2265"/>
              <a:gd name="T15" fmla="*/ 838200 h 1494"/>
              <a:gd name="T16" fmla="*/ 1131887 w 2265"/>
              <a:gd name="T17" fmla="*/ 717550 h 1494"/>
              <a:gd name="T18" fmla="*/ 1058862 w 2265"/>
              <a:gd name="T19" fmla="*/ 581025 h 1494"/>
              <a:gd name="T20" fmla="*/ 990600 w 2265"/>
              <a:gd name="T21" fmla="*/ 477838 h 1494"/>
              <a:gd name="T22" fmla="*/ 839787 w 2265"/>
              <a:gd name="T23" fmla="*/ 314325 h 1494"/>
              <a:gd name="T24" fmla="*/ 658812 w 2265"/>
              <a:gd name="T25" fmla="*/ 187325 h 1494"/>
              <a:gd name="T26" fmla="*/ 512762 w 2265"/>
              <a:gd name="T27" fmla="*/ 117475 h 1494"/>
              <a:gd name="T28" fmla="*/ 357187 w 2265"/>
              <a:gd name="T29" fmla="*/ 63500 h 1494"/>
              <a:gd name="T30" fmla="*/ 261937 w 2265"/>
              <a:gd name="T31" fmla="*/ 41275 h 1494"/>
              <a:gd name="T32" fmla="*/ 0 w 2265"/>
              <a:gd name="T33" fmla="*/ 1588 h 1494"/>
              <a:gd name="T34" fmla="*/ 3595687 w 2265"/>
              <a:gd name="T35" fmla="*/ 0 h 1494"/>
              <a:gd name="T36" fmla="*/ 3595687 w 2265"/>
              <a:gd name="T37" fmla="*/ 2370138 h 1494"/>
              <a:gd name="T38" fmla="*/ 1093787 w 2265"/>
              <a:gd name="T39" fmla="*/ 2371725 h 14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65" h="1494">
                <a:moveTo>
                  <a:pt x="689" y="1494"/>
                </a:moveTo>
                <a:cubicBezTo>
                  <a:pt x="704" y="1472"/>
                  <a:pt x="738" y="1399"/>
                  <a:pt x="755" y="1354"/>
                </a:cubicBezTo>
                <a:lnTo>
                  <a:pt x="789" y="1224"/>
                </a:lnTo>
                <a:lnTo>
                  <a:pt x="823" y="1080"/>
                </a:lnTo>
                <a:lnTo>
                  <a:pt x="841" y="886"/>
                </a:lnTo>
                <a:lnTo>
                  <a:pt x="825" y="750"/>
                </a:lnTo>
                <a:lnTo>
                  <a:pt x="797" y="639"/>
                </a:lnTo>
                <a:lnTo>
                  <a:pt x="745" y="528"/>
                </a:lnTo>
                <a:lnTo>
                  <a:pt x="713" y="452"/>
                </a:lnTo>
                <a:lnTo>
                  <a:pt x="667" y="366"/>
                </a:lnTo>
                <a:lnTo>
                  <a:pt x="624" y="301"/>
                </a:lnTo>
                <a:lnTo>
                  <a:pt x="529" y="198"/>
                </a:lnTo>
                <a:lnTo>
                  <a:pt x="415" y="118"/>
                </a:lnTo>
                <a:lnTo>
                  <a:pt x="323" y="74"/>
                </a:lnTo>
                <a:lnTo>
                  <a:pt x="225" y="40"/>
                </a:lnTo>
                <a:lnTo>
                  <a:pt x="165" y="26"/>
                </a:lnTo>
                <a:lnTo>
                  <a:pt x="0" y="1"/>
                </a:lnTo>
                <a:lnTo>
                  <a:pt x="2265" y="0"/>
                </a:lnTo>
                <a:lnTo>
                  <a:pt x="2265" y="1493"/>
                </a:lnTo>
                <a:cubicBezTo>
                  <a:pt x="2265" y="1493"/>
                  <a:pt x="689" y="1494"/>
                  <a:pt x="689" y="1494"/>
                </a:cubicBezTo>
                <a:close/>
              </a:path>
            </a:pathLst>
          </a:custGeom>
          <a:solidFill>
            <a:srgbClr val="DDDDDD">
              <a:alpha val="50195"/>
            </a:srgbClr>
          </a:solidFill>
          <a:ln>
            <a:noFill/>
          </a:ln>
          <a:effectLst/>
        </p:spPr>
        <p:txBody>
          <a:bodyPr/>
          <a:lstStyle/>
          <a:p>
            <a:endParaRPr lang="cs-CZ"/>
          </a:p>
        </p:txBody>
      </p:sp>
      <p:sp>
        <p:nvSpPr>
          <p:cNvPr id="39" name="Text Box 45"/>
          <p:cNvSpPr txBox="1">
            <a:spLocks noChangeArrowheads="1"/>
          </p:cNvSpPr>
          <p:nvPr/>
        </p:nvSpPr>
        <p:spPr bwMode="auto">
          <a:xfrm>
            <a:off x="383483" y="1927841"/>
            <a:ext cx="2755005" cy="149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n-US" sz="1600" b="1" noProof="1" smtClean="0"/>
              <a:t>Parameters identification</a:t>
            </a:r>
          </a:p>
          <a:p>
            <a:pPr marL="285750" indent="-285750" eaLnBrk="1" hangingPunct="1">
              <a:spcBef>
                <a:spcPct val="20000"/>
              </a:spcBef>
              <a:buFont typeface="Arial" pitchFamily="34" charset="0"/>
              <a:buChar char="•"/>
            </a:pPr>
            <a:r>
              <a:rPr lang="en-US" sz="1400" noProof="1" smtClean="0"/>
              <a:t>Number of solutions, basis</a:t>
            </a:r>
          </a:p>
          <a:p>
            <a:pPr marL="285750" indent="-285750" eaLnBrk="1" hangingPunct="1">
              <a:spcBef>
                <a:spcPct val="20000"/>
              </a:spcBef>
              <a:buFont typeface="Arial" pitchFamily="34" charset="0"/>
              <a:buChar char="•"/>
            </a:pPr>
            <a:r>
              <a:rPr lang="en-US" sz="1400" b="1" noProof="1">
                <a:solidFill>
                  <a:srgbClr val="F36F21"/>
                </a:solidFill>
              </a:rPr>
              <a:t>F</a:t>
            </a:r>
            <a:r>
              <a:rPr lang="en-US" sz="1400" b="1" noProof="1" smtClean="0">
                <a:solidFill>
                  <a:srgbClr val="F36F21"/>
                </a:solidFill>
              </a:rPr>
              <a:t>orm of necessary </a:t>
            </a:r>
            <a:br>
              <a:rPr lang="en-US" sz="1400" b="1" noProof="1" smtClean="0">
                <a:solidFill>
                  <a:srgbClr val="F36F21"/>
                </a:solidFill>
              </a:rPr>
            </a:br>
            <a:r>
              <a:rPr lang="en-US" sz="1400" b="1" noProof="1" smtClean="0">
                <a:solidFill>
                  <a:srgbClr val="F36F21"/>
                </a:solidFill>
              </a:rPr>
              <a:t>polynomials </a:t>
            </a:r>
            <a:r>
              <a:rPr lang="en-US" sz="1400" b="1" noProof="1" smtClean="0"/>
              <a:t>(not </a:t>
            </a:r>
            <a:r>
              <a:rPr lang="cs-CZ" sz="1400" b="1" dirty="0" smtClean="0"/>
              <a:t>necessarily</a:t>
            </a:r>
            <a:r>
              <a:rPr lang="en-US" sz="1400" dirty="0" smtClean="0"/>
              <a:t> </a:t>
            </a:r>
            <a:r>
              <a:rPr lang="en-US" sz="1400" b="1" dirty="0" smtClean="0"/>
              <a:t>a</a:t>
            </a:r>
            <a:r>
              <a:rPr lang="en-US" sz="1400" b="1" noProof="1" smtClean="0"/>
              <a:t> complete GB) </a:t>
            </a:r>
          </a:p>
          <a:p>
            <a:pPr marL="285750" indent="-285750" eaLnBrk="1" hangingPunct="1">
              <a:spcBef>
                <a:spcPct val="20000"/>
              </a:spcBef>
              <a:buFont typeface="Arial" pitchFamily="34" charset="0"/>
              <a:buChar char="•"/>
            </a:pPr>
            <a:endParaRPr lang="en-US" sz="1400" noProof="1" smtClean="0"/>
          </a:p>
        </p:txBody>
      </p:sp>
      <p:sp>
        <p:nvSpPr>
          <p:cNvPr id="40" name="Text Box 45"/>
          <p:cNvSpPr txBox="1">
            <a:spLocks noChangeArrowheads="1"/>
          </p:cNvSpPr>
          <p:nvPr/>
        </p:nvSpPr>
        <p:spPr bwMode="auto">
          <a:xfrm>
            <a:off x="6520349" y="1928753"/>
            <a:ext cx="2190919" cy="238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n-US" sz="1600" b="1" noProof="1" smtClean="0"/>
              <a:t>Elimination template design</a:t>
            </a:r>
          </a:p>
          <a:p>
            <a:pPr marL="285750" indent="-285750" eaLnBrk="1" hangingPunct="1">
              <a:spcBef>
                <a:spcPct val="20000"/>
              </a:spcBef>
              <a:buFont typeface="Arial" pitchFamily="34" charset="0"/>
              <a:buChar char="•"/>
            </a:pPr>
            <a:r>
              <a:rPr lang="en-US" sz="1400" b="1" noProof="1" smtClean="0">
                <a:solidFill>
                  <a:srgbClr val="F36F21"/>
                </a:solidFill>
              </a:rPr>
              <a:t>New strategies </a:t>
            </a:r>
            <a:r>
              <a:rPr lang="en-US" sz="1400" noProof="1" smtClean="0"/>
              <a:t>for generating and removing polynomials</a:t>
            </a:r>
          </a:p>
          <a:p>
            <a:pPr marL="285750" indent="-285750" eaLnBrk="1" hangingPunct="1">
              <a:spcBef>
                <a:spcPct val="20000"/>
              </a:spcBef>
              <a:buFont typeface="Arial" pitchFamily="34" charset="0"/>
              <a:buChar char="•"/>
            </a:pPr>
            <a:r>
              <a:rPr lang="en-US" sz="1400" noProof="1" smtClean="0"/>
              <a:t>Systematic generation of polynomials up to some degree + G-Js</a:t>
            </a:r>
          </a:p>
          <a:p>
            <a:pPr marL="285750" indent="-285750" eaLnBrk="1" hangingPunct="1">
              <a:spcBef>
                <a:spcPct val="20000"/>
              </a:spcBef>
              <a:buFont typeface="Arial" pitchFamily="34" charset="0"/>
              <a:buChar char="•"/>
            </a:pPr>
            <a:r>
              <a:rPr lang="en-US" sz="1400" noProof="1" smtClean="0"/>
              <a:t>Easy to automatize</a:t>
            </a:r>
          </a:p>
          <a:p>
            <a:pPr marL="285750" indent="-285750" eaLnBrk="1" hangingPunct="1">
              <a:spcBef>
                <a:spcPct val="20000"/>
              </a:spcBef>
              <a:buFont typeface="Arial" pitchFamily="34" charset="0"/>
              <a:buChar char="•"/>
            </a:pPr>
            <a:endParaRPr lang="en-US" sz="1400" noProof="1" smtClean="0"/>
          </a:p>
        </p:txBody>
      </p:sp>
      <p:sp>
        <p:nvSpPr>
          <p:cNvPr id="44" name="Freeform 41"/>
          <p:cNvSpPr>
            <a:spLocks/>
          </p:cNvSpPr>
          <p:nvPr/>
        </p:nvSpPr>
        <p:spPr bwMode="auto">
          <a:xfrm>
            <a:off x="2417647" y="3197904"/>
            <a:ext cx="944707" cy="2313117"/>
          </a:xfrm>
          <a:custGeom>
            <a:avLst/>
            <a:gdLst>
              <a:gd name="T0" fmla="*/ 2147483647 w 1781"/>
              <a:gd name="T1" fmla="*/ 282302194 h 1235"/>
              <a:gd name="T2" fmla="*/ 2147483647 w 1781"/>
              <a:gd name="T3" fmla="*/ 2147483647 h 1235"/>
              <a:gd name="T4" fmla="*/ 2147483647 w 1781"/>
              <a:gd name="T5" fmla="*/ 2147483647 h 1235"/>
              <a:gd name="T6" fmla="*/ 2147483647 w 1781"/>
              <a:gd name="T7" fmla="*/ 2147483647 h 1235"/>
              <a:gd name="T8" fmla="*/ 2147483647 w 1781"/>
              <a:gd name="T9" fmla="*/ 2147483647 h 1235"/>
              <a:gd name="T10" fmla="*/ 2147483647 w 1781"/>
              <a:gd name="T11" fmla="*/ 0 h 1235"/>
              <a:gd name="T12" fmla="*/ 2147483647 w 1781"/>
              <a:gd name="T13" fmla="*/ 282302194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 name="connsiteX0" fmla="*/ 1605 w 8871"/>
              <a:gd name="connsiteY0" fmla="*/ 291 h 8765"/>
              <a:gd name="connsiteX1" fmla="*/ 2290 w 8871"/>
              <a:gd name="connsiteY1" fmla="*/ 6356 h 8765"/>
              <a:gd name="connsiteX2" fmla="*/ 7422 w 8871"/>
              <a:gd name="connsiteY2" fmla="*/ 2939 h 8765"/>
              <a:gd name="connsiteX3" fmla="*/ 8871 w 8871"/>
              <a:gd name="connsiteY3" fmla="*/ 3595 h 8765"/>
              <a:gd name="connsiteX4" fmla="*/ 1409 w 8871"/>
              <a:gd name="connsiteY4" fmla="*/ 8081 h 8765"/>
              <a:gd name="connsiteX5" fmla="*/ 960 w 8871"/>
              <a:gd name="connsiteY5" fmla="*/ 0 h 8765"/>
              <a:gd name="connsiteX6" fmla="*/ 1605 w 8871"/>
              <a:gd name="connsiteY6" fmla="*/ 291 h 8765"/>
              <a:gd name="connsiteX0" fmla="*/ 1809 w 8367"/>
              <a:gd name="connsiteY0" fmla="*/ 332 h 9256"/>
              <a:gd name="connsiteX1" fmla="*/ 2581 w 8367"/>
              <a:gd name="connsiteY1" fmla="*/ 7252 h 9256"/>
              <a:gd name="connsiteX2" fmla="*/ 8367 w 8367"/>
              <a:gd name="connsiteY2" fmla="*/ 3353 h 9256"/>
              <a:gd name="connsiteX3" fmla="*/ 1588 w 8367"/>
              <a:gd name="connsiteY3" fmla="*/ 9220 h 9256"/>
              <a:gd name="connsiteX4" fmla="*/ 1082 w 8367"/>
              <a:gd name="connsiteY4" fmla="*/ 0 h 9256"/>
              <a:gd name="connsiteX5" fmla="*/ 1809 w 8367"/>
              <a:gd name="connsiteY5" fmla="*/ 332 h 9256"/>
              <a:gd name="connsiteX0" fmla="*/ 2162 w 9964"/>
              <a:gd name="connsiteY0" fmla="*/ 359 h 10000"/>
              <a:gd name="connsiteX1" fmla="*/ 3085 w 9964"/>
              <a:gd name="connsiteY1" fmla="*/ 7835 h 10000"/>
              <a:gd name="connsiteX2" fmla="*/ 9964 w 9964"/>
              <a:gd name="connsiteY2" fmla="*/ 3623 h 10000"/>
              <a:gd name="connsiteX3" fmla="*/ 1898 w 9964"/>
              <a:gd name="connsiteY3" fmla="*/ 9961 h 10000"/>
              <a:gd name="connsiteX4" fmla="*/ 1293 w 9964"/>
              <a:gd name="connsiteY4" fmla="*/ 0 h 10000"/>
              <a:gd name="connsiteX5" fmla="*/ 2162 w 9964"/>
              <a:gd name="connsiteY5" fmla="*/ 359 h 10000"/>
              <a:gd name="connsiteX0" fmla="*/ 2170 w 3096"/>
              <a:gd name="connsiteY0" fmla="*/ 359 h 10405"/>
              <a:gd name="connsiteX1" fmla="*/ 3096 w 3096"/>
              <a:gd name="connsiteY1" fmla="*/ 7835 h 10405"/>
              <a:gd name="connsiteX2" fmla="*/ 1905 w 3096"/>
              <a:gd name="connsiteY2" fmla="*/ 9961 h 10405"/>
              <a:gd name="connsiteX3" fmla="*/ 1298 w 3096"/>
              <a:gd name="connsiteY3" fmla="*/ 0 h 10405"/>
              <a:gd name="connsiteX4" fmla="*/ 2170 w 3096"/>
              <a:gd name="connsiteY4" fmla="*/ 359 h 10405"/>
              <a:gd name="connsiteX0" fmla="*/ 7009 w 10000"/>
              <a:gd name="connsiteY0" fmla="*/ 345 h 9988"/>
              <a:gd name="connsiteX1" fmla="*/ 10000 w 10000"/>
              <a:gd name="connsiteY1" fmla="*/ 7530 h 9988"/>
              <a:gd name="connsiteX2" fmla="*/ 6153 w 10000"/>
              <a:gd name="connsiteY2" fmla="*/ 9573 h 9988"/>
              <a:gd name="connsiteX3" fmla="*/ 4193 w 10000"/>
              <a:gd name="connsiteY3" fmla="*/ 0 h 9988"/>
              <a:gd name="connsiteX4" fmla="*/ 7009 w 10000"/>
              <a:gd name="connsiteY4" fmla="*/ 345 h 9988"/>
              <a:gd name="connsiteX0" fmla="*/ 7009 w 10000"/>
              <a:gd name="connsiteY0" fmla="*/ 345 h 9585"/>
              <a:gd name="connsiteX1" fmla="*/ 10000 w 10000"/>
              <a:gd name="connsiteY1" fmla="*/ 7539 h 9585"/>
              <a:gd name="connsiteX2" fmla="*/ 6153 w 10000"/>
              <a:gd name="connsiteY2" fmla="*/ 9585 h 9585"/>
              <a:gd name="connsiteX3" fmla="*/ 4193 w 10000"/>
              <a:gd name="connsiteY3" fmla="*/ 0 h 9585"/>
              <a:gd name="connsiteX4" fmla="*/ 7009 w 10000"/>
              <a:gd name="connsiteY4" fmla="*/ 345 h 9585"/>
              <a:gd name="connsiteX0" fmla="*/ 7009 w 10000"/>
              <a:gd name="connsiteY0" fmla="*/ 360 h 10000"/>
              <a:gd name="connsiteX1" fmla="*/ 10000 w 10000"/>
              <a:gd name="connsiteY1" fmla="*/ 7865 h 10000"/>
              <a:gd name="connsiteX2" fmla="*/ 6153 w 10000"/>
              <a:gd name="connsiteY2" fmla="*/ 10000 h 10000"/>
              <a:gd name="connsiteX3" fmla="*/ 4193 w 10000"/>
              <a:gd name="connsiteY3" fmla="*/ 0 h 10000"/>
              <a:gd name="connsiteX4" fmla="*/ 7009 w 10000"/>
              <a:gd name="connsiteY4" fmla="*/ 360 h 10000"/>
              <a:gd name="connsiteX0" fmla="*/ 7009 w 10000"/>
              <a:gd name="connsiteY0" fmla="*/ 360 h 10000"/>
              <a:gd name="connsiteX1" fmla="*/ 10000 w 10000"/>
              <a:gd name="connsiteY1" fmla="*/ 7865 h 10000"/>
              <a:gd name="connsiteX2" fmla="*/ 6153 w 10000"/>
              <a:gd name="connsiteY2" fmla="*/ 10000 h 10000"/>
              <a:gd name="connsiteX3" fmla="*/ 4193 w 10000"/>
              <a:gd name="connsiteY3" fmla="*/ 0 h 10000"/>
              <a:gd name="connsiteX4" fmla="*/ 7009 w 10000"/>
              <a:gd name="connsiteY4" fmla="*/ 36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7009" y="360"/>
                </a:moveTo>
                <a:cubicBezTo>
                  <a:pt x="5174" y="1692"/>
                  <a:pt x="171" y="5981"/>
                  <a:pt x="10000" y="7865"/>
                </a:cubicBezTo>
                <a:cubicBezTo>
                  <a:pt x="7438" y="9378"/>
                  <a:pt x="8505" y="8628"/>
                  <a:pt x="6153" y="10000"/>
                </a:cubicBezTo>
                <a:cubicBezTo>
                  <a:pt x="-4929" y="7025"/>
                  <a:pt x="1886" y="1353"/>
                  <a:pt x="4193" y="0"/>
                </a:cubicBezTo>
                <a:cubicBezTo>
                  <a:pt x="5614" y="170"/>
                  <a:pt x="5149" y="111"/>
                  <a:pt x="7009" y="360"/>
                </a:cubicBezTo>
                <a:close/>
              </a:path>
            </a:pathLst>
          </a:custGeom>
          <a:gradFill flip="none" rotWithShape="1">
            <a:gsLst>
              <a:gs pos="0">
                <a:schemeClr val="bg2">
                  <a:lumMod val="75000"/>
                </a:schemeClr>
              </a:gs>
              <a:gs pos="50000">
                <a:schemeClr val="bg2">
                  <a:lumMod val="40000"/>
                  <a:lumOff val="60000"/>
                </a:schemeClr>
              </a:gs>
              <a:gs pos="100000">
                <a:schemeClr val="bg2">
                  <a:lumMod val="40000"/>
                  <a:lumOff val="60000"/>
                </a:schemeClr>
              </a:gs>
            </a:gsLst>
            <a:lin ang="13500000" scaled="1"/>
            <a:tileRect/>
          </a:gradFill>
          <a:ln>
            <a:noFill/>
          </a:ln>
        </p:spPr>
        <p:txBody>
          <a:bodyPr/>
          <a:lstStyle/>
          <a:p>
            <a:endParaRPr lang="cs-CZ"/>
          </a:p>
        </p:txBody>
      </p:sp>
      <p:sp>
        <p:nvSpPr>
          <p:cNvPr id="47" name="Freeform 41"/>
          <p:cNvSpPr>
            <a:spLocks/>
          </p:cNvSpPr>
          <p:nvPr/>
        </p:nvSpPr>
        <p:spPr bwMode="auto">
          <a:xfrm>
            <a:off x="2998360" y="4044950"/>
            <a:ext cx="3078591" cy="1667443"/>
          </a:xfrm>
          <a:custGeom>
            <a:avLst/>
            <a:gdLst>
              <a:gd name="T0" fmla="*/ 2147483647 w 1781"/>
              <a:gd name="T1" fmla="*/ 282302194 h 1235"/>
              <a:gd name="T2" fmla="*/ 2147483647 w 1781"/>
              <a:gd name="T3" fmla="*/ 2147483647 h 1235"/>
              <a:gd name="T4" fmla="*/ 2147483647 w 1781"/>
              <a:gd name="T5" fmla="*/ 2147483647 h 1235"/>
              <a:gd name="T6" fmla="*/ 2147483647 w 1781"/>
              <a:gd name="T7" fmla="*/ 2147483647 h 1235"/>
              <a:gd name="T8" fmla="*/ 2147483647 w 1781"/>
              <a:gd name="T9" fmla="*/ 2147483647 h 1235"/>
              <a:gd name="T10" fmla="*/ 2147483647 w 1781"/>
              <a:gd name="T11" fmla="*/ 0 h 1235"/>
              <a:gd name="T12" fmla="*/ 2147483647 w 1781"/>
              <a:gd name="T13" fmla="*/ 282302194 h 1235"/>
              <a:gd name="T14" fmla="*/ 0 60000 65536"/>
              <a:gd name="T15" fmla="*/ 0 60000 65536"/>
              <a:gd name="T16" fmla="*/ 0 60000 65536"/>
              <a:gd name="T17" fmla="*/ 0 60000 65536"/>
              <a:gd name="T18" fmla="*/ 0 60000 65536"/>
              <a:gd name="T19" fmla="*/ 0 60000 65536"/>
              <a:gd name="T20" fmla="*/ 0 60000 65536"/>
              <a:gd name="T21" fmla="*/ 0 w 1781"/>
              <a:gd name="T22" fmla="*/ 0 h 1235"/>
              <a:gd name="T23" fmla="*/ 1781 w 1781"/>
              <a:gd name="T24" fmla="*/ 1235 h 1235"/>
              <a:gd name="connsiteX0" fmla="*/ 717 w 7983"/>
              <a:gd name="connsiteY0" fmla="*/ 0 h 8474"/>
              <a:gd name="connsiteX1" fmla="*/ 1402 w 7983"/>
              <a:gd name="connsiteY1" fmla="*/ 6065 h 8474"/>
              <a:gd name="connsiteX2" fmla="*/ 6534 w 7983"/>
              <a:gd name="connsiteY2" fmla="*/ 2648 h 8474"/>
              <a:gd name="connsiteX3" fmla="*/ 7983 w 7983"/>
              <a:gd name="connsiteY3" fmla="*/ 3304 h 8474"/>
              <a:gd name="connsiteX4" fmla="*/ 521 w 7983"/>
              <a:gd name="connsiteY4" fmla="*/ 7790 h 8474"/>
              <a:gd name="connsiteX5" fmla="*/ 717 w 7983"/>
              <a:gd name="connsiteY5" fmla="*/ 0 h 8474"/>
              <a:gd name="connsiteX0" fmla="*/ 606 w 9953"/>
              <a:gd name="connsiteY0" fmla="*/ 6068 h 6874"/>
              <a:gd name="connsiteX1" fmla="*/ 1709 w 9953"/>
              <a:gd name="connsiteY1" fmla="*/ 4032 h 6874"/>
              <a:gd name="connsiteX2" fmla="*/ 8138 w 9953"/>
              <a:gd name="connsiteY2" fmla="*/ 0 h 6874"/>
              <a:gd name="connsiteX3" fmla="*/ 9953 w 9953"/>
              <a:gd name="connsiteY3" fmla="*/ 774 h 6874"/>
              <a:gd name="connsiteX4" fmla="*/ 606 w 9953"/>
              <a:gd name="connsiteY4" fmla="*/ 6068 h 6874"/>
              <a:gd name="connsiteX0" fmla="*/ 0 w 9391"/>
              <a:gd name="connsiteY0" fmla="*/ 8827 h 10001"/>
              <a:gd name="connsiteX1" fmla="*/ 1108 w 9391"/>
              <a:gd name="connsiteY1" fmla="*/ 5866 h 10001"/>
              <a:gd name="connsiteX2" fmla="*/ 7567 w 9391"/>
              <a:gd name="connsiteY2" fmla="*/ 0 h 10001"/>
              <a:gd name="connsiteX3" fmla="*/ 9391 w 9391"/>
              <a:gd name="connsiteY3" fmla="*/ 1126 h 10001"/>
              <a:gd name="connsiteX4" fmla="*/ 0 w 9391"/>
              <a:gd name="connsiteY4" fmla="*/ 8827 h 10001"/>
              <a:gd name="connsiteX0" fmla="*/ 0 w 10000"/>
              <a:gd name="connsiteY0" fmla="*/ 8826 h 10000"/>
              <a:gd name="connsiteX1" fmla="*/ 1180 w 10000"/>
              <a:gd name="connsiteY1" fmla="*/ 5865 h 10000"/>
              <a:gd name="connsiteX2" fmla="*/ 8058 w 10000"/>
              <a:gd name="connsiteY2" fmla="*/ 0 h 10000"/>
              <a:gd name="connsiteX3" fmla="*/ 10000 w 10000"/>
              <a:gd name="connsiteY3" fmla="*/ 1126 h 10000"/>
              <a:gd name="connsiteX4" fmla="*/ 0 w 10000"/>
              <a:gd name="connsiteY4" fmla="*/ 8826 h 10000"/>
              <a:gd name="connsiteX0" fmla="*/ 0 w 10000"/>
              <a:gd name="connsiteY0" fmla="*/ 8826 h 10000"/>
              <a:gd name="connsiteX1" fmla="*/ 1180 w 10000"/>
              <a:gd name="connsiteY1" fmla="*/ 5865 h 10000"/>
              <a:gd name="connsiteX2" fmla="*/ 8058 w 10000"/>
              <a:gd name="connsiteY2" fmla="*/ 0 h 10000"/>
              <a:gd name="connsiteX3" fmla="*/ 10000 w 10000"/>
              <a:gd name="connsiteY3" fmla="*/ 1126 h 10000"/>
              <a:gd name="connsiteX4" fmla="*/ 0 w 10000"/>
              <a:gd name="connsiteY4" fmla="*/ 88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826"/>
                </a:moveTo>
                <a:cubicBezTo>
                  <a:pt x="970" y="6416"/>
                  <a:pt x="191" y="8510"/>
                  <a:pt x="1180" y="5865"/>
                </a:cubicBezTo>
                <a:cubicBezTo>
                  <a:pt x="2843" y="7089"/>
                  <a:pt x="5658" y="6170"/>
                  <a:pt x="8058" y="0"/>
                </a:cubicBezTo>
                <a:cubicBezTo>
                  <a:pt x="8533" y="223"/>
                  <a:pt x="9459" y="780"/>
                  <a:pt x="10000" y="1126"/>
                </a:cubicBezTo>
                <a:cubicBezTo>
                  <a:pt x="7900" y="8144"/>
                  <a:pt x="2664" y="12120"/>
                  <a:pt x="0" y="8826"/>
                </a:cubicBezTo>
                <a:close/>
              </a:path>
            </a:pathLst>
          </a:custGeom>
          <a:gradFill flip="none" rotWithShape="1">
            <a:gsLst>
              <a:gs pos="0">
                <a:schemeClr val="bg2">
                  <a:lumMod val="75000"/>
                </a:schemeClr>
              </a:gs>
              <a:gs pos="50000">
                <a:schemeClr val="bg2">
                  <a:lumMod val="40000"/>
                  <a:lumOff val="60000"/>
                </a:schemeClr>
              </a:gs>
              <a:gs pos="100000">
                <a:schemeClr val="bg2">
                  <a:lumMod val="40000"/>
                  <a:lumOff val="60000"/>
                </a:schemeClr>
              </a:gs>
            </a:gsLst>
            <a:lin ang="8100000" scaled="1"/>
            <a:tileRect/>
          </a:gradFill>
          <a:ln>
            <a:noFill/>
          </a:ln>
        </p:spPr>
        <p:txBody>
          <a:bodyPr/>
          <a:lstStyle/>
          <a:p>
            <a:endParaRPr lang="cs-CZ"/>
          </a:p>
        </p:txBody>
      </p:sp>
      <p:sp>
        <p:nvSpPr>
          <p:cNvPr id="49" name="WordArt 58"/>
          <p:cNvSpPr>
            <a:spLocks noChangeArrowheads="1" noChangeShapeType="1" noTextEdit="1"/>
          </p:cNvSpPr>
          <p:nvPr/>
        </p:nvSpPr>
        <p:spPr bwMode="auto">
          <a:xfrm rot="9058825">
            <a:off x="1155371" y="678524"/>
            <a:ext cx="4782589" cy="473187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5596"/>
              </a:avLst>
            </a:prstTxWarp>
          </a:bodyPr>
          <a:lstStyle/>
          <a:p>
            <a:pPr algn="ctr"/>
            <a:r>
              <a:rPr lang="en-US" sz="3200" b="1" kern="10" dirty="0" smtClean="0">
                <a:latin typeface="Arial Black"/>
              </a:rPr>
              <a:t>3. G-J </a:t>
            </a:r>
            <a:r>
              <a:rPr lang="en-US" sz="3200" b="1" kern="10" dirty="0" err="1" smtClean="0">
                <a:latin typeface="Arial Black"/>
              </a:rPr>
              <a:t>emination</a:t>
            </a:r>
            <a:r>
              <a:rPr lang="en-US" sz="3200" b="1" kern="10" dirty="0" smtClean="0">
                <a:latin typeface="Arial Black"/>
              </a:rPr>
              <a:t> of the template</a:t>
            </a:r>
            <a:endParaRPr lang="cs-CZ" sz="3200" b="1" kern="10" dirty="0">
              <a:latin typeface="Arial Black"/>
            </a:endParaRPr>
          </a:p>
        </p:txBody>
      </p:sp>
      <p:sp>
        <p:nvSpPr>
          <p:cNvPr id="53" name="Text Box 45"/>
          <p:cNvSpPr txBox="1">
            <a:spLocks noChangeArrowheads="1"/>
          </p:cNvSpPr>
          <p:nvPr/>
        </p:nvSpPr>
        <p:spPr bwMode="auto">
          <a:xfrm>
            <a:off x="6438303" y="4332969"/>
            <a:ext cx="2343747"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n-US" sz="1600" b="1" noProof="1" smtClean="0"/>
              <a:t>G-J elimintation of the found template</a:t>
            </a:r>
          </a:p>
          <a:p>
            <a:pPr marL="285750" indent="-285750" eaLnBrk="1" hangingPunct="1">
              <a:spcBef>
                <a:spcPct val="20000"/>
              </a:spcBef>
              <a:buFont typeface="Arial" pitchFamily="34" charset="0"/>
              <a:buChar char="•"/>
            </a:pPr>
            <a:r>
              <a:rPr lang="en-US" sz="1400" noProof="1" smtClean="0"/>
              <a:t>With concrete coefficients</a:t>
            </a:r>
          </a:p>
          <a:p>
            <a:pPr marL="285750" indent="-285750" eaLnBrk="1" hangingPunct="1">
              <a:spcBef>
                <a:spcPct val="20000"/>
              </a:spcBef>
              <a:buFont typeface="Arial" pitchFamily="34" charset="0"/>
              <a:buChar char="•"/>
            </a:pPr>
            <a:r>
              <a:rPr lang="en-US" sz="1400" b="1" noProof="1">
                <a:solidFill>
                  <a:srgbClr val="F36F21"/>
                </a:solidFill>
              </a:rPr>
              <a:t>S</a:t>
            </a:r>
            <a:r>
              <a:rPr lang="en-US" sz="1400" b="1" noProof="1" smtClean="0">
                <a:solidFill>
                  <a:srgbClr val="F36F21"/>
                </a:solidFill>
              </a:rPr>
              <a:t>parse elimination</a:t>
            </a:r>
          </a:p>
          <a:p>
            <a:pPr marL="285750" indent="-285750" eaLnBrk="1" hangingPunct="1">
              <a:spcBef>
                <a:spcPct val="20000"/>
              </a:spcBef>
              <a:buFont typeface="Arial" pitchFamily="34" charset="0"/>
              <a:buChar char="•"/>
            </a:pPr>
            <a:r>
              <a:rPr lang="en-US" sz="1400" b="1" noProof="1" smtClean="0">
                <a:solidFill>
                  <a:srgbClr val="F36F21"/>
                </a:solidFill>
              </a:rPr>
              <a:t>Smaller templates</a:t>
            </a:r>
            <a:endParaRPr lang="en-US" sz="1600" b="1" noProof="1" smtClean="0">
              <a:solidFill>
                <a:srgbClr val="F36F21"/>
              </a:solidFill>
            </a:endParaRPr>
          </a:p>
        </p:txBody>
      </p:sp>
      <p:sp>
        <p:nvSpPr>
          <p:cNvPr id="54" name="WordArt 58"/>
          <p:cNvSpPr>
            <a:spLocks noChangeArrowheads="1" noChangeShapeType="1" noTextEdit="1"/>
          </p:cNvSpPr>
          <p:nvPr/>
        </p:nvSpPr>
        <p:spPr bwMode="auto">
          <a:xfrm rot="15663550">
            <a:off x="3340047" y="1612786"/>
            <a:ext cx="3270828" cy="473187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4295596"/>
              </a:avLst>
            </a:prstTxWarp>
          </a:bodyPr>
          <a:lstStyle/>
          <a:p>
            <a:pPr algn="ctr"/>
            <a:r>
              <a:rPr lang="en-US" sz="3600" kern="10" dirty="0" smtClean="0">
                <a:latin typeface="Arial Black"/>
              </a:rPr>
              <a:t>4. Eigenvalue computations</a:t>
            </a:r>
            <a:endParaRPr lang="cs-CZ" sz="3600" kern="10" dirty="0">
              <a:latin typeface="Arial Black"/>
            </a:endParaRPr>
          </a:p>
        </p:txBody>
      </p:sp>
      <p:sp>
        <p:nvSpPr>
          <p:cNvPr id="56" name="Text Box 45"/>
          <p:cNvSpPr txBox="1">
            <a:spLocks noChangeArrowheads="1"/>
          </p:cNvSpPr>
          <p:nvPr/>
        </p:nvSpPr>
        <p:spPr bwMode="auto">
          <a:xfrm>
            <a:off x="408571" y="3273213"/>
            <a:ext cx="2261701" cy="277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pPr>
            <a:r>
              <a:rPr lang="en-US" sz="1600" b="1" noProof="1" smtClean="0"/>
              <a:t>Eigenvalue computations</a:t>
            </a:r>
          </a:p>
          <a:p>
            <a:pPr marL="285750" indent="-285750" eaLnBrk="1" hangingPunct="1">
              <a:spcBef>
                <a:spcPct val="20000"/>
              </a:spcBef>
              <a:buFont typeface="Arial" pitchFamily="34" charset="0"/>
              <a:buChar char="•"/>
            </a:pPr>
            <a:r>
              <a:rPr lang="en-US" sz="1400" noProof="1" smtClean="0"/>
              <a:t>Computation of eigenvactors of the action matrix created from the eliminated template</a:t>
            </a:r>
          </a:p>
          <a:p>
            <a:pPr marL="285750" indent="-285750" eaLnBrk="1" hangingPunct="1">
              <a:spcBef>
                <a:spcPct val="20000"/>
              </a:spcBef>
              <a:buFont typeface="Arial" pitchFamily="34" charset="0"/>
              <a:buChar char="•"/>
            </a:pPr>
            <a:r>
              <a:rPr lang="en-US" sz="1400" b="1" noProof="1" smtClean="0">
                <a:solidFill>
                  <a:srgbClr val="F36F21"/>
                </a:solidFill>
              </a:rPr>
              <a:t>Fast methods (characteristic polynomials</a:t>
            </a:r>
            <a:r>
              <a:rPr lang="en-US" sz="1400" noProof="1" smtClean="0"/>
              <a:t/>
            </a:r>
            <a:br>
              <a:rPr lang="en-US" sz="1400" noProof="1" smtClean="0"/>
            </a:br>
            <a:r>
              <a:rPr lang="en-US" sz="1400" noProof="1" smtClean="0"/>
              <a:t>and </a:t>
            </a:r>
            <a:r>
              <a:rPr lang="en-US" sz="1400" b="1" noProof="1" smtClean="0">
                <a:solidFill>
                  <a:srgbClr val="F36F21"/>
                </a:solidFill>
              </a:rPr>
              <a:t>Sturm sequences)</a:t>
            </a:r>
          </a:p>
          <a:p>
            <a:pPr eaLnBrk="1" hangingPunct="1">
              <a:spcBef>
                <a:spcPct val="20000"/>
              </a:spcBef>
            </a:pPr>
            <a:endParaRPr lang="en-US" sz="1400" noProof="1" smtClean="0"/>
          </a:p>
        </p:txBody>
      </p:sp>
      <p:sp>
        <p:nvSpPr>
          <p:cNvPr id="41" name="Rectangle 40"/>
          <p:cNvSpPr/>
          <p:nvPr/>
        </p:nvSpPr>
        <p:spPr>
          <a:xfrm>
            <a:off x="730358" y="1407962"/>
            <a:ext cx="8079241" cy="369332"/>
          </a:xfrm>
          <a:prstGeom prst="rect">
            <a:avLst/>
          </a:prstGeom>
        </p:spPr>
        <p:txBody>
          <a:bodyPr wrap="square">
            <a:spAutoFit/>
          </a:bodyPr>
          <a:lstStyle/>
          <a:p>
            <a:pPr eaLnBrk="1" hangingPunct="1">
              <a:defRPr/>
            </a:pPr>
            <a:r>
              <a:rPr lang="en-US" b="1" dirty="0" smtClean="0">
                <a:solidFill>
                  <a:srgbClr val="F36F21"/>
                </a:solidFill>
              </a:rPr>
              <a:t>Orange = Contribution</a:t>
            </a:r>
          </a:p>
        </p:txBody>
      </p:sp>
      <p:grpSp>
        <p:nvGrpSpPr>
          <p:cNvPr id="46" name="Group 31"/>
          <p:cNvGrpSpPr>
            <a:grpSpLocks/>
          </p:cNvGrpSpPr>
          <p:nvPr/>
        </p:nvGrpSpPr>
        <p:grpSpPr bwMode="auto">
          <a:xfrm rot="5400000">
            <a:off x="1214439" y="5354639"/>
            <a:ext cx="144460" cy="1973262"/>
            <a:chOff x="3424" y="1389"/>
            <a:chExt cx="182" cy="2132"/>
          </a:xfrm>
        </p:grpSpPr>
        <p:sp>
          <p:nvSpPr>
            <p:cNvPr id="48"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5"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2413583719"/>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3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10255"/>
                                        </p:tgtEl>
                                        <p:attrNameLst>
                                          <p:attrName>style.visibility</p:attrName>
                                        </p:attrNameLst>
                                      </p:cBhvr>
                                      <p:to>
                                        <p:strVal val="visible"/>
                                      </p:to>
                                    </p:set>
                                    <p:animEffect transition="in" filter="fade">
                                      <p:cBhvr>
                                        <p:cTn id="10" dur="500"/>
                                        <p:tgtEl>
                                          <p:spTgt spid="10255"/>
                                        </p:tgtEl>
                                      </p:cBhvr>
                                    </p:animEffect>
                                  </p:childTnLst>
                                </p:cTn>
                              </p:par>
                              <p:par>
                                <p:cTn id="11" presetID="10" presetClass="entr" presetSubtype="0" fill="hold" nodeType="withEffect">
                                  <p:stCondLst>
                                    <p:cond delay="0"/>
                                  </p:stCondLst>
                                  <p:childTnLst>
                                    <p:set>
                                      <p:cBhvr>
                                        <p:cTn id="12" dur="1" fill="hold">
                                          <p:stCondLst>
                                            <p:cond delay="0"/>
                                          </p:stCondLst>
                                        </p:cTn>
                                        <p:tgtEl>
                                          <p:spTgt spid="10256"/>
                                        </p:tgtEl>
                                        <p:attrNameLst>
                                          <p:attrName>style.visibility</p:attrName>
                                        </p:attrNameLst>
                                      </p:cBhvr>
                                      <p:to>
                                        <p:strVal val="visible"/>
                                      </p:to>
                                    </p:set>
                                    <p:animEffect transition="in" filter="fade">
                                      <p:cBhvr>
                                        <p:cTn id="13" dur="500"/>
                                        <p:tgtEl>
                                          <p:spTgt spid="102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253"/>
                                        </p:tgtEl>
                                        <p:attrNameLst>
                                          <p:attrName>style.visibility</p:attrName>
                                        </p:attrNameLst>
                                      </p:cBhvr>
                                      <p:to>
                                        <p:strVal val="visible"/>
                                      </p:to>
                                    </p:set>
                                    <p:animEffect transition="in" filter="fade">
                                      <p:cBhvr>
                                        <p:cTn id="16" dur="500"/>
                                        <p:tgtEl>
                                          <p:spTgt spid="102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254"/>
                                        </p:tgtEl>
                                        <p:attrNameLst>
                                          <p:attrName>style.visibility</p:attrName>
                                        </p:attrNameLst>
                                      </p:cBhvr>
                                      <p:to>
                                        <p:strVal val="visible"/>
                                      </p:to>
                                    </p:set>
                                    <p:animEffect transition="in" filter="fade">
                                      <p:cBhvr>
                                        <p:cTn id="19" dur="500"/>
                                        <p:tgtEl>
                                          <p:spTgt spid="1025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left)">
                                      <p:cBhvr>
                                        <p:cTn id="24" dur="750"/>
                                        <p:tgtEl>
                                          <p:spTgt spid="5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1000"/>
                                        <p:tgtEl>
                                          <p:spTgt spid="30"/>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1000"/>
                                        <p:tgtEl>
                                          <p:spTgt spid="35"/>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up)">
                                      <p:cBhvr>
                                        <p:cTn id="45" dur="750"/>
                                        <p:tgtEl>
                                          <p:spTgt spid="31"/>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right)">
                                      <p:cBhvr>
                                        <p:cTn id="57" dur="500"/>
                                        <p:tgtEl>
                                          <p:spTgt spid="47"/>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right)">
                                      <p:cBhvr>
                                        <p:cTn id="60" dur="1000"/>
                                        <p:tgtEl>
                                          <p:spTgt spid="49"/>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down)">
                                      <p:cBhvr>
                                        <p:cTn id="72" dur="500"/>
                                        <p:tgtEl>
                                          <p:spTgt spid="44"/>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wipe(down)">
                                      <p:cBhvr>
                                        <p:cTn id="75" dur="1000"/>
                                        <p:tgtEl>
                                          <p:spTgt spid="54"/>
                                        </p:tgtEl>
                                      </p:cBhvr>
                                    </p:animEffect>
                                  </p:childTnLst>
                                </p:cTn>
                              </p:par>
                            </p:childTnLst>
                          </p:cTn>
                        </p:par>
                        <p:par>
                          <p:cTn id="76" fill="hold">
                            <p:stCondLst>
                              <p:cond delay="1000"/>
                            </p:stCondLst>
                            <p:childTnLst>
                              <p:par>
                                <p:cTn id="77" presetID="10" presetClass="entr" presetSubtype="0" fill="hold" grpId="0" nodeType="after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10"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fade">
                                      <p:cBhvr>
                                        <p:cTn id="82"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38" grpId="0" animBg="1"/>
      <p:bldP spid="10253" grpId="0"/>
      <p:bldP spid="10254" grpId="0"/>
      <p:bldP spid="37" grpId="0"/>
      <p:bldP spid="50" grpId="0" animBg="1"/>
      <p:bldP spid="30" grpId="0"/>
      <p:bldP spid="31" grpId="0" animBg="1"/>
      <p:bldP spid="35" grpId="0"/>
      <p:bldP spid="36" grpId="0" animBg="1"/>
      <p:bldP spid="44" grpId="0" animBg="1"/>
      <p:bldP spid="47" grpId="0" animBg="1"/>
      <p:bldP spid="49" grpId="0"/>
      <p:bldP spid="54"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cs-CZ" alt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a:defRPr/>
            </a:pPr>
            <a:r>
              <a:rPr lang="en-GB" sz="3200" dirty="0" smtClean="0">
                <a:solidFill>
                  <a:schemeClr val="accent5">
                    <a:lumMod val="50000"/>
                  </a:schemeClr>
                </a:solidFill>
                <a:effectLst>
                  <a:outerShdw blurRad="38100" dist="38100" dir="2700000" algn="tl">
                    <a:srgbClr val="000000">
                      <a:alpha val="43137"/>
                    </a:srgbClr>
                  </a:outerShdw>
                </a:effectLst>
              </a:rPr>
              <a:t>2. Automatic generator</a:t>
            </a:r>
          </a:p>
        </p:txBody>
      </p:sp>
      <p:sp>
        <p:nvSpPr>
          <p:cNvPr id="15" name="Oval 14"/>
          <p:cNvSpPr/>
          <p:nvPr/>
        </p:nvSpPr>
        <p:spPr>
          <a:xfrm>
            <a:off x="6129338" y="585788"/>
            <a:ext cx="1333500" cy="1312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11270" name="Picture 2"/>
          <p:cNvPicPr>
            <a:picLocks noChangeAspect="1"/>
          </p:cNvPicPr>
          <p:nvPr/>
        </p:nvPicPr>
        <p:blipFill>
          <a:blip r:embed="rId3" cstate="print">
            <a:extLst>
              <a:ext uri="{28A0092B-C50C-407E-A947-70E740481C1C}">
                <a14:useLocalDpi xmlns:a14="http://schemas.microsoft.com/office/drawing/2010/main" val="0"/>
              </a:ext>
            </a:extLst>
          </a:blip>
          <a:srcRect b="56451"/>
          <a:stretch>
            <a:fillRect/>
          </a:stretch>
        </p:blipFill>
        <p:spPr bwMode="auto">
          <a:xfrm>
            <a:off x="36513" y="1281113"/>
            <a:ext cx="907256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1"/>
          <p:cNvGrpSpPr>
            <a:grpSpLocks/>
          </p:cNvGrpSpPr>
          <p:nvPr/>
        </p:nvGrpSpPr>
        <p:grpSpPr bwMode="auto">
          <a:xfrm rot="5400000">
            <a:off x="1302089" y="5266989"/>
            <a:ext cx="144460" cy="2148562"/>
            <a:chOff x="3424" y="1389"/>
            <a:chExt cx="182" cy="2132"/>
          </a:xfrm>
        </p:grpSpPr>
        <p:sp>
          <p:nvSpPr>
            <p:cNvPr id="1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554936617"/>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30358" y="1407962"/>
            <a:ext cx="8079241" cy="4247317"/>
          </a:xfrm>
          <a:prstGeom prst="rect">
            <a:avLst/>
          </a:prstGeom>
        </p:spPr>
        <p:txBody>
          <a:bodyPr wrap="square">
            <a:spAutoFit/>
          </a:bodyPr>
          <a:lstStyle/>
          <a:p>
            <a:pPr marL="285750" indent="-285750" eaLnBrk="1" hangingPunct="1">
              <a:buFont typeface="Arial" panose="020B0604020202020204" pitchFamily="34" charset="0"/>
              <a:buChar char="•"/>
              <a:defRPr/>
            </a:pPr>
            <a:r>
              <a:rPr lang="en-US" dirty="0"/>
              <a:t>Estimation of relative </a:t>
            </a:r>
            <a:r>
              <a:rPr lang="en-US" dirty="0" smtClean="0"/>
              <a:t>pose </a:t>
            </a:r>
            <a:r>
              <a:rPr lang="en-US" dirty="0"/>
              <a:t>(rotation, translation) </a:t>
            </a:r>
            <a:r>
              <a:rPr lang="en-US" dirty="0" smtClean="0"/>
              <a:t>and calibration parameters (focal length) of </a:t>
            </a:r>
            <a:r>
              <a:rPr lang="en-US" dirty="0"/>
              <a:t>two cameras from point </a:t>
            </a:r>
            <a:r>
              <a:rPr lang="en-US" dirty="0" smtClean="0"/>
              <a:t>correspondences</a:t>
            </a:r>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endParaRPr lang="en-US" dirty="0" smtClean="0"/>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endParaRPr lang="en-US" dirty="0" smtClean="0"/>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endParaRPr lang="en-US" dirty="0" smtClean="0"/>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endParaRPr lang="en-US" dirty="0" smtClean="0"/>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endParaRPr lang="en-US" dirty="0" smtClean="0"/>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r>
              <a:rPr lang="en-US" dirty="0" smtClean="0"/>
              <a:t>Core of all reconstruction pipelines</a:t>
            </a:r>
            <a:endParaRPr lang="en-US" dirty="0"/>
          </a:p>
          <a:p>
            <a:pPr lvl="1" eaLnBrk="1" hangingPunct="1">
              <a:defRPr/>
            </a:pPr>
            <a:endParaRPr lang="en-US" dirty="0"/>
          </a:p>
        </p:txBody>
      </p:sp>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a:solidFill>
                  <a:schemeClr val="accent5">
                    <a:lumMod val="50000"/>
                  </a:schemeClr>
                </a:solidFill>
                <a:effectLst>
                  <a:outerShdw blurRad="38100" dist="38100" dir="2700000" algn="tl">
                    <a:srgbClr val="000000">
                      <a:alpha val="43137"/>
                    </a:srgbClr>
                  </a:outerShdw>
                </a:effectLst>
              </a:rPr>
              <a:t>3</a:t>
            </a:r>
            <a:r>
              <a:rPr lang="en-GB" sz="3200" dirty="0" smtClean="0">
                <a:solidFill>
                  <a:schemeClr val="accent5">
                    <a:lumMod val="50000"/>
                  </a:schemeClr>
                </a:solidFill>
                <a:effectLst>
                  <a:outerShdw blurRad="38100" dist="38100" dir="2700000" algn="tl">
                    <a:srgbClr val="000000">
                      <a:alpha val="43137"/>
                    </a:srgbClr>
                  </a:outerShdw>
                </a:effectLst>
              </a:rPr>
              <a:t>. Minimal problems</a:t>
            </a:r>
          </a:p>
        </p:txBody>
      </p:sp>
      <p:pic>
        <p:nvPicPr>
          <p:cNvPr id="25" name="Picture 2" descr="C:\pajdla\Present\Pajdla-CVCH-2007\Data\d-02-06.png"/>
          <p:cNvPicPr>
            <a:picLocks noChangeAspect="1" noChangeArrowheads="1"/>
          </p:cNvPicPr>
          <p:nvPr/>
        </p:nvPicPr>
        <p:blipFill>
          <a:blip r:embed="rId3" cstate="print">
            <a:extLst>
              <a:ext uri="{28A0092B-C50C-407E-A947-70E740481C1C}">
                <a14:useLocalDpi xmlns:a14="http://schemas.microsoft.com/office/drawing/2010/main" val="0"/>
              </a:ext>
            </a:extLst>
          </a:blip>
          <a:srcRect t="9769" r="49153" b="9769"/>
          <a:stretch>
            <a:fillRect/>
          </a:stretch>
        </p:blipFill>
        <p:spPr bwMode="auto">
          <a:xfrm>
            <a:off x="5799138" y="2839725"/>
            <a:ext cx="1355725" cy="1582737"/>
          </a:xfrm>
          <a:prstGeom prst="rect">
            <a:avLst/>
          </a:prstGeom>
          <a:ln>
            <a:noFill/>
          </a:ln>
          <a:effectLst>
            <a:reflection blurRad="12700" stA="30000" endPos="30000" dist="5000" dir="5400000" sy="-100000" algn="bl" rotWithShape="0"/>
          </a:effectLst>
          <a:scene3d>
            <a:camera prst="isometricRightUp"/>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pajdla\Present\Pajdla-CVCH-2007\Data\d-01-06.png"/>
          <p:cNvPicPr>
            <a:picLocks noChangeAspect="1" noChangeArrowheads="1"/>
          </p:cNvPicPr>
          <p:nvPr/>
        </p:nvPicPr>
        <p:blipFill>
          <a:blip r:embed="rId4" cstate="print">
            <a:extLst>
              <a:ext uri="{28A0092B-C50C-407E-A947-70E740481C1C}">
                <a14:useLocalDpi xmlns:a14="http://schemas.microsoft.com/office/drawing/2010/main" val="0"/>
              </a:ext>
            </a:extLst>
          </a:blip>
          <a:srcRect t="9769" r="45714" b="9769"/>
          <a:stretch>
            <a:fillRect/>
          </a:stretch>
        </p:blipFill>
        <p:spPr bwMode="auto">
          <a:xfrm>
            <a:off x="2046288" y="2838137"/>
            <a:ext cx="1449387" cy="1584325"/>
          </a:xfrm>
          <a:prstGeom prst="rect">
            <a:avLst/>
          </a:prstGeom>
          <a:ln>
            <a:noFill/>
          </a:ln>
          <a:effectLst>
            <a:reflection blurRad="12700" stA="30000" endPos="30000" dist="5000" dir="5400000" sy="-100000" algn="bl" rotWithShape="0"/>
          </a:effectLst>
          <a:scene3d>
            <a:camera prst="isometricLeftDown"/>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7"/>
          <p:cNvSpPr>
            <a:spLocks noChangeAspect="1" noChangeArrowheads="1"/>
          </p:cNvSpPr>
          <p:nvPr/>
        </p:nvSpPr>
        <p:spPr bwMode="auto">
          <a:xfrm>
            <a:off x="2423205" y="3331618"/>
            <a:ext cx="71438" cy="69850"/>
          </a:xfrm>
          <a:prstGeom prst="ellipse">
            <a:avLst/>
          </a:prstGeom>
          <a:solidFill>
            <a:srgbClr val="FF0000"/>
          </a:solidFill>
          <a:ln>
            <a:noFill/>
          </a:ln>
          <a:effectLst/>
          <a:extLst>
            <a:ext uri="{91240B29-F687-4F45-9708-019B960494DF}">
              <a14:hiddenLine xmlns:a14="http://schemas.microsoft.com/office/drawing/2010/main" w="508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Line 8"/>
          <p:cNvSpPr>
            <a:spLocks noChangeShapeType="1"/>
          </p:cNvSpPr>
          <p:nvPr/>
        </p:nvSpPr>
        <p:spPr bwMode="auto">
          <a:xfrm>
            <a:off x="2458924" y="3366543"/>
            <a:ext cx="1406639" cy="55152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3" name="Line 9"/>
          <p:cNvSpPr>
            <a:spLocks noChangeShapeType="1"/>
          </p:cNvSpPr>
          <p:nvPr/>
        </p:nvSpPr>
        <p:spPr bwMode="auto">
          <a:xfrm flipH="1">
            <a:off x="5312704" y="3816037"/>
            <a:ext cx="1045233" cy="10202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5" name="Oval 10"/>
          <p:cNvSpPr>
            <a:spLocks noChangeArrowheads="1"/>
          </p:cNvSpPr>
          <p:nvPr/>
        </p:nvSpPr>
        <p:spPr bwMode="auto">
          <a:xfrm>
            <a:off x="6363154" y="3781112"/>
            <a:ext cx="69850" cy="69850"/>
          </a:xfrm>
          <a:prstGeom prst="ellipse">
            <a:avLst/>
          </a:prstGeom>
          <a:solidFill>
            <a:srgbClr val="FF0000"/>
          </a:solidFill>
          <a:ln>
            <a:noFill/>
          </a:ln>
          <a:effectLst/>
          <a:extLst>
            <a:ext uri="{91240B29-F687-4F45-9708-019B960494DF}">
              <a14:hiddenLine xmlns:a14="http://schemas.microsoft.com/office/drawing/2010/main" w="508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37" name="Group 36"/>
          <p:cNvGrpSpPr/>
          <p:nvPr/>
        </p:nvGrpSpPr>
        <p:grpSpPr>
          <a:xfrm>
            <a:off x="3509963" y="3062632"/>
            <a:ext cx="2243137" cy="1549616"/>
            <a:chOff x="3275013" y="2643845"/>
            <a:chExt cx="2243137" cy="1549616"/>
          </a:xfrm>
          <a:effectLst>
            <a:glow rad="63500">
              <a:srgbClr val="969696">
                <a:alpha val="40000"/>
              </a:srgbClr>
            </a:glow>
          </a:effectLst>
        </p:grpSpPr>
        <p:pic>
          <p:nvPicPr>
            <p:cNvPr id="38" name="Picture 4" descr="repige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9638" y="2660650"/>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rc 21"/>
            <p:cNvSpPr>
              <a:spLocks/>
            </p:cNvSpPr>
            <p:nvPr/>
          </p:nvSpPr>
          <p:spPr bwMode="auto">
            <a:xfrm flipV="1">
              <a:off x="3757613" y="3959225"/>
              <a:ext cx="1219200" cy="222250"/>
            </a:xfrm>
            <a:custGeom>
              <a:avLst/>
              <a:gdLst>
                <a:gd name="T0" fmla="*/ 0 w 43200"/>
                <a:gd name="T1" fmla="*/ 0 h 22376"/>
                <a:gd name="T2" fmla="*/ 1 w 43200"/>
                <a:gd name="T3" fmla="*/ 0 h 22376"/>
                <a:gd name="T4" fmla="*/ 1 w 43200"/>
                <a:gd name="T5" fmla="*/ 0 h 22376"/>
                <a:gd name="T6" fmla="*/ 0 60000 65536"/>
                <a:gd name="T7" fmla="*/ 0 60000 65536"/>
                <a:gd name="T8" fmla="*/ 0 60000 65536"/>
              </a:gdLst>
              <a:ahLst/>
              <a:cxnLst>
                <a:cxn ang="T6">
                  <a:pos x="T0" y="T1"/>
                </a:cxn>
                <a:cxn ang="T7">
                  <a:pos x="T2" y="T3"/>
                </a:cxn>
                <a:cxn ang="T8">
                  <a:pos x="T4" y="T5"/>
                </a:cxn>
              </a:cxnLst>
              <a:rect l="0" t="0" r="r" b="b"/>
              <a:pathLst>
                <a:path w="43200" h="22376" fill="none" extrusionOk="0">
                  <a:moveTo>
                    <a:pt x="13" y="22376"/>
                  </a:moveTo>
                  <a:cubicBezTo>
                    <a:pt x="4" y="22117"/>
                    <a:pt x="0" y="21858"/>
                    <a:pt x="0" y="21600"/>
                  </a:cubicBezTo>
                  <a:cubicBezTo>
                    <a:pt x="0" y="9670"/>
                    <a:pt x="9670" y="0"/>
                    <a:pt x="21600" y="0"/>
                  </a:cubicBezTo>
                  <a:cubicBezTo>
                    <a:pt x="33529" y="-1"/>
                    <a:pt x="43199" y="9670"/>
                    <a:pt x="43200" y="21599"/>
                  </a:cubicBezTo>
                </a:path>
                <a:path w="43200" h="22376" stroke="0" extrusionOk="0">
                  <a:moveTo>
                    <a:pt x="13" y="22376"/>
                  </a:moveTo>
                  <a:cubicBezTo>
                    <a:pt x="4" y="22117"/>
                    <a:pt x="0" y="21858"/>
                    <a:pt x="0" y="21600"/>
                  </a:cubicBezTo>
                  <a:cubicBezTo>
                    <a:pt x="0" y="9670"/>
                    <a:pt x="9670" y="0"/>
                    <a:pt x="21600" y="0"/>
                  </a:cubicBezTo>
                  <a:cubicBezTo>
                    <a:pt x="33529" y="-1"/>
                    <a:pt x="43199" y="9670"/>
                    <a:pt x="43200" y="21599"/>
                  </a:cubicBezTo>
                  <a:lnTo>
                    <a:pt x="21600" y="21600"/>
                  </a:lnTo>
                  <a:lnTo>
                    <a:pt x="13" y="22376"/>
                  </a:lnTo>
                  <a:close/>
                </a:path>
              </a:pathLst>
            </a:custGeom>
            <a:noFill/>
            <a:ln w="19050">
              <a:solidFill>
                <a:schemeClr val="tx1"/>
              </a:solidFill>
              <a:round/>
              <a:headEnd/>
              <a:tailEnd type="triangle" w="med" len="med"/>
            </a:ln>
            <a:effectLst/>
            <a:extLst>
              <a:ext uri="{909E8E84-426E-40DD-AFC4-6F175D3DCCD1}">
                <a14:hiddenFill xmlns:a14="http://schemas.microsoft.com/office/drawing/2010/main">
                  <a:solidFill>
                    <a:srgbClr val="D7D7D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40" name="TextBox 39"/>
            <p:cNvSpPr txBox="1">
              <a:spLocks noChangeArrowheads="1"/>
            </p:cNvSpPr>
            <p:nvPr/>
          </p:nvSpPr>
          <p:spPr bwMode="auto">
            <a:xfrm>
              <a:off x="3275013" y="376555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1600" b="1" i="0">
                  <a:latin typeface="Times New Roman" pitchFamily="18" charset="0"/>
                  <a:cs typeface="Times New Roman" pitchFamily="18" charset="0"/>
                </a:rPr>
                <a:t>x</a:t>
              </a:r>
              <a:r>
                <a:rPr lang="en-US" sz="1600" b="1" i="0" baseline="-25000">
                  <a:latin typeface="Times New Roman" pitchFamily="18" charset="0"/>
                  <a:cs typeface="Times New Roman" pitchFamily="18" charset="0"/>
                </a:rPr>
                <a:t>1</a:t>
              </a:r>
              <a:endParaRPr lang="cs-CZ" sz="1600" b="1" i="0">
                <a:latin typeface="Times New Roman" pitchFamily="18" charset="0"/>
                <a:cs typeface="Times New Roman" pitchFamily="18" charset="0"/>
              </a:endParaRPr>
            </a:p>
          </p:txBody>
        </p:sp>
        <p:sp>
          <p:nvSpPr>
            <p:cNvPr id="41" name="TextBox 40"/>
            <p:cNvSpPr txBox="1">
              <a:spLocks noChangeArrowheads="1"/>
            </p:cNvSpPr>
            <p:nvPr/>
          </p:nvSpPr>
          <p:spPr bwMode="auto">
            <a:xfrm>
              <a:off x="5162550" y="376555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1600" b="1" i="0">
                  <a:latin typeface="Times New Roman" pitchFamily="18" charset="0"/>
                  <a:cs typeface="Times New Roman" pitchFamily="18" charset="0"/>
                </a:rPr>
                <a:t>x</a:t>
              </a:r>
              <a:r>
                <a:rPr lang="en-US" sz="1600" b="1" i="0" baseline="-25000">
                  <a:latin typeface="Times New Roman" pitchFamily="18" charset="0"/>
                  <a:cs typeface="Times New Roman" pitchFamily="18" charset="0"/>
                </a:rPr>
                <a:t>2</a:t>
              </a:r>
              <a:endParaRPr lang="cs-CZ" sz="1600" b="1" i="0">
                <a:latin typeface="Times New Roman" pitchFamily="18" charset="0"/>
                <a:cs typeface="Times New Roman" pitchFamily="18" charset="0"/>
              </a:endParaRPr>
            </a:p>
          </p:txBody>
        </p:sp>
        <p:sp>
          <p:nvSpPr>
            <p:cNvPr id="42" name="TextBox 41"/>
            <p:cNvSpPr txBox="1"/>
            <p:nvPr/>
          </p:nvSpPr>
          <p:spPr>
            <a:xfrm>
              <a:off x="4183991" y="3885684"/>
              <a:ext cx="413896" cy="307777"/>
            </a:xfrm>
            <a:prstGeom prst="rect">
              <a:avLst/>
            </a:prstGeom>
            <a:noFill/>
          </p:spPr>
          <p:txBody>
            <a:bodyPr wrap="none" rtlCol="0">
              <a:spAutoFit/>
            </a:bodyPr>
            <a:lstStyle/>
            <a:p>
              <a:r>
                <a:rPr lang="en-US" sz="1400" dirty="0" err="1" smtClean="0"/>
                <a:t>R,t</a:t>
              </a:r>
              <a:endParaRPr lang="cs-CZ" sz="1400" dirty="0"/>
            </a:p>
          </p:txBody>
        </p:sp>
        <p:sp>
          <p:nvSpPr>
            <p:cNvPr id="43" name="Oval 10"/>
            <p:cNvSpPr>
              <a:spLocks noChangeArrowheads="1"/>
            </p:cNvSpPr>
            <p:nvPr/>
          </p:nvSpPr>
          <p:spPr bwMode="auto">
            <a:xfrm>
              <a:off x="4342896" y="2643845"/>
              <a:ext cx="69850" cy="69850"/>
            </a:xfrm>
            <a:prstGeom prst="ellipse">
              <a:avLst/>
            </a:prstGeom>
            <a:solidFill>
              <a:srgbClr val="FF0000"/>
            </a:solidFill>
            <a:ln>
              <a:noFill/>
            </a:ln>
            <a:effectLst/>
            <a:extLst>
              <a:ext uri="{91240B29-F687-4F45-9708-019B960494DF}">
                <a14:hiddenLine xmlns:a14="http://schemas.microsoft.com/office/drawing/2010/main" w="508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22" name="Group 31"/>
          <p:cNvGrpSpPr>
            <a:grpSpLocks/>
          </p:cNvGrpSpPr>
          <p:nvPr/>
        </p:nvGrpSpPr>
        <p:grpSpPr bwMode="auto">
          <a:xfrm rot="5400000">
            <a:off x="1398589" y="5170489"/>
            <a:ext cx="144460" cy="2341562"/>
            <a:chOff x="3424" y="1389"/>
            <a:chExt cx="182" cy="2132"/>
          </a:xfrm>
        </p:grpSpPr>
        <p:sp>
          <p:nvSpPr>
            <p:cNvPr id="23"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238074682"/>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p:bldP spid="29" grpId="0" animBg="1"/>
      <p:bldP spid="32" grpId="0" animBg="1"/>
      <p:bldP spid="33"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3. Minimal problems</a:t>
            </a:r>
            <a:endParaRPr lang="en-GB" sz="3200" dirty="0">
              <a:solidFill>
                <a:schemeClr val="accent5">
                  <a:lumMod val="50000"/>
                </a:schemeClr>
              </a:solidFill>
              <a:effectLst>
                <a:outerShdw blurRad="38100" dist="38100" dir="2700000" algn="tl">
                  <a:srgbClr val="000000">
                    <a:alpha val="43137"/>
                  </a:srgbClr>
                </a:outerShdw>
              </a:effectLst>
            </a:endParaRPr>
          </a:p>
        </p:txBody>
      </p:sp>
      <p:sp>
        <p:nvSpPr>
          <p:cNvPr id="13" name="Rectangle 14"/>
          <p:cNvSpPr>
            <a:spLocks noChangeArrowheads="1"/>
          </p:cNvSpPr>
          <p:nvPr/>
        </p:nvSpPr>
        <p:spPr bwMode="gray">
          <a:xfrm>
            <a:off x="793750" y="1161862"/>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a:solidFill>
                  <a:schemeClr val="accent5">
                    <a:lumMod val="50000"/>
                  </a:schemeClr>
                </a:solidFill>
              </a:rPr>
              <a:t>Calibrated</a:t>
            </a:r>
            <a:r>
              <a:rPr lang="en-US" dirty="0"/>
              <a:t> cameras – </a:t>
            </a:r>
            <a:r>
              <a:rPr lang="en-US" b="1" dirty="0"/>
              <a:t>5</a:t>
            </a:r>
            <a:r>
              <a:rPr lang="en-US" dirty="0"/>
              <a:t>-pt relative pose problem </a:t>
            </a:r>
            <a:endParaRPr lang="cs-CZ" dirty="0"/>
          </a:p>
          <a:p>
            <a:pPr marL="742950" lvl="2" indent="-285750">
              <a:buFont typeface="Arial" pitchFamily="34" charset="0"/>
              <a:buChar char="•"/>
              <a:defRPr/>
            </a:pPr>
            <a:r>
              <a:rPr lang="en-US" b="1" dirty="0" smtClean="0"/>
              <a:t>FASTEST SOLUTION </a:t>
            </a:r>
          </a:p>
          <a:p>
            <a:pPr marL="742950" lvl="2" indent="-285750">
              <a:buFont typeface="Arial" pitchFamily="34" charset="0"/>
              <a:buChar char="•"/>
              <a:defRPr/>
            </a:pPr>
            <a:r>
              <a:rPr lang="en-US" dirty="0" smtClean="0"/>
              <a:t>(BMVC </a:t>
            </a:r>
            <a:r>
              <a:rPr lang="en-US" dirty="0"/>
              <a:t>2008, </a:t>
            </a:r>
            <a:r>
              <a:rPr lang="en-US" dirty="0" smtClean="0"/>
              <a:t>IEEE PAMI 2012 (</a:t>
            </a:r>
            <a:r>
              <a:rPr lang="en-US" b="1" dirty="0" smtClean="0"/>
              <a:t>Spotlight paper</a:t>
            </a:r>
            <a:r>
              <a:rPr lang="en-US" dirty="0" smtClean="0"/>
              <a:t>), IEEE CVPR </a:t>
            </a:r>
            <a:r>
              <a:rPr lang="en-US" dirty="0"/>
              <a:t>2012) </a:t>
            </a:r>
            <a:endParaRPr lang="cs-CZ" dirty="0"/>
          </a:p>
          <a:p>
            <a:pPr marL="742950" lvl="2" indent="-285750">
              <a:buFont typeface="Arial" pitchFamily="34" charset="0"/>
              <a:buChar char="•"/>
              <a:defRPr/>
            </a:pPr>
            <a:endParaRPr lang="en-US" b="1" dirty="0"/>
          </a:p>
        </p:txBody>
      </p:sp>
      <p:sp>
        <p:nvSpPr>
          <p:cNvPr id="14" name="Rectangle 14"/>
          <p:cNvSpPr>
            <a:spLocks noChangeArrowheads="1"/>
          </p:cNvSpPr>
          <p:nvPr/>
        </p:nvSpPr>
        <p:spPr bwMode="gray">
          <a:xfrm rot="-5400000">
            <a:off x="5556" y="1471795"/>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5-pt </a:t>
            </a:r>
            <a:endParaRPr lang="de-DE" sz="1200" b="1" noProof="1">
              <a:solidFill>
                <a:schemeClr val="bg1"/>
              </a:solidFill>
            </a:endParaRPr>
          </a:p>
        </p:txBody>
      </p:sp>
      <p:sp>
        <p:nvSpPr>
          <p:cNvPr id="15" name="Rectangle 14"/>
          <p:cNvSpPr>
            <a:spLocks noChangeArrowheads="1"/>
          </p:cNvSpPr>
          <p:nvPr/>
        </p:nvSpPr>
        <p:spPr bwMode="gray">
          <a:xfrm>
            <a:off x="799189" y="2310331"/>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a:t>Cameras with </a:t>
            </a:r>
            <a:r>
              <a:rPr lang="en-US" dirty="0">
                <a:solidFill>
                  <a:schemeClr val="accent5">
                    <a:lumMod val="50000"/>
                  </a:schemeClr>
                </a:solidFill>
              </a:rPr>
              <a:t>unknown focal length </a:t>
            </a:r>
            <a:r>
              <a:rPr lang="en-US" dirty="0"/>
              <a:t>– </a:t>
            </a:r>
            <a:r>
              <a:rPr lang="en-US" b="1" dirty="0"/>
              <a:t>6</a:t>
            </a:r>
            <a:r>
              <a:rPr lang="en-US" dirty="0"/>
              <a:t>-pt focal length problem </a:t>
            </a:r>
            <a:endParaRPr lang="cs-CZ" dirty="0"/>
          </a:p>
          <a:p>
            <a:pPr marL="742950" lvl="2" indent="-285750">
              <a:buFont typeface="Arial" pitchFamily="34" charset="0"/>
              <a:buChar char="•"/>
              <a:defRPr/>
            </a:pPr>
            <a:r>
              <a:rPr lang="en-US" b="1" dirty="0" smtClean="0"/>
              <a:t>FASTEST SOLUTION </a:t>
            </a:r>
          </a:p>
          <a:p>
            <a:pPr marL="742950" lvl="2" indent="-285750">
              <a:buFont typeface="Arial" pitchFamily="34" charset="0"/>
              <a:buChar char="•"/>
              <a:defRPr/>
            </a:pPr>
            <a:r>
              <a:rPr lang="en-US" dirty="0" smtClean="0"/>
              <a:t>(</a:t>
            </a:r>
            <a:r>
              <a:rPr lang="en-US" dirty="0"/>
              <a:t>BMVC 2008, </a:t>
            </a:r>
            <a:r>
              <a:rPr lang="en-US" dirty="0" smtClean="0"/>
              <a:t>IEEE PAMI 2012 </a:t>
            </a:r>
            <a:r>
              <a:rPr lang="en-US" dirty="0"/>
              <a:t>(</a:t>
            </a:r>
            <a:r>
              <a:rPr lang="en-US" b="1" dirty="0"/>
              <a:t>Spotlight paper</a:t>
            </a:r>
            <a:r>
              <a:rPr lang="en-US" dirty="0"/>
              <a:t>), </a:t>
            </a:r>
            <a:r>
              <a:rPr lang="en-US" dirty="0" smtClean="0"/>
              <a:t>IEEE CVPR 2012</a:t>
            </a:r>
            <a:r>
              <a:rPr lang="en-US" dirty="0"/>
              <a:t>) </a:t>
            </a:r>
            <a:endParaRPr lang="cs-CZ" dirty="0"/>
          </a:p>
          <a:p>
            <a:pPr marL="742950" lvl="2" indent="-285750">
              <a:buFont typeface="Arial" pitchFamily="34" charset="0"/>
              <a:buChar char="•"/>
              <a:defRPr/>
            </a:pPr>
            <a:endParaRPr lang="en-US" b="1" dirty="0"/>
          </a:p>
        </p:txBody>
      </p:sp>
      <p:sp>
        <p:nvSpPr>
          <p:cNvPr id="16" name="Rectangle 14"/>
          <p:cNvSpPr>
            <a:spLocks noChangeArrowheads="1"/>
          </p:cNvSpPr>
          <p:nvPr/>
        </p:nvSpPr>
        <p:spPr bwMode="gray">
          <a:xfrm rot="-5400000">
            <a:off x="10995" y="2620264"/>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a:solidFill>
                  <a:schemeClr val="bg1"/>
                </a:solidFill>
              </a:rPr>
              <a:t>6</a:t>
            </a:r>
            <a:r>
              <a:rPr lang="de-DE" sz="1200" b="1" noProof="1" smtClean="0">
                <a:solidFill>
                  <a:schemeClr val="bg1"/>
                </a:solidFill>
              </a:rPr>
              <a:t>-pt +f</a:t>
            </a:r>
            <a:endParaRPr lang="de-DE" sz="1200" b="1" noProof="1">
              <a:solidFill>
                <a:schemeClr val="bg1"/>
              </a:solidFill>
            </a:endParaRPr>
          </a:p>
        </p:txBody>
      </p:sp>
      <p:sp>
        <p:nvSpPr>
          <p:cNvPr id="17" name="Rectangle 14"/>
          <p:cNvSpPr>
            <a:spLocks noChangeArrowheads="1"/>
          </p:cNvSpPr>
          <p:nvPr/>
        </p:nvSpPr>
        <p:spPr bwMode="gray">
          <a:xfrm>
            <a:off x="815518" y="3453361"/>
            <a:ext cx="8026400" cy="1044358"/>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a:solidFill>
                  <a:schemeClr val="accent5">
                    <a:lumMod val="50000"/>
                  </a:schemeClr>
                </a:solidFill>
              </a:rPr>
              <a:t>One calibrated </a:t>
            </a:r>
            <a:r>
              <a:rPr lang="en-US" dirty="0"/>
              <a:t>and </a:t>
            </a:r>
            <a:r>
              <a:rPr lang="en-US" dirty="0">
                <a:solidFill>
                  <a:schemeClr val="accent5">
                    <a:lumMod val="50000"/>
                  </a:schemeClr>
                </a:solidFill>
              </a:rPr>
              <a:t>one up to focal length </a:t>
            </a:r>
            <a:r>
              <a:rPr lang="en-US" dirty="0"/>
              <a:t>calibrated camera – </a:t>
            </a:r>
            <a:r>
              <a:rPr lang="en-US" b="1" dirty="0"/>
              <a:t>6</a:t>
            </a:r>
            <a:r>
              <a:rPr lang="en-US" dirty="0"/>
              <a:t>-pt on-off problem </a:t>
            </a:r>
            <a:endParaRPr lang="cs-CZ" dirty="0"/>
          </a:p>
          <a:p>
            <a:pPr marL="742950" lvl="2" indent="-285750">
              <a:buFont typeface="Arial" pitchFamily="34" charset="0"/>
              <a:buChar char="•"/>
              <a:defRPr/>
            </a:pPr>
            <a:r>
              <a:rPr lang="en-US" b="1" dirty="0" smtClean="0"/>
              <a:t>NEW     </a:t>
            </a:r>
            <a:r>
              <a:rPr lang="en-US" dirty="0" smtClean="0"/>
              <a:t>(IEEE ICCV 2009) </a:t>
            </a:r>
            <a:endParaRPr lang="cs-CZ" dirty="0"/>
          </a:p>
          <a:p>
            <a:pPr marL="742950" lvl="2" indent="-285750">
              <a:buFont typeface="Arial" pitchFamily="34" charset="0"/>
              <a:buChar char="•"/>
              <a:defRPr/>
            </a:pPr>
            <a:endParaRPr lang="en-US" b="1" dirty="0"/>
          </a:p>
        </p:txBody>
      </p:sp>
      <p:sp>
        <p:nvSpPr>
          <p:cNvPr id="18" name="Rectangle 14"/>
          <p:cNvSpPr>
            <a:spLocks noChangeArrowheads="1"/>
          </p:cNvSpPr>
          <p:nvPr/>
        </p:nvSpPr>
        <p:spPr bwMode="gray">
          <a:xfrm rot="-5400000">
            <a:off x="46045" y="3744573"/>
            <a:ext cx="1058275" cy="448016"/>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6-pt on-off</a:t>
            </a:r>
            <a:endParaRPr lang="de-DE" sz="1200" b="1" noProof="1">
              <a:solidFill>
                <a:schemeClr val="bg1"/>
              </a:solidFill>
            </a:endParaRPr>
          </a:p>
        </p:txBody>
      </p:sp>
      <p:sp>
        <p:nvSpPr>
          <p:cNvPr id="19" name="Rectangle 14"/>
          <p:cNvSpPr>
            <a:spLocks noChangeArrowheads="1"/>
          </p:cNvSpPr>
          <p:nvPr/>
        </p:nvSpPr>
        <p:spPr bwMode="gray">
          <a:xfrm>
            <a:off x="815518" y="4630049"/>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a:t>Cameras with unknown focal length observing a dominant plane –  </a:t>
            </a:r>
            <a:r>
              <a:rPr lang="en-US" dirty="0" smtClean="0"/>
              <a:t>    </a:t>
            </a:r>
            <a:r>
              <a:rPr lang="en-US" dirty="0" smtClean="0">
                <a:solidFill>
                  <a:schemeClr val="accent5">
                    <a:lumMod val="50000"/>
                  </a:schemeClr>
                </a:solidFill>
              </a:rPr>
              <a:t>plane </a:t>
            </a:r>
            <a:r>
              <a:rPr lang="en-US" dirty="0">
                <a:solidFill>
                  <a:schemeClr val="accent5">
                    <a:lumMod val="50000"/>
                  </a:schemeClr>
                </a:solidFill>
              </a:rPr>
              <a:t>+parallax + unknown focal length </a:t>
            </a:r>
            <a:r>
              <a:rPr lang="en-US" dirty="0"/>
              <a:t>from </a:t>
            </a:r>
            <a:r>
              <a:rPr lang="en-US" b="1" dirty="0"/>
              <a:t>5</a:t>
            </a:r>
            <a:r>
              <a:rPr lang="en-US" dirty="0"/>
              <a:t> point </a:t>
            </a:r>
            <a:r>
              <a:rPr lang="en-US" dirty="0" smtClean="0"/>
              <a:t>correspondences</a:t>
            </a:r>
          </a:p>
          <a:p>
            <a:pPr marL="742950" lvl="1" indent="-285750">
              <a:buFont typeface="Arial" pitchFamily="34" charset="0"/>
              <a:buChar char="•"/>
            </a:pPr>
            <a:r>
              <a:rPr lang="en-US" b="1" dirty="0" smtClean="0"/>
              <a:t>NEW     </a:t>
            </a:r>
            <a:r>
              <a:rPr lang="en-US" dirty="0" smtClean="0"/>
              <a:t>(CVVT 2010 </a:t>
            </a:r>
            <a:r>
              <a:rPr lang="en-US" b="1" dirty="0" smtClean="0"/>
              <a:t>best presentation</a:t>
            </a:r>
            <a:r>
              <a:rPr lang="en-US" dirty="0" smtClean="0"/>
              <a:t>)</a:t>
            </a:r>
            <a:endParaRPr lang="cs-CZ" dirty="0"/>
          </a:p>
          <a:p>
            <a:pPr marL="742950" lvl="2" indent="-285750">
              <a:buFont typeface="Arial" pitchFamily="34" charset="0"/>
              <a:buChar char="•"/>
              <a:defRPr/>
            </a:pPr>
            <a:endParaRPr lang="en-US" b="1" dirty="0"/>
          </a:p>
        </p:txBody>
      </p:sp>
      <p:sp>
        <p:nvSpPr>
          <p:cNvPr id="20" name="Rectangle 14"/>
          <p:cNvSpPr>
            <a:spLocks noChangeArrowheads="1"/>
          </p:cNvSpPr>
          <p:nvPr/>
        </p:nvSpPr>
        <p:spPr bwMode="gray">
          <a:xfrm rot="-5400000">
            <a:off x="27324" y="4939982"/>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5-pt p+p+f</a:t>
            </a:r>
            <a:endParaRPr lang="de-DE" sz="1200" b="1" noProof="1">
              <a:solidFill>
                <a:schemeClr val="bg1"/>
              </a:solidFill>
            </a:endParaRPr>
          </a:p>
        </p:txBody>
      </p:sp>
      <p:grpSp>
        <p:nvGrpSpPr>
          <p:cNvPr id="24" name="Group 31"/>
          <p:cNvGrpSpPr>
            <a:grpSpLocks/>
          </p:cNvGrpSpPr>
          <p:nvPr/>
        </p:nvGrpSpPr>
        <p:grpSpPr bwMode="auto">
          <a:xfrm rot="5400000">
            <a:off x="1468439" y="5100639"/>
            <a:ext cx="144460" cy="2481262"/>
            <a:chOff x="3424" y="1389"/>
            <a:chExt cx="182" cy="2132"/>
          </a:xfrm>
        </p:grpSpPr>
        <p:sp>
          <p:nvSpPr>
            <p:cNvPr id="25"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828133912"/>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xEl>
                                              <p:pRg st="2" end="2"/>
                                            </p:txEl>
                                          </p:spTgt>
                                        </p:tgtEl>
                                        <p:attrNameLst>
                                          <p:attrName>style.visibility</p:attrName>
                                        </p:attrNameLst>
                                      </p:cBhvr>
                                      <p:to>
                                        <p:strVal val="visible"/>
                                      </p:to>
                                    </p:set>
                                    <p:animEffect transition="in" filter="fade">
                                      <p:cBhvr>
                                        <p:cTn id="24" dur="500"/>
                                        <p:tgtEl>
                                          <p:spTgt spid="1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fade">
                                      <p:cBhvr>
                                        <p:cTn id="35" dur="500"/>
                                        <p:tgtEl>
                                          <p:spTgt spid="15">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xEl>
                                              <p:pRg st="1" end="1"/>
                                            </p:txEl>
                                          </p:spTgt>
                                        </p:tgtEl>
                                        <p:attrNameLst>
                                          <p:attrName>style.visibility</p:attrName>
                                        </p:attrNameLst>
                                      </p:cBhvr>
                                      <p:to>
                                        <p:strVal val="visible"/>
                                      </p:to>
                                    </p:set>
                                    <p:animEffect transition="in" filter="fade">
                                      <p:cBhvr>
                                        <p:cTn id="38" dur="500"/>
                                        <p:tgtEl>
                                          <p:spTgt spid="15">
                                            <p:txEl>
                                              <p:pRg st="1" end="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fade">
                                      <p:cBhvr>
                                        <p:cTn id="41" dur="5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xEl>
                                              <p:pRg st="0" end="0"/>
                                            </p:txEl>
                                          </p:spTgt>
                                        </p:tgtEl>
                                        <p:attrNameLst>
                                          <p:attrName>style.visibility</p:attrName>
                                        </p:attrNameLst>
                                      </p:cBhvr>
                                      <p:to>
                                        <p:strVal val="visible"/>
                                      </p:to>
                                    </p:set>
                                    <p:animEffect transition="in" filter="fade">
                                      <p:cBhvr>
                                        <p:cTn id="52" dur="500"/>
                                        <p:tgtEl>
                                          <p:spTgt spid="17">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fade">
                                      <p:cBhvr>
                                        <p:cTn id="55" dur="500"/>
                                        <p:tgtEl>
                                          <p:spTgt spid="1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0" presetClass="entr" presetSubtype="0" fill="hold" nodeType="withEffect">
                                  <p:stCondLst>
                                    <p:cond delay="0"/>
                                  </p:stCondLst>
                                  <p:childTnLst>
                                    <p:set>
                                      <p:cBhvr>
                                        <p:cTn id="65" dur="1" fill="hold">
                                          <p:stCondLst>
                                            <p:cond delay="0"/>
                                          </p:stCondLst>
                                        </p:cTn>
                                        <p:tgtEl>
                                          <p:spTgt spid="19">
                                            <p:txEl>
                                              <p:pRg st="0" end="0"/>
                                            </p:txEl>
                                          </p:spTgt>
                                        </p:tgtEl>
                                        <p:attrNameLst>
                                          <p:attrName>style.visibility</p:attrName>
                                        </p:attrNameLst>
                                      </p:cBhvr>
                                      <p:to>
                                        <p:strVal val="visible"/>
                                      </p:to>
                                    </p:set>
                                    <p:animEffect transition="in" filter="fade">
                                      <p:cBhvr>
                                        <p:cTn id="66" dur="500"/>
                                        <p:tgtEl>
                                          <p:spTgt spid="19">
                                            <p:txEl>
                                              <p:pRg st="0" end="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xEl>
                                              <p:pRg st="1" end="1"/>
                                            </p:txEl>
                                          </p:spTgt>
                                        </p:tgtEl>
                                        <p:attrNameLst>
                                          <p:attrName>style.visibility</p:attrName>
                                        </p:attrNameLst>
                                      </p:cBhvr>
                                      <p:to>
                                        <p:strVal val="visible"/>
                                      </p:to>
                                    </p:set>
                                    <p:animEffect transition="in" filter="fade">
                                      <p:cBhvr>
                                        <p:cTn id="6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a:solidFill>
                  <a:schemeClr val="accent5">
                    <a:lumMod val="50000"/>
                  </a:schemeClr>
                </a:solidFill>
                <a:effectLst>
                  <a:outerShdw blurRad="38100" dist="38100" dir="2700000" algn="tl">
                    <a:srgbClr val="000000">
                      <a:alpha val="43137"/>
                    </a:srgbClr>
                  </a:outerShdw>
                </a:effectLst>
              </a:rPr>
              <a:t>3</a:t>
            </a:r>
            <a:r>
              <a:rPr lang="en-GB" sz="3200" dirty="0" smtClean="0">
                <a:solidFill>
                  <a:schemeClr val="accent5">
                    <a:lumMod val="50000"/>
                  </a:schemeClr>
                </a:solidFill>
                <a:effectLst>
                  <a:outerShdw blurRad="38100" dist="38100" dir="2700000" algn="tl">
                    <a:srgbClr val="000000">
                      <a:alpha val="43137"/>
                    </a:srgbClr>
                  </a:outerShdw>
                </a:effectLst>
              </a:rPr>
              <a:t>. Minimal problems</a:t>
            </a:r>
          </a:p>
        </p:txBody>
      </p:sp>
      <p:sp>
        <p:nvSpPr>
          <p:cNvPr id="22" name="Rectangle 21"/>
          <p:cNvSpPr/>
          <p:nvPr/>
        </p:nvSpPr>
        <p:spPr>
          <a:xfrm>
            <a:off x="730358" y="1407962"/>
            <a:ext cx="8079241" cy="1200329"/>
          </a:xfrm>
          <a:prstGeom prst="rect">
            <a:avLst/>
          </a:prstGeom>
        </p:spPr>
        <p:txBody>
          <a:bodyPr wrap="square">
            <a:spAutoFit/>
          </a:bodyPr>
          <a:lstStyle/>
          <a:p>
            <a:pPr>
              <a:defRPr/>
            </a:pPr>
            <a:r>
              <a:rPr lang="en-US" dirty="0" smtClean="0"/>
              <a:t>Three </a:t>
            </a:r>
            <a:r>
              <a:rPr lang="en-US" dirty="0"/>
              <a:t>new minimal problems for estimating one-parameter radial distortion model and </a:t>
            </a:r>
            <a:r>
              <a:rPr lang="en-US" dirty="0" smtClean="0"/>
              <a:t>relative pose of two cameras </a:t>
            </a:r>
            <a:r>
              <a:rPr lang="en-US" dirty="0"/>
              <a:t>from point correspondences</a:t>
            </a:r>
          </a:p>
          <a:p>
            <a:pPr eaLnBrk="1" hangingPunct="1">
              <a:defRPr/>
            </a:pPr>
            <a:endParaRPr lang="en-US" dirty="0"/>
          </a:p>
          <a:p>
            <a:pPr lvl="1" eaLnBrk="1" hangingPunct="1">
              <a:defRPr/>
            </a:pPr>
            <a:endParaRPr lang="en-US" dirty="0"/>
          </a:p>
        </p:txBody>
      </p:sp>
      <p:pic>
        <p:nvPicPr>
          <p:cNvPr id="23" name="Obrázok 8" descr="canon1crop0.66r600x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2348595"/>
            <a:ext cx="166211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BlokTextu 17"/>
          <p:cNvSpPr txBox="1">
            <a:spLocks noChangeArrowheads="1"/>
          </p:cNvSpPr>
          <p:nvPr/>
        </p:nvSpPr>
        <p:spPr bwMode="auto">
          <a:xfrm>
            <a:off x="2667000" y="2059670"/>
            <a:ext cx="1547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cs typeface="Arial" charset="0"/>
              </a:defRPr>
            </a:lvl1pPr>
            <a:lvl2pPr marL="742950" indent="-285750" eaLnBrk="0" hangingPunct="0">
              <a:defRPr i="1">
                <a:solidFill>
                  <a:schemeClr val="tx1"/>
                </a:solidFill>
                <a:latin typeface="Arial" charset="0"/>
                <a:cs typeface="Arial" charset="0"/>
              </a:defRPr>
            </a:lvl2pPr>
            <a:lvl3pPr marL="1143000" indent="-228600" eaLnBrk="0" hangingPunct="0">
              <a:defRPr i="1">
                <a:solidFill>
                  <a:schemeClr val="tx1"/>
                </a:solidFill>
                <a:latin typeface="Arial" charset="0"/>
                <a:cs typeface="Arial" charset="0"/>
              </a:defRPr>
            </a:lvl3pPr>
            <a:lvl4pPr marL="1600200" indent="-228600" eaLnBrk="0" hangingPunct="0">
              <a:defRPr i="1">
                <a:solidFill>
                  <a:schemeClr val="tx1"/>
                </a:solidFill>
                <a:latin typeface="Arial" charset="0"/>
                <a:cs typeface="Arial" charset="0"/>
              </a:defRPr>
            </a:lvl4pPr>
            <a:lvl5pPr marL="2057400" indent="-228600" eaLnBrk="0" hangingPunct="0">
              <a:defRPr i="1">
                <a:solidFill>
                  <a:schemeClr val="tx1"/>
                </a:solidFill>
                <a:latin typeface="Arial" charset="0"/>
                <a:cs typeface="Arial" charset="0"/>
              </a:defRPr>
            </a:lvl5pPr>
            <a:lvl6pPr marL="2514600" indent="-228600" eaLnBrk="0" fontAlgn="base" hangingPunct="0">
              <a:spcBef>
                <a:spcPct val="0"/>
              </a:spcBef>
              <a:spcAft>
                <a:spcPct val="0"/>
              </a:spcAft>
              <a:defRPr i="1">
                <a:solidFill>
                  <a:schemeClr val="tx1"/>
                </a:solidFill>
                <a:latin typeface="Arial" charset="0"/>
                <a:cs typeface="Arial" charset="0"/>
              </a:defRPr>
            </a:lvl6pPr>
            <a:lvl7pPr marL="2971800" indent="-228600" eaLnBrk="0" fontAlgn="base" hangingPunct="0">
              <a:spcBef>
                <a:spcPct val="0"/>
              </a:spcBef>
              <a:spcAft>
                <a:spcPct val="0"/>
              </a:spcAft>
              <a:defRPr i="1">
                <a:solidFill>
                  <a:schemeClr val="tx1"/>
                </a:solidFill>
                <a:latin typeface="Arial" charset="0"/>
                <a:cs typeface="Arial" charset="0"/>
              </a:defRPr>
            </a:lvl7pPr>
            <a:lvl8pPr marL="3429000" indent="-228600" eaLnBrk="0" fontAlgn="base" hangingPunct="0">
              <a:spcBef>
                <a:spcPct val="0"/>
              </a:spcBef>
              <a:spcAft>
                <a:spcPct val="0"/>
              </a:spcAft>
              <a:defRPr i="1">
                <a:solidFill>
                  <a:schemeClr val="tx1"/>
                </a:solidFill>
                <a:latin typeface="Arial" charset="0"/>
                <a:cs typeface="Arial" charset="0"/>
              </a:defRPr>
            </a:lvl8pPr>
            <a:lvl9pPr marL="3886200" indent="-228600" eaLnBrk="0" fontAlgn="base" hangingPunct="0">
              <a:spcBef>
                <a:spcPct val="0"/>
              </a:spcBef>
              <a:spcAft>
                <a:spcPct val="0"/>
              </a:spcAft>
              <a:defRPr i="1">
                <a:solidFill>
                  <a:schemeClr val="tx1"/>
                </a:solidFill>
                <a:latin typeface="Arial" charset="0"/>
                <a:cs typeface="Arial" charset="0"/>
              </a:defRPr>
            </a:lvl9pPr>
          </a:lstStyle>
          <a:p>
            <a:pPr eaLnBrk="1" hangingPunct="1"/>
            <a:r>
              <a:rPr lang="en-US" sz="1400"/>
              <a:t>Before correction</a:t>
            </a:r>
            <a:endParaRPr lang="sk-SK" sz="1400"/>
          </a:p>
        </p:txBody>
      </p:sp>
      <p:sp>
        <p:nvSpPr>
          <p:cNvPr id="27" name="BlokTextu 18"/>
          <p:cNvSpPr txBox="1">
            <a:spLocks noChangeArrowheads="1"/>
          </p:cNvSpPr>
          <p:nvPr/>
        </p:nvSpPr>
        <p:spPr bwMode="auto">
          <a:xfrm>
            <a:off x="5030788" y="2066020"/>
            <a:ext cx="1398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cs typeface="Arial" charset="0"/>
              </a:defRPr>
            </a:lvl1pPr>
            <a:lvl2pPr marL="742950" indent="-285750" eaLnBrk="0" hangingPunct="0">
              <a:defRPr i="1">
                <a:solidFill>
                  <a:schemeClr val="tx1"/>
                </a:solidFill>
                <a:latin typeface="Arial" charset="0"/>
                <a:cs typeface="Arial" charset="0"/>
              </a:defRPr>
            </a:lvl2pPr>
            <a:lvl3pPr marL="1143000" indent="-228600" eaLnBrk="0" hangingPunct="0">
              <a:defRPr i="1">
                <a:solidFill>
                  <a:schemeClr val="tx1"/>
                </a:solidFill>
                <a:latin typeface="Arial" charset="0"/>
                <a:cs typeface="Arial" charset="0"/>
              </a:defRPr>
            </a:lvl3pPr>
            <a:lvl4pPr marL="1600200" indent="-228600" eaLnBrk="0" hangingPunct="0">
              <a:defRPr i="1">
                <a:solidFill>
                  <a:schemeClr val="tx1"/>
                </a:solidFill>
                <a:latin typeface="Arial" charset="0"/>
                <a:cs typeface="Arial" charset="0"/>
              </a:defRPr>
            </a:lvl4pPr>
            <a:lvl5pPr marL="2057400" indent="-228600" eaLnBrk="0" hangingPunct="0">
              <a:defRPr i="1">
                <a:solidFill>
                  <a:schemeClr val="tx1"/>
                </a:solidFill>
                <a:latin typeface="Arial" charset="0"/>
                <a:cs typeface="Arial" charset="0"/>
              </a:defRPr>
            </a:lvl5pPr>
            <a:lvl6pPr marL="2514600" indent="-228600" eaLnBrk="0" fontAlgn="base" hangingPunct="0">
              <a:spcBef>
                <a:spcPct val="0"/>
              </a:spcBef>
              <a:spcAft>
                <a:spcPct val="0"/>
              </a:spcAft>
              <a:defRPr i="1">
                <a:solidFill>
                  <a:schemeClr val="tx1"/>
                </a:solidFill>
                <a:latin typeface="Arial" charset="0"/>
                <a:cs typeface="Arial" charset="0"/>
              </a:defRPr>
            </a:lvl6pPr>
            <a:lvl7pPr marL="2971800" indent="-228600" eaLnBrk="0" fontAlgn="base" hangingPunct="0">
              <a:spcBef>
                <a:spcPct val="0"/>
              </a:spcBef>
              <a:spcAft>
                <a:spcPct val="0"/>
              </a:spcAft>
              <a:defRPr i="1">
                <a:solidFill>
                  <a:schemeClr val="tx1"/>
                </a:solidFill>
                <a:latin typeface="Arial" charset="0"/>
                <a:cs typeface="Arial" charset="0"/>
              </a:defRPr>
            </a:lvl7pPr>
            <a:lvl8pPr marL="3429000" indent="-228600" eaLnBrk="0" fontAlgn="base" hangingPunct="0">
              <a:spcBef>
                <a:spcPct val="0"/>
              </a:spcBef>
              <a:spcAft>
                <a:spcPct val="0"/>
              </a:spcAft>
              <a:defRPr i="1">
                <a:solidFill>
                  <a:schemeClr val="tx1"/>
                </a:solidFill>
                <a:latin typeface="Arial" charset="0"/>
                <a:cs typeface="Arial" charset="0"/>
              </a:defRPr>
            </a:lvl8pPr>
            <a:lvl9pPr marL="3886200" indent="-228600" eaLnBrk="0" fontAlgn="base" hangingPunct="0">
              <a:spcBef>
                <a:spcPct val="0"/>
              </a:spcBef>
              <a:spcAft>
                <a:spcPct val="0"/>
              </a:spcAft>
              <a:defRPr i="1">
                <a:solidFill>
                  <a:schemeClr val="tx1"/>
                </a:solidFill>
                <a:latin typeface="Arial" charset="0"/>
                <a:cs typeface="Arial" charset="0"/>
              </a:defRPr>
            </a:lvl9pPr>
          </a:lstStyle>
          <a:p>
            <a:pPr eaLnBrk="1" hangingPunct="1"/>
            <a:r>
              <a:rPr lang="en-US" sz="1400"/>
              <a:t>After correction</a:t>
            </a:r>
            <a:endParaRPr lang="sk-SK" sz="1400"/>
          </a:p>
        </p:txBody>
      </p:sp>
      <p:sp>
        <p:nvSpPr>
          <p:cNvPr id="28" name="BlokTextu 19"/>
          <p:cNvSpPr txBox="1">
            <a:spLocks noChangeArrowheads="1"/>
          </p:cNvSpPr>
          <p:nvPr/>
        </p:nvSpPr>
        <p:spPr bwMode="auto">
          <a:xfrm>
            <a:off x="1409700" y="2988358"/>
            <a:ext cx="1019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cs typeface="Arial" charset="0"/>
              </a:defRPr>
            </a:lvl1pPr>
            <a:lvl2pPr marL="742950" indent="-285750" eaLnBrk="0" hangingPunct="0">
              <a:defRPr i="1">
                <a:solidFill>
                  <a:schemeClr val="tx1"/>
                </a:solidFill>
                <a:latin typeface="Arial" charset="0"/>
                <a:cs typeface="Arial" charset="0"/>
              </a:defRPr>
            </a:lvl2pPr>
            <a:lvl3pPr marL="1143000" indent="-228600" eaLnBrk="0" hangingPunct="0">
              <a:defRPr i="1">
                <a:solidFill>
                  <a:schemeClr val="tx1"/>
                </a:solidFill>
                <a:latin typeface="Arial" charset="0"/>
                <a:cs typeface="Arial" charset="0"/>
              </a:defRPr>
            </a:lvl3pPr>
            <a:lvl4pPr marL="1600200" indent="-228600" eaLnBrk="0" hangingPunct="0">
              <a:defRPr i="1">
                <a:solidFill>
                  <a:schemeClr val="tx1"/>
                </a:solidFill>
                <a:latin typeface="Arial" charset="0"/>
                <a:cs typeface="Arial" charset="0"/>
              </a:defRPr>
            </a:lvl4pPr>
            <a:lvl5pPr marL="2057400" indent="-228600" eaLnBrk="0" hangingPunct="0">
              <a:defRPr i="1">
                <a:solidFill>
                  <a:schemeClr val="tx1"/>
                </a:solidFill>
                <a:latin typeface="Arial" charset="0"/>
                <a:cs typeface="Arial" charset="0"/>
              </a:defRPr>
            </a:lvl5pPr>
            <a:lvl6pPr marL="2514600" indent="-228600" eaLnBrk="0" fontAlgn="base" hangingPunct="0">
              <a:spcBef>
                <a:spcPct val="0"/>
              </a:spcBef>
              <a:spcAft>
                <a:spcPct val="0"/>
              </a:spcAft>
              <a:defRPr i="1">
                <a:solidFill>
                  <a:schemeClr val="tx1"/>
                </a:solidFill>
                <a:latin typeface="Arial" charset="0"/>
                <a:cs typeface="Arial" charset="0"/>
              </a:defRPr>
            </a:lvl6pPr>
            <a:lvl7pPr marL="2971800" indent="-228600" eaLnBrk="0" fontAlgn="base" hangingPunct="0">
              <a:spcBef>
                <a:spcPct val="0"/>
              </a:spcBef>
              <a:spcAft>
                <a:spcPct val="0"/>
              </a:spcAft>
              <a:defRPr i="1">
                <a:solidFill>
                  <a:schemeClr val="tx1"/>
                </a:solidFill>
                <a:latin typeface="Arial" charset="0"/>
                <a:cs typeface="Arial" charset="0"/>
              </a:defRPr>
            </a:lvl7pPr>
            <a:lvl8pPr marL="3429000" indent="-228600" eaLnBrk="0" fontAlgn="base" hangingPunct="0">
              <a:spcBef>
                <a:spcPct val="0"/>
              </a:spcBef>
              <a:spcAft>
                <a:spcPct val="0"/>
              </a:spcAft>
              <a:defRPr i="1">
                <a:solidFill>
                  <a:schemeClr val="tx1"/>
                </a:solidFill>
                <a:latin typeface="Arial" charset="0"/>
                <a:cs typeface="Arial" charset="0"/>
              </a:defRPr>
            </a:lvl8pPr>
            <a:lvl9pPr marL="3886200" indent="-228600" eaLnBrk="0" fontAlgn="base" hangingPunct="0">
              <a:spcBef>
                <a:spcPct val="0"/>
              </a:spcBef>
              <a:spcAft>
                <a:spcPct val="0"/>
              </a:spcAft>
              <a:defRPr i="1">
                <a:solidFill>
                  <a:schemeClr val="tx1"/>
                </a:solidFill>
                <a:latin typeface="Arial" charset="0"/>
                <a:cs typeface="Arial" charset="0"/>
              </a:defRPr>
            </a:lvl9pPr>
          </a:lstStyle>
          <a:p>
            <a:pPr eaLnBrk="1" hangingPunct="1"/>
            <a:r>
              <a:rPr lang="en-US" sz="1400"/>
              <a:t>Left image</a:t>
            </a:r>
            <a:endParaRPr lang="sk-SK" sz="1400"/>
          </a:p>
        </p:txBody>
      </p:sp>
      <p:sp>
        <p:nvSpPr>
          <p:cNvPr id="30" name="BlokTextu 20"/>
          <p:cNvSpPr txBox="1">
            <a:spLocks noChangeArrowheads="1"/>
          </p:cNvSpPr>
          <p:nvPr/>
        </p:nvSpPr>
        <p:spPr bwMode="auto">
          <a:xfrm>
            <a:off x="1431925" y="4917170"/>
            <a:ext cx="1139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charset="0"/>
                <a:cs typeface="Arial" charset="0"/>
              </a:defRPr>
            </a:lvl1pPr>
            <a:lvl2pPr marL="742950" indent="-285750" eaLnBrk="0" hangingPunct="0">
              <a:defRPr i="1">
                <a:solidFill>
                  <a:schemeClr val="tx1"/>
                </a:solidFill>
                <a:latin typeface="Arial" charset="0"/>
                <a:cs typeface="Arial" charset="0"/>
              </a:defRPr>
            </a:lvl2pPr>
            <a:lvl3pPr marL="1143000" indent="-228600" eaLnBrk="0" hangingPunct="0">
              <a:defRPr i="1">
                <a:solidFill>
                  <a:schemeClr val="tx1"/>
                </a:solidFill>
                <a:latin typeface="Arial" charset="0"/>
                <a:cs typeface="Arial" charset="0"/>
              </a:defRPr>
            </a:lvl3pPr>
            <a:lvl4pPr marL="1600200" indent="-228600" eaLnBrk="0" hangingPunct="0">
              <a:defRPr i="1">
                <a:solidFill>
                  <a:schemeClr val="tx1"/>
                </a:solidFill>
                <a:latin typeface="Arial" charset="0"/>
                <a:cs typeface="Arial" charset="0"/>
              </a:defRPr>
            </a:lvl4pPr>
            <a:lvl5pPr marL="2057400" indent="-228600" eaLnBrk="0" hangingPunct="0">
              <a:defRPr i="1">
                <a:solidFill>
                  <a:schemeClr val="tx1"/>
                </a:solidFill>
                <a:latin typeface="Arial" charset="0"/>
                <a:cs typeface="Arial" charset="0"/>
              </a:defRPr>
            </a:lvl5pPr>
            <a:lvl6pPr marL="2514600" indent="-228600" eaLnBrk="0" fontAlgn="base" hangingPunct="0">
              <a:spcBef>
                <a:spcPct val="0"/>
              </a:spcBef>
              <a:spcAft>
                <a:spcPct val="0"/>
              </a:spcAft>
              <a:defRPr i="1">
                <a:solidFill>
                  <a:schemeClr val="tx1"/>
                </a:solidFill>
                <a:latin typeface="Arial" charset="0"/>
                <a:cs typeface="Arial" charset="0"/>
              </a:defRPr>
            </a:lvl6pPr>
            <a:lvl7pPr marL="2971800" indent="-228600" eaLnBrk="0" fontAlgn="base" hangingPunct="0">
              <a:spcBef>
                <a:spcPct val="0"/>
              </a:spcBef>
              <a:spcAft>
                <a:spcPct val="0"/>
              </a:spcAft>
              <a:defRPr i="1">
                <a:solidFill>
                  <a:schemeClr val="tx1"/>
                </a:solidFill>
                <a:latin typeface="Arial" charset="0"/>
                <a:cs typeface="Arial" charset="0"/>
              </a:defRPr>
            </a:lvl7pPr>
            <a:lvl8pPr marL="3429000" indent="-228600" eaLnBrk="0" fontAlgn="base" hangingPunct="0">
              <a:spcBef>
                <a:spcPct val="0"/>
              </a:spcBef>
              <a:spcAft>
                <a:spcPct val="0"/>
              </a:spcAft>
              <a:defRPr i="1">
                <a:solidFill>
                  <a:schemeClr val="tx1"/>
                </a:solidFill>
                <a:latin typeface="Arial" charset="0"/>
                <a:cs typeface="Arial" charset="0"/>
              </a:defRPr>
            </a:lvl8pPr>
            <a:lvl9pPr marL="3886200" indent="-228600" eaLnBrk="0" fontAlgn="base" hangingPunct="0">
              <a:spcBef>
                <a:spcPct val="0"/>
              </a:spcBef>
              <a:spcAft>
                <a:spcPct val="0"/>
              </a:spcAft>
              <a:defRPr i="1">
                <a:solidFill>
                  <a:schemeClr val="tx1"/>
                </a:solidFill>
                <a:latin typeface="Arial" charset="0"/>
                <a:cs typeface="Arial" charset="0"/>
              </a:defRPr>
            </a:lvl9pPr>
          </a:lstStyle>
          <a:p>
            <a:pPr eaLnBrk="1" hangingPunct="1"/>
            <a:r>
              <a:rPr lang="en-US" sz="1400"/>
              <a:t>Right image</a:t>
            </a:r>
            <a:endParaRPr lang="sk-SK" sz="1400"/>
          </a:p>
        </p:txBody>
      </p:sp>
      <p:pic>
        <p:nvPicPr>
          <p:cNvPr id="31" name="Obrázok 22" descr="canon1-aftercorrection.png"/>
          <p:cNvPicPr>
            <a:picLocks noChangeAspect="1"/>
          </p:cNvPicPr>
          <p:nvPr/>
        </p:nvPicPr>
        <p:blipFill>
          <a:blip r:embed="rId4">
            <a:extLst>
              <a:ext uri="{28A0092B-C50C-407E-A947-70E740481C1C}">
                <a14:useLocalDpi xmlns:a14="http://schemas.microsoft.com/office/drawing/2010/main" val="0"/>
              </a:ext>
            </a:extLst>
          </a:blip>
          <a:srcRect l="26263" t="4041" r="26563" b="9001"/>
          <a:stretch>
            <a:fillRect/>
          </a:stretch>
        </p:blipFill>
        <p:spPr bwMode="auto">
          <a:xfrm>
            <a:off x="4872038" y="2372408"/>
            <a:ext cx="172561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Obrázok 23" descr="kyocera1-aftercorrection.png"/>
          <p:cNvPicPr>
            <a:picLocks noChangeAspect="1"/>
          </p:cNvPicPr>
          <p:nvPr/>
        </p:nvPicPr>
        <p:blipFill>
          <a:blip r:embed="rId5">
            <a:extLst>
              <a:ext uri="{28A0092B-C50C-407E-A947-70E740481C1C}">
                <a14:useLocalDpi xmlns:a14="http://schemas.microsoft.com/office/drawing/2010/main" val="0"/>
              </a:ext>
            </a:extLst>
          </a:blip>
          <a:srcRect l="26563" t="3757" r="26563" b="9537"/>
          <a:stretch>
            <a:fillRect/>
          </a:stretch>
        </p:blipFill>
        <p:spPr bwMode="auto">
          <a:xfrm>
            <a:off x="4786313" y="429645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Obrázok 24" descr="kyocera1crop0.66r600x60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4296458"/>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1"/>
          <p:cNvGrpSpPr>
            <a:grpSpLocks/>
          </p:cNvGrpSpPr>
          <p:nvPr/>
        </p:nvGrpSpPr>
        <p:grpSpPr bwMode="auto">
          <a:xfrm rot="5400000">
            <a:off x="1545082" y="5023996"/>
            <a:ext cx="144460" cy="2634548"/>
            <a:chOff x="3424" y="1389"/>
            <a:chExt cx="182" cy="2132"/>
          </a:xfrm>
        </p:grpSpPr>
        <p:sp>
          <p:nvSpPr>
            <p:cNvPr id="17"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37" name="Group 31"/>
          <p:cNvGrpSpPr>
            <a:grpSpLocks/>
          </p:cNvGrpSpPr>
          <p:nvPr/>
        </p:nvGrpSpPr>
        <p:grpSpPr bwMode="auto">
          <a:xfrm rot="5400000">
            <a:off x="1563689" y="5005389"/>
            <a:ext cx="144460" cy="2671762"/>
            <a:chOff x="3424" y="1389"/>
            <a:chExt cx="182" cy="2132"/>
          </a:xfrm>
        </p:grpSpPr>
        <p:sp>
          <p:nvSpPr>
            <p:cNvPr id="38"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9"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4022635483"/>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p:bldP spid="24" grpId="0"/>
      <p:bldP spid="27" grpId="0"/>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3. Minimal problems</a:t>
            </a:r>
            <a:endParaRPr lang="en-GB" sz="3200" dirty="0">
              <a:solidFill>
                <a:schemeClr val="accent5">
                  <a:lumMod val="50000"/>
                </a:schemeClr>
              </a:solidFill>
              <a:effectLst>
                <a:outerShdw blurRad="38100" dist="38100" dir="2700000" algn="tl">
                  <a:srgbClr val="000000">
                    <a:alpha val="43137"/>
                  </a:srgbClr>
                </a:outerShdw>
              </a:effectLst>
            </a:endParaRPr>
          </a:p>
        </p:txBody>
      </p:sp>
      <p:sp>
        <p:nvSpPr>
          <p:cNvPr id="13" name="Rectangle 14"/>
          <p:cNvSpPr>
            <a:spLocks noChangeArrowheads="1"/>
          </p:cNvSpPr>
          <p:nvPr/>
        </p:nvSpPr>
        <p:spPr bwMode="gray">
          <a:xfrm>
            <a:off x="793750" y="1586416"/>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a:t>Minimal algorithm  for </a:t>
            </a:r>
            <a:r>
              <a:rPr lang="en-US" dirty="0" err="1">
                <a:solidFill>
                  <a:srgbClr val="F36F21"/>
                </a:solidFill>
              </a:rPr>
              <a:t>uncalibrated</a:t>
            </a:r>
            <a:r>
              <a:rPr lang="en-US" dirty="0">
                <a:solidFill>
                  <a:srgbClr val="F36F21"/>
                </a:solidFill>
              </a:rPr>
              <a:t> cameras </a:t>
            </a:r>
            <a:r>
              <a:rPr lang="en-US" dirty="0"/>
              <a:t>with same radial distortion and </a:t>
            </a:r>
            <a:r>
              <a:rPr lang="en-US" b="1" dirty="0">
                <a:solidFill>
                  <a:srgbClr val="F36F21"/>
                </a:solidFill>
              </a:rPr>
              <a:t>8</a:t>
            </a:r>
            <a:r>
              <a:rPr lang="en-US" dirty="0"/>
              <a:t> point correspondences </a:t>
            </a:r>
            <a:endParaRPr lang="en-US" dirty="0" smtClean="0"/>
          </a:p>
          <a:p>
            <a:pPr marL="742950" lvl="1" indent="-285750">
              <a:buFont typeface="Arial" pitchFamily="34" charset="0"/>
              <a:buChar char="•"/>
            </a:pPr>
            <a:r>
              <a:rPr lang="en-US" b="1" dirty="0" smtClean="0"/>
              <a:t>NEW  </a:t>
            </a:r>
            <a:r>
              <a:rPr lang="en-US" dirty="0" smtClean="0"/>
              <a:t>(IEEE CVPR 2007, IEEE PAMI 2011) </a:t>
            </a:r>
            <a:endParaRPr lang="cs-CZ" dirty="0"/>
          </a:p>
          <a:p>
            <a:pPr marL="742950" lvl="2" indent="-285750">
              <a:buFont typeface="Arial" pitchFamily="34" charset="0"/>
              <a:buChar char="•"/>
              <a:defRPr/>
            </a:pPr>
            <a:endParaRPr lang="en-US" b="1" dirty="0"/>
          </a:p>
        </p:txBody>
      </p:sp>
      <p:sp>
        <p:nvSpPr>
          <p:cNvPr id="14" name="Rectangle 14"/>
          <p:cNvSpPr>
            <a:spLocks noChangeArrowheads="1"/>
          </p:cNvSpPr>
          <p:nvPr/>
        </p:nvSpPr>
        <p:spPr bwMode="gray">
          <a:xfrm rot="-5400000">
            <a:off x="5556" y="1896349"/>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a:solidFill>
                  <a:schemeClr val="bg1"/>
                </a:solidFill>
              </a:rPr>
              <a:t>8</a:t>
            </a:r>
            <a:r>
              <a:rPr lang="de-DE" sz="1200" b="1" noProof="1" smtClean="0">
                <a:solidFill>
                  <a:schemeClr val="bg1"/>
                </a:solidFill>
              </a:rPr>
              <a:t>-pt +k</a:t>
            </a:r>
            <a:endParaRPr lang="de-DE" sz="1200" b="1" noProof="1">
              <a:solidFill>
                <a:schemeClr val="bg1"/>
              </a:solidFill>
            </a:endParaRPr>
          </a:p>
        </p:txBody>
      </p:sp>
      <p:sp>
        <p:nvSpPr>
          <p:cNvPr id="15" name="Rectangle 14"/>
          <p:cNvSpPr>
            <a:spLocks noChangeArrowheads="1"/>
          </p:cNvSpPr>
          <p:nvPr/>
        </p:nvSpPr>
        <p:spPr bwMode="gray">
          <a:xfrm>
            <a:off x="799189" y="2734885"/>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a:t>Minimal algorithm for </a:t>
            </a:r>
            <a:r>
              <a:rPr lang="en-US" dirty="0">
                <a:solidFill>
                  <a:srgbClr val="F36F21"/>
                </a:solidFill>
              </a:rPr>
              <a:t>partially calibrated cameras</a:t>
            </a:r>
            <a:r>
              <a:rPr lang="en-US" dirty="0"/>
              <a:t> with same radial distortion and </a:t>
            </a:r>
            <a:r>
              <a:rPr lang="en-US" b="1" dirty="0">
                <a:solidFill>
                  <a:srgbClr val="F36F21"/>
                </a:solidFill>
              </a:rPr>
              <a:t>6</a:t>
            </a:r>
            <a:r>
              <a:rPr lang="en-US" dirty="0">
                <a:solidFill>
                  <a:srgbClr val="F36F21"/>
                </a:solidFill>
              </a:rPr>
              <a:t> </a:t>
            </a:r>
            <a:r>
              <a:rPr lang="en-US" dirty="0"/>
              <a:t>point correspondences </a:t>
            </a:r>
            <a:endParaRPr lang="en-US" dirty="0" smtClean="0"/>
          </a:p>
          <a:p>
            <a:pPr marL="742950" lvl="1" indent="-285750">
              <a:buFont typeface="Arial" pitchFamily="34" charset="0"/>
              <a:buChar char="•"/>
            </a:pPr>
            <a:r>
              <a:rPr lang="en-US" b="1" dirty="0" smtClean="0"/>
              <a:t>NEW  </a:t>
            </a:r>
            <a:r>
              <a:rPr lang="en-US" dirty="0" smtClean="0"/>
              <a:t>(IEEE CVPR 2008 </a:t>
            </a:r>
            <a:r>
              <a:rPr lang="en-US" b="1" dirty="0" smtClean="0"/>
              <a:t>oral presentation </a:t>
            </a:r>
            <a:r>
              <a:rPr lang="cs-CZ" dirty="0"/>
              <a:t>4.0</a:t>
            </a:r>
            <a:r>
              <a:rPr lang="cs-CZ" dirty="0" smtClean="0"/>
              <a:t>%</a:t>
            </a:r>
            <a:r>
              <a:rPr lang="en-US" dirty="0" smtClean="0"/>
              <a:t> AR, CVIU 2010) </a:t>
            </a:r>
            <a:endParaRPr lang="cs-CZ" dirty="0"/>
          </a:p>
          <a:p>
            <a:pPr marL="742950" lvl="2" indent="-285750">
              <a:buFont typeface="Arial" pitchFamily="34" charset="0"/>
              <a:buChar char="•"/>
              <a:defRPr/>
            </a:pPr>
            <a:endParaRPr lang="en-US" b="1" dirty="0"/>
          </a:p>
        </p:txBody>
      </p:sp>
      <p:sp>
        <p:nvSpPr>
          <p:cNvPr id="16" name="Rectangle 14"/>
          <p:cNvSpPr>
            <a:spLocks noChangeArrowheads="1"/>
          </p:cNvSpPr>
          <p:nvPr/>
        </p:nvSpPr>
        <p:spPr bwMode="gray">
          <a:xfrm rot="-5400000">
            <a:off x="10995" y="3044818"/>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9-pt+k1+k2</a:t>
            </a:r>
            <a:endParaRPr lang="de-DE" sz="1200" b="1" noProof="1">
              <a:solidFill>
                <a:schemeClr val="bg1"/>
              </a:solidFill>
            </a:endParaRPr>
          </a:p>
        </p:txBody>
      </p:sp>
      <p:sp>
        <p:nvSpPr>
          <p:cNvPr id="17" name="Rectangle 14"/>
          <p:cNvSpPr>
            <a:spLocks noChangeArrowheads="1"/>
          </p:cNvSpPr>
          <p:nvPr/>
        </p:nvSpPr>
        <p:spPr bwMode="gray">
          <a:xfrm>
            <a:off x="815518" y="3877915"/>
            <a:ext cx="8026400" cy="1044358"/>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a:t>Minimal algorithm for </a:t>
            </a:r>
            <a:r>
              <a:rPr lang="en-US" dirty="0" err="1">
                <a:solidFill>
                  <a:srgbClr val="F36F21"/>
                </a:solidFill>
              </a:rPr>
              <a:t>uncalibrated</a:t>
            </a:r>
            <a:r>
              <a:rPr lang="en-US" dirty="0">
                <a:solidFill>
                  <a:srgbClr val="F36F21"/>
                </a:solidFill>
              </a:rPr>
              <a:t> cameras with</a:t>
            </a:r>
            <a:r>
              <a:rPr lang="sk-SK" dirty="0">
                <a:solidFill>
                  <a:srgbClr val="F36F21"/>
                </a:solidFill>
              </a:rPr>
              <a:t> </a:t>
            </a:r>
            <a:r>
              <a:rPr lang="en-US" dirty="0">
                <a:solidFill>
                  <a:srgbClr val="F36F21"/>
                </a:solidFill>
              </a:rPr>
              <a:t>different radial distortions</a:t>
            </a:r>
            <a:r>
              <a:rPr lang="en-US" dirty="0"/>
              <a:t> in each image and </a:t>
            </a:r>
            <a:r>
              <a:rPr lang="en-US" b="1" dirty="0">
                <a:solidFill>
                  <a:srgbClr val="F36F21"/>
                </a:solidFill>
              </a:rPr>
              <a:t>9</a:t>
            </a:r>
            <a:r>
              <a:rPr lang="en-US" dirty="0"/>
              <a:t> point correspondences </a:t>
            </a:r>
            <a:endParaRPr lang="en-US" dirty="0" smtClean="0"/>
          </a:p>
          <a:p>
            <a:pPr marL="742950" lvl="1" indent="-285750">
              <a:buFont typeface="Arial" pitchFamily="34" charset="0"/>
              <a:buChar char="•"/>
            </a:pPr>
            <a:r>
              <a:rPr lang="en-US" b="1" dirty="0" smtClean="0"/>
              <a:t>NEW  </a:t>
            </a:r>
            <a:r>
              <a:rPr lang="en-US" dirty="0" smtClean="0"/>
              <a:t>(IEEE CVPR 2008 </a:t>
            </a:r>
            <a:r>
              <a:rPr lang="en-US" b="1" dirty="0" smtClean="0"/>
              <a:t>oral presentation</a:t>
            </a:r>
            <a:r>
              <a:rPr lang="en-US" dirty="0" smtClean="0"/>
              <a:t>, CVIU 2010) </a:t>
            </a:r>
            <a:endParaRPr lang="cs-CZ" dirty="0"/>
          </a:p>
          <a:p>
            <a:pPr marL="742950" lvl="2" indent="-285750">
              <a:buFont typeface="Arial" pitchFamily="34" charset="0"/>
              <a:buChar char="•"/>
              <a:defRPr/>
            </a:pPr>
            <a:endParaRPr lang="en-US" b="1" dirty="0"/>
          </a:p>
        </p:txBody>
      </p:sp>
      <p:sp>
        <p:nvSpPr>
          <p:cNvPr id="18" name="Rectangle 14"/>
          <p:cNvSpPr>
            <a:spLocks noChangeArrowheads="1"/>
          </p:cNvSpPr>
          <p:nvPr/>
        </p:nvSpPr>
        <p:spPr bwMode="gray">
          <a:xfrm rot="-5400000">
            <a:off x="46045" y="4169127"/>
            <a:ext cx="1058275" cy="448016"/>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6-pt on-off</a:t>
            </a:r>
            <a:endParaRPr lang="de-DE" sz="1200" b="1" noProof="1">
              <a:solidFill>
                <a:schemeClr val="bg1"/>
              </a:solidFill>
            </a:endParaRPr>
          </a:p>
        </p:txBody>
      </p:sp>
      <p:grpSp>
        <p:nvGrpSpPr>
          <p:cNvPr id="19" name="Group 31"/>
          <p:cNvGrpSpPr>
            <a:grpSpLocks/>
          </p:cNvGrpSpPr>
          <p:nvPr/>
        </p:nvGrpSpPr>
        <p:grpSpPr bwMode="auto">
          <a:xfrm rot="5400000">
            <a:off x="1470026" y="5099051"/>
            <a:ext cx="144460" cy="2484437"/>
            <a:chOff x="3424" y="1389"/>
            <a:chExt cx="182" cy="2132"/>
          </a:xfrm>
        </p:grpSpPr>
        <p:sp>
          <p:nvSpPr>
            <p:cNvPr id="2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3"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24" name="Group 31"/>
          <p:cNvGrpSpPr>
            <a:grpSpLocks/>
          </p:cNvGrpSpPr>
          <p:nvPr/>
        </p:nvGrpSpPr>
        <p:grpSpPr bwMode="auto">
          <a:xfrm rot="5400000">
            <a:off x="1639889" y="4929189"/>
            <a:ext cx="144459" cy="2824161"/>
            <a:chOff x="3424" y="1389"/>
            <a:chExt cx="182" cy="2132"/>
          </a:xfrm>
        </p:grpSpPr>
        <p:sp>
          <p:nvSpPr>
            <p:cNvPr id="25"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3790946646"/>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500"/>
                                        <p:tgtEl>
                                          <p:spTgt spid="1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Effect transition="in" filter="fade">
                                      <p:cBhvr>
                                        <p:cTn id="32" dur="500"/>
                                        <p:tgtEl>
                                          <p:spTgt spid="15">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fade">
                                      <p:cBhvr>
                                        <p:cTn id="35" dur="500"/>
                                        <p:tgtEl>
                                          <p:spTgt spid="1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xEl>
                                              <p:pRg st="0" end="0"/>
                                            </p:txEl>
                                          </p:spTgt>
                                        </p:tgtEl>
                                        <p:attrNameLst>
                                          <p:attrName>style.visibility</p:attrName>
                                        </p:attrNameLst>
                                      </p:cBhvr>
                                      <p:to>
                                        <p:strVal val="visible"/>
                                      </p:to>
                                    </p:set>
                                    <p:animEffect transition="in" filter="fade">
                                      <p:cBhvr>
                                        <p:cTn id="46" dur="500"/>
                                        <p:tgtEl>
                                          <p:spTgt spid="17">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xEl>
                                              <p:pRg st="1" end="1"/>
                                            </p:txEl>
                                          </p:spTgt>
                                        </p:tgtEl>
                                        <p:attrNameLst>
                                          <p:attrName>style.visibility</p:attrName>
                                        </p:attrNameLst>
                                      </p:cBhvr>
                                      <p:to>
                                        <p:strVal val="visible"/>
                                      </p:to>
                                    </p:set>
                                    <p:animEffect transition="in" filter="fade">
                                      <p:cBhvr>
                                        <p:cTn id="4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Not only relative pose problems</a:t>
            </a:r>
          </a:p>
        </p:txBody>
      </p:sp>
      <p:sp>
        <p:nvSpPr>
          <p:cNvPr id="13" name="Rectangle 14"/>
          <p:cNvSpPr>
            <a:spLocks noChangeArrowheads="1"/>
          </p:cNvSpPr>
          <p:nvPr/>
        </p:nvSpPr>
        <p:spPr bwMode="gray">
          <a:xfrm>
            <a:off x="793750" y="976815"/>
            <a:ext cx="8048168" cy="133200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smtClean="0"/>
              <a:t>4 new absolute pose solvers   (CVPR'08, ACCV’10 , ICCV’13)</a:t>
            </a:r>
            <a:endParaRPr lang="cs-CZ" dirty="0"/>
          </a:p>
          <a:p>
            <a:pPr marL="742950" lvl="2" indent="-285750">
              <a:buFont typeface="Arial" pitchFamily="34" charset="0"/>
              <a:buChar char="•"/>
              <a:defRPr/>
            </a:pPr>
            <a:endParaRPr lang="en-US" b="1" dirty="0"/>
          </a:p>
        </p:txBody>
      </p:sp>
      <p:sp>
        <p:nvSpPr>
          <p:cNvPr id="14" name="Rectangle 14"/>
          <p:cNvSpPr>
            <a:spLocks noChangeArrowheads="1"/>
          </p:cNvSpPr>
          <p:nvPr/>
        </p:nvSpPr>
        <p:spPr bwMode="gray">
          <a:xfrm rot="-5400000">
            <a:off x="-134003" y="1426307"/>
            <a:ext cx="1345919"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Absolute pose</a:t>
            </a:r>
            <a:endParaRPr lang="de-DE" sz="1200" b="1" noProof="1">
              <a:solidFill>
                <a:schemeClr val="bg1"/>
              </a:solidFill>
            </a:endParaRPr>
          </a:p>
        </p:txBody>
      </p:sp>
      <p:sp>
        <p:nvSpPr>
          <p:cNvPr id="15" name="Rectangle 14"/>
          <p:cNvSpPr>
            <a:spLocks noChangeArrowheads="1"/>
          </p:cNvSpPr>
          <p:nvPr/>
        </p:nvSpPr>
        <p:spPr bwMode="gray">
          <a:xfrm>
            <a:off x="799189" y="2400300"/>
            <a:ext cx="8026400" cy="133200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smtClean="0"/>
              <a:t>Hand-eye calibration (ACCV’12)</a:t>
            </a:r>
            <a:endParaRPr lang="cs-CZ" dirty="0"/>
          </a:p>
          <a:p>
            <a:pPr marL="742950" lvl="2" indent="-285750">
              <a:buFont typeface="Arial" pitchFamily="34" charset="0"/>
              <a:buChar char="•"/>
              <a:defRPr/>
            </a:pPr>
            <a:endParaRPr lang="en-US" b="1" dirty="0"/>
          </a:p>
        </p:txBody>
      </p:sp>
      <p:sp>
        <p:nvSpPr>
          <p:cNvPr id="16" name="Rectangle 14"/>
          <p:cNvSpPr>
            <a:spLocks noChangeArrowheads="1"/>
          </p:cNvSpPr>
          <p:nvPr/>
        </p:nvSpPr>
        <p:spPr bwMode="gray">
          <a:xfrm rot="-5400000">
            <a:off x="-121604" y="2856750"/>
            <a:ext cx="1332000"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Robots</a:t>
            </a:r>
            <a:endParaRPr lang="de-DE" sz="1200" b="1" noProof="1">
              <a:solidFill>
                <a:schemeClr val="bg1"/>
              </a:solidFill>
            </a:endParaRPr>
          </a:p>
        </p:txBody>
      </p:sp>
      <p:sp>
        <p:nvSpPr>
          <p:cNvPr id="17" name="Rectangle 14"/>
          <p:cNvSpPr>
            <a:spLocks noChangeArrowheads="1"/>
          </p:cNvSpPr>
          <p:nvPr/>
        </p:nvSpPr>
        <p:spPr bwMode="gray">
          <a:xfrm>
            <a:off x="815518" y="3822385"/>
            <a:ext cx="8026400" cy="104489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smtClean="0"/>
              <a:t>Three-view triangulation (3DV’12)</a:t>
            </a:r>
            <a:endParaRPr lang="cs-CZ" dirty="0"/>
          </a:p>
          <a:p>
            <a:pPr marL="742950" lvl="2" indent="-285750">
              <a:buFont typeface="Arial" pitchFamily="34" charset="0"/>
              <a:buChar char="•"/>
              <a:defRPr/>
            </a:pPr>
            <a:endParaRPr lang="en-US" b="1" dirty="0"/>
          </a:p>
        </p:txBody>
      </p:sp>
      <p:sp>
        <p:nvSpPr>
          <p:cNvPr id="18" name="Rectangle 14"/>
          <p:cNvSpPr>
            <a:spLocks noChangeArrowheads="1"/>
          </p:cNvSpPr>
          <p:nvPr/>
        </p:nvSpPr>
        <p:spPr bwMode="gray">
          <a:xfrm rot="-5400000">
            <a:off x="52737" y="4120822"/>
            <a:ext cx="1044892" cy="448016"/>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Triangulation</a:t>
            </a:r>
            <a:endParaRPr lang="de-DE" sz="1200" b="1" noProof="1">
              <a:solidFill>
                <a:schemeClr val="bg1"/>
              </a:solidFill>
            </a:endParaRPr>
          </a:p>
        </p:txBody>
      </p:sp>
      <p:pic>
        <p:nvPicPr>
          <p:cNvPr id="23" name="Picture 22"/>
          <p:cNvPicPr>
            <a:picLocks noChangeAspect="1"/>
          </p:cNvPicPr>
          <p:nvPr/>
        </p:nvPicPr>
        <p:blipFill>
          <a:blip r:embed="rId10"/>
          <a:stretch>
            <a:fillRect/>
          </a:stretch>
        </p:blipFill>
        <p:spPr>
          <a:xfrm>
            <a:off x="2312193" y="1389941"/>
            <a:ext cx="1643061" cy="869467"/>
          </a:xfrm>
          <a:prstGeom prst="rect">
            <a:avLst/>
          </a:prstGeom>
        </p:spPr>
      </p:pic>
      <p:pic>
        <p:nvPicPr>
          <p:cNvPr id="24" name="Picture 23"/>
          <p:cNvPicPr>
            <a:picLocks noChangeAspect="1"/>
          </p:cNvPicPr>
          <p:nvPr/>
        </p:nvPicPr>
        <p:blipFill rotWithShape="1">
          <a:blip r:embed="rId11"/>
          <a:srcRect l="9704" t="33670" r="2495" b="15763"/>
          <a:stretch/>
        </p:blipFill>
        <p:spPr>
          <a:xfrm flipH="1">
            <a:off x="4560094" y="1356675"/>
            <a:ext cx="1754116" cy="936000"/>
          </a:xfrm>
          <a:prstGeom prst="rect">
            <a:avLst/>
          </a:prstGeom>
        </p:spPr>
      </p:pic>
      <p:pic>
        <p:nvPicPr>
          <p:cNvPr id="102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52950" y="2562682"/>
            <a:ext cx="1792322" cy="100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inf.ethz.ch/news/spotlight/visual_computing/Pixhawk.jpg?hir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90776" y="1438094"/>
            <a:ext cx="978473" cy="86410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19900" y="2570744"/>
            <a:ext cx="1475423" cy="99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14"/>
          <p:cNvSpPr>
            <a:spLocks noChangeArrowheads="1"/>
          </p:cNvSpPr>
          <p:nvPr/>
        </p:nvSpPr>
        <p:spPr bwMode="gray">
          <a:xfrm>
            <a:off x="812800" y="4944836"/>
            <a:ext cx="8026400" cy="100829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dirty="0" smtClean="0"/>
              <a:t>Satellite control design (AMOS’13)</a:t>
            </a:r>
            <a:endParaRPr lang="cs-CZ" dirty="0"/>
          </a:p>
          <a:p>
            <a:pPr marL="742950" lvl="2" indent="-285750">
              <a:buFont typeface="Arial" pitchFamily="34" charset="0"/>
              <a:buChar char="•"/>
              <a:defRPr/>
            </a:pPr>
            <a:endParaRPr lang="en-US" b="1" dirty="0"/>
          </a:p>
        </p:txBody>
      </p:sp>
      <p:sp>
        <p:nvSpPr>
          <p:cNvPr id="26" name="Rectangle 14"/>
          <p:cNvSpPr>
            <a:spLocks noChangeArrowheads="1"/>
          </p:cNvSpPr>
          <p:nvPr/>
        </p:nvSpPr>
        <p:spPr bwMode="gray">
          <a:xfrm rot="-5400000">
            <a:off x="68319" y="5224973"/>
            <a:ext cx="1008292" cy="448016"/>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Control</a:t>
            </a:r>
            <a:endParaRPr lang="de-DE" sz="1200" b="1" noProof="1">
              <a:solidFill>
                <a:schemeClr val="bg1"/>
              </a:solidFill>
            </a:endParaRPr>
          </a:p>
        </p:txBody>
      </p:sp>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40354" y="3843090"/>
            <a:ext cx="1721235" cy="102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a:grpSpLocks noChangeAspect="1"/>
          </p:cNvGrpSpPr>
          <p:nvPr/>
        </p:nvGrpSpPr>
        <p:grpSpPr>
          <a:xfrm>
            <a:off x="4849557" y="5088993"/>
            <a:ext cx="1931002" cy="760416"/>
            <a:chOff x="2201986" y="5651535"/>
            <a:chExt cx="9655008" cy="3802081"/>
          </a:xfrm>
        </p:grpSpPr>
        <p:sp>
          <p:nvSpPr>
            <p:cNvPr id="28" name="Arc 27"/>
            <p:cNvSpPr/>
            <p:nvPr/>
          </p:nvSpPr>
          <p:spPr>
            <a:xfrm flipV="1">
              <a:off x="2201986" y="6840835"/>
              <a:ext cx="9655008" cy="1671114"/>
            </a:xfrm>
            <a:prstGeom prst="arc">
              <a:avLst>
                <a:gd name="adj1" fmla="val 4276"/>
                <a:gd name="adj2" fmla="val 10816985"/>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29" name="Picture 28"/>
            <p:cNvPicPr>
              <a:picLocks noChangeAspect="1"/>
            </p:cNvPicPr>
            <p:nvPr/>
          </p:nvPicPr>
          <p:blipFill rotWithShape="1">
            <a:blip r:embed="rId16" cstate="print">
              <a:extLst>
                <a:ext uri="{28A0092B-C50C-407E-A947-70E740481C1C}">
                  <a14:useLocalDpi xmlns:a14="http://schemas.microsoft.com/office/drawing/2010/main" val="0"/>
                </a:ext>
              </a:extLst>
            </a:blip>
            <a:srcRect l="37808" t="20029" r="38485" b="35357"/>
            <a:stretch/>
          </p:blipFill>
          <p:spPr>
            <a:xfrm>
              <a:off x="5242079" y="5651535"/>
              <a:ext cx="3715544" cy="3802081"/>
            </a:xfrm>
            <a:prstGeom prst="rect">
              <a:avLst/>
            </a:prstGeom>
          </p:spPr>
        </p:pic>
        <p:sp>
          <p:nvSpPr>
            <p:cNvPr id="30" name="Arc 29"/>
            <p:cNvSpPr/>
            <p:nvPr/>
          </p:nvSpPr>
          <p:spPr>
            <a:xfrm>
              <a:off x="2201986" y="6840835"/>
              <a:ext cx="9655008" cy="1671114"/>
            </a:xfrm>
            <a:prstGeom prst="arc">
              <a:avLst>
                <a:gd name="adj1" fmla="val 4276"/>
                <a:gd name="adj2" fmla="val 10816985"/>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31" name="Picture 3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23751" y="7251537"/>
              <a:ext cx="2027917" cy="1814035"/>
            </a:xfrm>
            <a:prstGeom prst="rect">
              <a:avLst/>
            </a:prstGeom>
          </p:spPr>
        </p:pic>
        <p:cxnSp>
          <p:nvCxnSpPr>
            <p:cNvPr id="32" name="Straight Connector 31"/>
            <p:cNvCxnSpPr/>
            <p:nvPr/>
          </p:nvCxnSpPr>
          <p:spPr>
            <a:xfrm>
              <a:off x="5720517" y="7672279"/>
              <a:ext cx="1470919" cy="12369"/>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a:off x="8957625" y="7145970"/>
              <a:ext cx="1686340" cy="445265"/>
            </a:xfrm>
            <a:prstGeom prst="arc">
              <a:avLst>
                <a:gd name="adj1" fmla="val 16200000"/>
                <a:gd name="adj2" fmla="val 21174299"/>
              </a:avLst>
            </a:prstGeom>
            <a:ln w="6350">
              <a:solidFill>
                <a:schemeClr val="tx1"/>
              </a:solidFill>
              <a:headEnd type="arrow" w="sm" len="sm"/>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pic>
          <p:nvPicPr>
            <p:cNvPr id="35" name="Picture 34"/>
            <p:cNvPicPr>
              <a:picLocks noChangeAspect="1"/>
            </p:cNvPicPr>
            <p:nvPr>
              <p:custDataLst>
                <p:tags r:id="rId5"/>
              </p:custDataLst>
            </p:nvPr>
          </p:nvPicPr>
          <p:blipFill>
            <a:blip r:embed="rId18">
              <a:extLst>
                <a:ext uri="{28A0092B-C50C-407E-A947-70E740481C1C}">
                  <a14:useLocalDpi xmlns:a14="http://schemas.microsoft.com/office/drawing/2010/main" val="0"/>
                </a:ext>
              </a:extLst>
            </a:blip>
            <a:stretch>
              <a:fillRect/>
            </a:stretch>
          </p:blipFill>
          <p:spPr bwMode="auto">
            <a:xfrm>
              <a:off x="4246949" y="7404247"/>
              <a:ext cx="353518" cy="289926"/>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6" name="Picture 35"/>
            <p:cNvPicPr>
              <a:picLocks noChangeAspect="1"/>
            </p:cNvPicPr>
            <p:nvPr>
              <p:custDataLst>
                <p:tags r:id="rId6"/>
              </p:custDataLst>
            </p:nvPr>
          </p:nvPicPr>
          <p:blipFill>
            <a:blip r:embed="rId19">
              <a:extLst>
                <a:ext uri="{28A0092B-C50C-407E-A947-70E740481C1C}">
                  <a14:useLocalDpi xmlns:a14="http://schemas.microsoft.com/office/drawing/2010/main" val="0"/>
                </a:ext>
              </a:extLst>
            </a:blip>
            <a:stretch>
              <a:fillRect/>
            </a:stretch>
          </p:blipFill>
          <p:spPr bwMode="auto">
            <a:xfrm>
              <a:off x="9987299" y="7350300"/>
              <a:ext cx="417465" cy="289695"/>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7" name="Picture 36"/>
            <p:cNvPicPr>
              <a:picLocks noChangeAspect="1"/>
            </p:cNvPicPr>
            <p:nvPr>
              <p:custDataLst>
                <p:tags r:id="rId7"/>
              </p:custDataLst>
            </p:nvPr>
          </p:nvPicPr>
          <p:blipFill>
            <a:blip r:embed="rId20">
              <a:extLst>
                <a:ext uri="{28A0092B-C50C-407E-A947-70E740481C1C}">
                  <a14:useLocalDpi xmlns:a14="http://schemas.microsoft.com/office/drawing/2010/main" val="0"/>
                </a:ext>
              </a:extLst>
            </a:blip>
            <a:stretch>
              <a:fillRect/>
            </a:stretch>
          </p:blipFill>
          <p:spPr bwMode="auto">
            <a:xfrm>
              <a:off x="10737710" y="8602645"/>
              <a:ext cx="385352" cy="22532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cxnSp>
          <p:nvCxnSpPr>
            <p:cNvPr id="38" name="Straight Connector 37"/>
            <p:cNvCxnSpPr/>
            <p:nvPr/>
          </p:nvCxnSpPr>
          <p:spPr>
            <a:xfrm flipH="1">
              <a:off x="2213891" y="7694021"/>
              <a:ext cx="3481224"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a:grpSpLocks noChangeAspect="1"/>
          </p:cNvGrpSpPr>
          <p:nvPr/>
        </p:nvGrpSpPr>
        <p:grpSpPr>
          <a:xfrm>
            <a:off x="6973763" y="5088993"/>
            <a:ext cx="1812773" cy="672974"/>
            <a:chOff x="1979712" y="1506218"/>
            <a:chExt cx="5179352" cy="1922782"/>
          </a:xfrm>
        </p:grpSpPr>
        <p:pic>
          <p:nvPicPr>
            <p:cNvPr id="39" name="Picture 38"/>
            <p:cNvPicPr>
              <a:picLocks noChangeAspect="1"/>
            </p:cNvPicPr>
            <p:nvPr>
              <p:custDataLst>
                <p:tags r:id="rId1"/>
              </p:custDataLst>
            </p:nvPr>
          </p:nvPicPr>
          <p:blipFill>
            <a:blip r:embed="rId21">
              <a:extLst>
                <a:ext uri="{28A0092B-C50C-407E-A947-70E740481C1C}">
                  <a14:useLocalDpi xmlns:a14="http://schemas.microsoft.com/office/drawing/2010/main" val="0"/>
                </a:ext>
              </a:extLst>
            </a:blip>
            <a:stretch>
              <a:fillRect/>
            </a:stretch>
          </p:blipFill>
          <p:spPr bwMode="auto">
            <a:xfrm>
              <a:off x="4153560" y="1705014"/>
              <a:ext cx="836880" cy="279619"/>
            </a:xfrm>
            <a:prstGeom prst="rect">
              <a:avLst/>
            </a:prstGeom>
            <a:noFill/>
            <a:ln w="6350">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0" name="Rectangle 39"/>
            <p:cNvSpPr/>
            <p:nvPr/>
          </p:nvSpPr>
          <p:spPr>
            <a:xfrm>
              <a:off x="3995936" y="1556792"/>
              <a:ext cx="1152128" cy="5760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 name="Picture 40"/>
            <p:cNvPicPr>
              <a:picLocks noChangeAspect="1"/>
            </p:cNvPicPr>
            <p:nvPr>
              <p:custDataLst>
                <p:tags r:id="rId2"/>
              </p:custDataLst>
            </p:nvPr>
          </p:nvPicPr>
          <p:blipFill>
            <a:blip r:embed="rId22">
              <a:extLst>
                <a:ext uri="{28A0092B-C50C-407E-A947-70E740481C1C}">
                  <a14:useLocalDpi xmlns:a14="http://schemas.microsoft.com/office/drawing/2010/main" val="0"/>
                </a:ext>
              </a:extLst>
            </a:blip>
            <a:stretch>
              <a:fillRect/>
            </a:stretch>
          </p:blipFill>
          <p:spPr bwMode="auto">
            <a:xfrm>
              <a:off x="4186675" y="3001158"/>
              <a:ext cx="760201" cy="279399"/>
            </a:xfrm>
            <a:prstGeom prst="rect">
              <a:avLst/>
            </a:prstGeom>
            <a:noFill/>
            <a:ln w="6350">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2" name="Rectangle 41"/>
            <p:cNvSpPr/>
            <p:nvPr/>
          </p:nvSpPr>
          <p:spPr>
            <a:xfrm>
              <a:off x="3990712" y="2852936"/>
              <a:ext cx="1152128" cy="5760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3" name="Straight Arrow Connector 42"/>
            <p:cNvCxnSpPr>
              <a:endCxn id="40" idx="1"/>
            </p:cNvCxnSpPr>
            <p:nvPr/>
          </p:nvCxnSpPr>
          <p:spPr>
            <a:xfrm>
              <a:off x="1979712" y="1844824"/>
              <a:ext cx="2016224" cy="0"/>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custDataLst>
                <p:tags r:id="rId3"/>
              </p:custDataLst>
            </p:nvPr>
          </p:nvPicPr>
          <p:blipFill>
            <a:blip r:embed="rId23">
              <a:extLst>
                <a:ext uri="{28A0092B-C50C-407E-A947-70E740481C1C}">
                  <a14:useLocalDpi xmlns:a14="http://schemas.microsoft.com/office/drawing/2010/main" val="0"/>
                </a:ext>
              </a:extLst>
            </a:blip>
            <a:stretch>
              <a:fillRect/>
            </a:stretch>
          </p:blipFill>
          <p:spPr bwMode="auto">
            <a:xfrm>
              <a:off x="2544374" y="1506218"/>
              <a:ext cx="886901" cy="279399"/>
            </a:xfrm>
            <a:prstGeom prst="rect">
              <a:avLst/>
            </a:prstGeom>
            <a:noFill/>
            <a:ln w="6350">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cxnSp>
          <p:nvCxnSpPr>
            <p:cNvPr id="45" name="Straight Arrow Connector 44"/>
            <p:cNvCxnSpPr/>
            <p:nvPr/>
          </p:nvCxnSpPr>
          <p:spPr>
            <a:xfrm>
              <a:off x="5142840" y="1869255"/>
              <a:ext cx="2016224" cy="0"/>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custDataLst>
                <p:tags r:id="rId4"/>
              </p:custDataLst>
            </p:nvPr>
          </p:nvPicPr>
          <p:blipFill>
            <a:blip r:embed="rId24">
              <a:extLst>
                <a:ext uri="{28A0092B-C50C-407E-A947-70E740481C1C}">
                  <a14:useLocalDpi xmlns:a14="http://schemas.microsoft.com/office/drawing/2010/main" val="0"/>
                </a:ext>
              </a:extLst>
            </a:blip>
            <a:stretch>
              <a:fillRect/>
            </a:stretch>
          </p:blipFill>
          <p:spPr bwMode="auto">
            <a:xfrm>
              <a:off x="5733171" y="1530649"/>
              <a:ext cx="835562" cy="304559"/>
            </a:xfrm>
            <a:prstGeom prst="rect">
              <a:avLst/>
            </a:prstGeom>
            <a:noFill/>
            <a:ln w="6350">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cxnSp>
          <p:nvCxnSpPr>
            <p:cNvPr id="47" name="Elbow Connector 46"/>
            <p:cNvCxnSpPr>
              <a:stCxn id="42" idx="1"/>
            </p:cNvCxnSpPr>
            <p:nvPr/>
          </p:nvCxnSpPr>
          <p:spPr>
            <a:xfrm rot="10800000">
              <a:off x="2987824" y="1844824"/>
              <a:ext cx="1002888" cy="1296144"/>
            </a:xfrm>
            <a:prstGeom prst="bentConnector2">
              <a:avLst/>
            </a:prstGeom>
            <a:ln w="6350">
              <a:solidFill>
                <a:schemeClr val="tx1"/>
              </a:solidFill>
              <a:headEnd w="sm" len="med"/>
              <a:tailEnd type="arrow" w="sm" len="sm"/>
            </a:ln>
          </p:spPr>
          <p:style>
            <a:lnRef idx="1">
              <a:schemeClr val="accent1"/>
            </a:lnRef>
            <a:fillRef idx="0">
              <a:schemeClr val="accent1"/>
            </a:fillRef>
            <a:effectRef idx="0">
              <a:schemeClr val="accent1"/>
            </a:effectRef>
            <a:fontRef idx="minor">
              <a:schemeClr val="tx1"/>
            </a:fontRef>
          </p:style>
        </p:cxnSp>
        <p:cxnSp>
          <p:nvCxnSpPr>
            <p:cNvPr id="48" name="Elbow Connector 47"/>
            <p:cNvCxnSpPr>
              <a:stCxn id="42" idx="3"/>
            </p:cNvCxnSpPr>
            <p:nvPr/>
          </p:nvCxnSpPr>
          <p:spPr>
            <a:xfrm flipV="1">
              <a:off x="5142840" y="1869255"/>
              <a:ext cx="1008112" cy="1271713"/>
            </a:xfrm>
            <a:prstGeom prst="bentConnector2">
              <a:avLst/>
            </a:prstGeom>
            <a:ln w="6350">
              <a:solidFill>
                <a:schemeClr val="tx1"/>
              </a:solidFill>
              <a:headEnd type="triangle" w="sm" len="sm"/>
              <a:tailEnd type="none"/>
            </a:ln>
          </p:spPr>
          <p:style>
            <a:lnRef idx="1">
              <a:schemeClr val="accent1"/>
            </a:lnRef>
            <a:fillRef idx="0">
              <a:schemeClr val="accent1"/>
            </a:fillRef>
            <a:effectRef idx="0">
              <a:schemeClr val="accent1"/>
            </a:effectRef>
            <a:fontRef idx="minor">
              <a:schemeClr val="tx1"/>
            </a:fontRef>
          </p:style>
        </p:cxnSp>
      </p:grpSp>
      <p:grpSp>
        <p:nvGrpSpPr>
          <p:cNvPr id="49" name="Group 31"/>
          <p:cNvGrpSpPr>
            <a:grpSpLocks/>
          </p:cNvGrpSpPr>
          <p:nvPr/>
        </p:nvGrpSpPr>
        <p:grpSpPr bwMode="auto">
          <a:xfrm rot="5400000">
            <a:off x="1716089" y="4852989"/>
            <a:ext cx="144459" cy="2976561"/>
            <a:chOff x="3424" y="1389"/>
            <a:chExt cx="182" cy="2132"/>
          </a:xfrm>
        </p:grpSpPr>
        <p:sp>
          <p:nvSpPr>
            <p:cNvPr id="5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5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3563008902"/>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500"/>
                                        <p:tgtEl>
                                          <p:spTgt spid="1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xEl>
                                              <p:pRg st="0" end="0"/>
                                            </p:txEl>
                                          </p:spTgt>
                                        </p:tgtEl>
                                        <p:attrNameLst>
                                          <p:attrName>style.visibility</p:attrName>
                                        </p:attrNameLst>
                                      </p:cBhvr>
                                      <p:to>
                                        <p:strVal val="visible"/>
                                      </p:to>
                                    </p:set>
                                    <p:animEffect transition="in" filter="fade">
                                      <p:cBhvr>
                                        <p:cTn id="38" dur="500"/>
                                        <p:tgtEl>
                                          <p:spTgt spid="15">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par>
                                <p:cTn id="42" presetID="10"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animEffect transition="in" filter="fade">
                                      <p:cBhvr>
                                        <p:cTn id="44" dur="500"/>
                                        <p:tgtEl>
                                          <p:spTgt spid="10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animEffect transition="in" filter="fade">
                                      <p:cBhvr>
                                        <p:cTn id="55" dur="500"/>
                                        <p:tgtEl>
                                          <p:spTgt spid="17">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031"/>
                                        </p:tgtEl>
                                        <p:attrNameLst>
                                          <p:attrName>style.visibility</p:attrName>
                                        </p:attrNameLst>
                                      </p:cBhvr>
                                      <p:to>
                                        <p:strVal val="visible"/>
                                      </p:to>
                                    </p:set>
                                    <p:animEffect transition="in" filter="fade">
                                      <p:cBhvr>
                                        <p:cTn id="58" dur="500"/>
                                        <p:tgtEl>
                                          <p:spTgt spid="10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10" presetClass="entr" presetSubtype="0" fill="hold" nodeType="withEffect">
                                  <p:stCondLst>
                                    <p:cond delay="0"/>
                                  </p:stCondLst>
                                  <p:childTnLst>
                                    <p:set>
                                      <p:cBhvr>
                                        <p:cTn id="68" dur="1" fill="hold">
                                          <p:stCondLst>
                                            <p:cond delay="0"/>
                                          </p:stCondLst>
                                        </p:cTn>
                                        <p:tgtEl>
                                          <p:spTgt spid="25">
                                            <p:txEl>
                                              <p:pRg st="0" end="0"/>
                                            </p:txEl>
                                          </p:spTgt>
                                        </p:tgtEl>
                                        <p:attrNameLst>
                                          <p:attrName>style.visibility</p:attrName>
                                        </p:attrNameLst>
                                      </p:cBhvr>
                                      <p:to>
                                        <p:strVal val="visible"/>
                                      </p:to>
                                    </p:set>
                                    <p:animEffect transition="in" filter="fade">
                                      <p:cBhvr>
                                        <p:cTn id="69" dur="500"/>
                                        <p:tgtEl>
                                          <p:spTgt spid="25">
                                            <p:txEl>
                                              <p:pRg st="0" end="0"/>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3" grpId="0" animBg="1"/>
      <p:bldP spid="15" grpId="0" animBg="1"/>
      <p:bldP spid="17"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4" name="Rectangle 16"/>
          <p:cNvSpPr>
            <a:spLocks noGrp="1" noChangeArrowheads="1"/>
          </p:cNvSpPr>
          <p:nvPr>
            <p:ph type="title" idx="4294967295"/>
          </p:nvPr>
        </p:nvSpPr>
        <p:spPr/>
        <p:txBody>
          <a:bodyPr/>
          <a:lstStyle/>
          <a:p>
            <a:r>
              <a:rPr lang="en-GB" sz="3200" dirty="0" smtClean="0">
                <a:solidFill>
                  <a:schemeClr val="accent5">
                    <a:lumMod val="50000"/>
                  </a:schemeClr>
                </a:solidFill>
                <a:effectLst>
                  <a:outerShdw blurRad="38100" dist="38100" dir="2700000" algn="tl">
                    <a:srgbClr val="000000">
                      <a:alpha val="43137"/>
                    </a:srgbClr>
                  </a:outerShdw>
                </a:effectLst>
              </a:rPr>
              <a:t>Motivation</a:t>
            </a:r>
          </a:p>
        </p:txBody>
      </p:sp>
      <p:sp>
        <p:nvSpPr>
          <p:cNvPr id="36898" name="Oval 34"/>
          <p:cNvSpPr>
            <a:spLocks noChangeArrowheads="1"/>
          </p:cNvSpPr>
          <p:nvPr/>
        </p:nvSpPr>
        <p:spPr bwMode="auto">
          <a:xfrm>
            <a:off x="6461125" y="647700"/>
            <a:ext cx="217488" cy="153988"/>
          </a:xfrm>
          <a:prstGeom prst="ellipse">
            <a:avLst/>
          </a:prstGeom>
          <a:gradFill rotWithShape="1">
            <a:gsLst>
              <a:gs pos="0">
                <a:schemeClr val="bg1"/>
              </a:gs>
              <a:gs pos="100000">
                <a:schemeClr val="bg1">
                  <a:gamma/>
                  <a:shade val="89020"/>
                  <a:invGamma/>
                  <a:alpha val="0"/>
                </a:schemeClr>
              </a:gs>
            </a:gsLst>
            <a:lin ang="5400000" scaled="1"/>
          </a:gradFill>
          <a:ln w="9525">
            <a:noFill/>
            <a:round/>
            <a:headEnd/>
            <a:tailEnd/>
          </a:ln>
          <a:effectLst/>
        </p:spPr>
        <p:txBody>
          <a:bodyPr wrap="none" anchor="ctr"/>
          <a:lstStyle/>
          <a:p>
            <a:pPr>
              <a:defRPr/>
            </a:pPr>
            <a:endParaRPr lang="de-DE">
              <a:latin typeface="Arial" charset="0"/>
              <a:cs typeface="Arial" charset="0"/>
            </a:endParaRPr>
          </a:p>
        </p:txBody>
      </p:sp>
      <p:grpSp>
        <p:nvGrpSpPr>
          <p:cNvPr id="12395" name="Group 107"/>
          <p:cNvGrpSpPr>
            <a:grpSpLocks/>
          </p:cNvGrpSpPr>
          <p:nvPr/>
        </p:nvGrpSpPr>
        <p:grpSpPr bwMode="auto">
          <a:xfrm rot="5400000">
            <a:off x="310357" y="6258719"/>
            <a:ext cx="144462" cy="165100"/>
            <a:chOff x="3424" y="1389"/>
            <a:chExt cx="182" cy="2132"/>
          </a:xfrm>
        </p:grpSpPr>
        <p:sp>
          <p:nvSpPr>
            <p:cNvPr id="12396" name="Rectangle 108"/>
            <p:cNvSpPr>
              <a:spLocks noChangeArrowheads="1"/>
            </p:cNvSpPr>
            <p:nvPr/>
          </p:nvSpPr>
          <p:spPr bwMode="auto">
            <a:xfrm>
              <a:off x="3424" y="1389"/>
              <a:ext cx="91" cy="2132"/>
            </a:xfrm>
            <a:prstGeom prst="rect">
              <a:avLst/>
            </a:prstGeom>
            <a:gradFill rotWithShape="1">
              <a:gsLst>
                <a:gs pos="0">
                  <a:srgbClr val="C40505"/>
                </a:gs>
                <a:gs pos="50000">
                  <a:srgbClr val="C40505">
                    <a:gamma/>
                    <a:tint val="26275"/>
                    <a:invGamma/>
                  </a:srgbClr>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2397" name="Rectangle 109"/>
            <p:cNvSpPr>
              <a:spLocks noChangeArrowheads="1"/>
            </p:cNvSpPr>
            <p:nvPr/>
          </p:nvSpPr>
          <p:spPr bwMode="auto">
            <a:xfrm>
              <a:off x="3515" y="1389"/>
              <a:ext cx="91" cy="2132"/>
            </a:xfrm>
            <a:prstGeom prst="rect">
              <a:avLst/>
            </a:prstGeom>
            <a:gradFill rotWithShape="1">
              <a:gsLst>
                <a:gs pos="0">
                  <a:srgbClr val="C40505"/>
                </a:gs>
                <a:gs pos="100000">
                  <a:srgbClr val="C40505">
                    <a:gamma/>
                    <a:shade val="56471"/>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2398" name="Rectangle 11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8" name="AutoShape 32"/>
          <p:cNvSpPr>
            <a:spLocks noChangeArrowheads="1"/>
          </p:cNvSpPr>
          <p:nvPr/>
        </p:nvSpPr>
        <p:spPr bwMode="auto">
          <a:xfrm>
            <a:off x="1190625" y="3430363"/>
            <a:ext cx="7058025" cy="20097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438" y="10800"/>
                </a:moveTo>
                <a:cubicBezTo>
                  <a:pt x="1438" y="15970"/>
                  <a:pt x="5630" y="20162"/>
                  <a:pt x="10800" y="20162"/>
                </a:cubicBezTo>
                <a:cubicBezTo>
                  <a:pt x="15970" y="20162"/>
                  <a:pt x="20162" y="15970"/>
                  <a:pt x="20162" y="10800"/>
                </a:cubicBezTo>
                <a:cubicBezTo>
                  <a:pt x="20162" y="5630"/>
                  <a:pt x="15970" y="1438"/>
                  <a:pt x="10800" y="1438"/>
                </a:cubicBezTo>
                <a:cubicBezTo>
                  <a:pt x="5630" y="1438"/>
                  <a:pt x="1438" y="5630"/>
                  <a:pt x="1438" y="10800"/>
                </a:cubicBezTo>
                <a:close/>
              </a:path>
            </a:pathLst>
          </a:custGeom>
          <a:gradFill rotWithShape="1">
            <a:gsLst>
              <a:gs pos="0">
                <a:srgbClr val="DDDDDD"/>
              </a:gs>
              <a:gs pos="100000">
                <a:srgbClr val="6666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pic>
        <p:nvPicPr>
          <p:cNvPr id="3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4555901"/>
            <a:ext cx="239871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475" y="5759450"/>
            <a:ext cx="311943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913" y="4844826"/>
            <a:ext cx="267811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9"/>
          <p:cNvPicPr>
            <a:picLocks noChangeAspect="1" noChangeArrowheads="1"/>
          </p:cNvPicPr>
          <p:nvPr/>
        </p:nvPicPr>
        <p:blipFill>
          <a:blip r:embed="rId3" cstate="print">
            <a:lum bright="-84000"/>
            <a:extLst>
              <a:ext uri="{28A0092B-C50C-407E-A947-70E740481C1C}">
                <a14:useLocalDpi xmlns:a14="http://schemas.microsoft.com/office/drawing/2010/main" val="0"/>
              </a:ext>
            </a:extLst>
          </a:blip>
          <a:srcRect/>
          <a:stretch>
            <a:fillRect/>
          </a:stretch>
        </p:blipFill>
        <p:spPr bwMode="auto">
          <a:xfrm>
            <a:off x="4073525" y="3335113"/>
            <a:ext cx="1455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6"/>
          <p:cNvSpPr txBox="1">
            <a:spLocks noChangeArrowheads="1"/>
          </p:cNvSpPr>
          <p:nvPr/>
        </p:nvSpPr>
        <p:spPr bwMode="gray">
          <a:xfrm>
            <a:off x="700481" y="2366778"/>
            <a:ext cx="19431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en-US" sz="1500" b="1" noProof="1" smtClean="0"/>
              <a:t>Recognition &amp; Tracking</a:t>
            </a:r>
            <a:endParaRPr lang="cs-CZ" sz="1500" b="1" noProof="1">
              <a:solidFill>
                <a:schemeClr val="bg1"/>
              </a:solidFill>
            </a:endParaRPr>
          </a:p>
        </p:txBody>
      </p:sp>
      <p:sp>
        <p:nvSpPr>
          <p:cNvPr id="44" name="Text Box 37"/>
          <p:cNvSpPr txBox="1">
            <a:spLocks noChangeArrowheads="1"/>
          </p:cNvSpPr>
          <p:nvPr/>
        </p:nvSpPr>
        <p:spPr bwMode="gray">
          <a:xfrm>
            <a:off x="3582194" y="1805557"/>
            <a:ext cx="2438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cs-CZ" sz="1200" b="1" noProof="1">
                <a:solidFill>
                  <a:schemeClr val="bg1"/>
                </a:solidFill>
              </a:rPr>
              <a:t>Placeholder text</a:t>
            </a:r>
          </a:p>
        </p:txBody>
      </p:sp>
      <p:sp>
        <p:nvSpPr>
          <p:cNvPr id="45" name="Text Box 38"/>
          <p:cNvSpPr txBox="1">
            <a:spLocks noChangeArrowheads="1"/>
          </p:cNvSpPr>
          <p:nvPr/>
        </p:nvSpPr>
        <p:spPr bwMode="gray">
          <a:xfrm>
            <a:off x="6561138" y="2584226"/>
            <a:ext cx="1790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cs-CZ" sz="1600" b="1" noProof="1">
                <a:solidFill>
                  <a:schemeClr val="bg1"/>
                </a:solidFill>
              </a:rPr>
              <a:t>Placeholder text</a:t>
            </a:r>
          </a:p>
        </p:txBody>
      </p:sp>
      <p:pic>
        <p:nvPicPr>
          <p:cNvPr id="46" name="Picture 3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9774" y="2989038"/>
            <a:ext cx="1903807" cy="15212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7" name="Picture 4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86088" y="4096720"/>
            <a:ext cx="2187575" cy="16390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8" name="Picture 48"/>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454775" y="3227298"/>
            <a:ext cx="2008188" cy="15316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9" name="Picture 5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82194" y="1914616"/>
            <a:ext cx="1986237" cy="133058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1" name="Text Box 36"/>
          <p:cNvSpPr txBox="1">
            <a:spLocks noChangeArrowheads="1"/>
          </p:cNvSpPr>
          <p:nvPr/>
        </p:nvSpPr>
        <p:spPr bwMode="gray">
          <a:xfrm>
            <a:off x="3101975" y="3740134"/>
            <a:ext cx="19431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en-US" sz="1500" b="1" noProof="1" smtClean="0"/>
              <a:t>3D Reconstruction</a:t>
            </a:r>
            <a:endParaRPr lang="cs-CZ" sz="1500" b="1" noProof="1">
              <a:solidFill>
                <a:schemeClr val="bg1"/>
              </a:solidFill>
            </a:endParaRPr>
          </a:p>
        </p:txBody>
      </p:sp>
      <p:sp>
        <p:nvSpPr>
          <p:cNvPr id="54" name="Text Box 36"/>
          <p:cNvSpPr txBox="1">
            <a:spLocks noChangeArrowheads="1"/>
          </p:cNvSpPr>
          <p:nvPr/>
        </p:nvSpPr>
        <p:spPr bwMode="gray">
          <a:xfrm>
            <a:off x="6487319" y="2828700"/>
            <a:ext cx="19431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en-US" sz="1500" b="1" noProof="1" smtClean="0"/>
              <a:t>Augmented reality</a:t>
            </a:r>
            <a:endParaRPr lang="cs-CZ" sz="1500" b="1" noProof="1">
              <a:solidFill>
                <a:schemeClr val="bg1"/>
              </a:solidFill>
            </a:endParaRPr>
          </a:p>
        </p:txBody>
      </p:sp>
      <p:sp>
        <p:nvSpPr>
          <p:cNvPr id="55" name="Text Box 36"/>
          <p:cNvSpPr txBox="1">
            <a:spLocks noChangeArrowheads="1"/>
          </p:cNvSpPr>
          <p:nvPr/>
        </p:nvSpPr>
        <p:spPr bwMode="gray">
          <a:xfrm>
            <a:off x="3582194" y="1593941"/>
            <a:ext cx="19431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eaLnBrk="0" hangingPunct="0">
              <a:defRPr>
                <a:solidFill>
                  <a:schemeClr val="tx1"/>
                </a:solidFill>
                <a:latin typeface="Arial" pitchFamily="34" charset="0"/>
                <a:cs typeface="Arial" pitchFamily="34" charset="0"/>
              </a:defRPr>
            </a:lvl1pPr>
            <a:lvl2pPr marL="742950" indent="-285750" defTabSz="801688" eaLnBrk="0" hangingPunct="0">
              <a:defRPr>
                <a:solidFill>
                  <a:schemeClr val="tx1"/>
                </a:solidFill>
                <a:latin typeface="Arial" pitchFamily="34" charset="0"/>
                <a:cs typeface="Arial" pitchFamily="34" charset="0"/>
              </a:defRPr>
            </a:lvl2pPr>
            <a:lvl3pPr marL="1143000" indent="-228600" defTabSz="801688" eaLnBrk="0" hangingPunct="0">
              <a:defRPr>
                <a:solidFill>
                  <a:schemeClr val="tx1"/>
                </a:solidFill>
                <a:latin typeface="Arial" pitchFamily="34" charset="0"/>
                <a:cs typeface="Arial" pitchFamily="34" charset="0"/>
              </a:defRPr>
            </a:lvl3pPr>
            <a:lvl4pPr marL="1600200" indent="-228600" defTabSz="801688" eaLnBrk="0" hangingPunct="0">
              <a:defRPr>
                <a:solidFill>
                  <a:schemeClr val="tx1"/>
                </a:solidFill>
                <a:latin typeface="Arial" pitchFamily="34" charset="0"/>
                <a:cs typeface="Arial" pitchFamily="34" charset="0"/>
              </a:defRPr>
            </a:lvl4pPr>
            <a:lvl5pPr marL="2057400" indent="-228600" defTabSz="801688" eaLnBrk="0" hangingPunct="0">
              <a:defRPr>
                <a:solidFill>
                  <a:schemeClr val="tx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pPr>
            <a:r>
              <a:rPr lang="en-US" sz="1500" b="1" noProof="1" smtClean="0"/>
              <a:t>Robotics</a:t>
            </a:r>
            <a:endParaRPr lang="cs-CZ" sz="1500" b="1" noProof="1">
              <a:solidFill>
                <a:schemeClr val="bg1"/>
              </a:solidFill>
            </a:endParaRPr>
          </a:p>
        </p:txBody>
      </p:sp>
      <p:sp>
        <p:nvSpPr>
          <p:cNvPr id="56" name="Rectangle 55"/>
          <p:cNvSpPr/>
          <p:nvPr/>
        </p:nvSpPr>
        <p:spPr>
          <a:xfrm>
            <a:off x="-207349" y="1024583"/>
            <a:ext cx="8592417"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2" eaLnBrk="1" hangingPunct="1">
              <a:defRPr/>
            </a:pPr>
            <a:r>
              <a:rPr lang="en-US" sz="2000" b="1" spc="50" dirty="0" smtClean="0">
                <a:ln w="11430"/>
                <a:solidFill>
                  <a:schemeClr val="accent5">
                    <a:lumMod val="50000"/>
                  </a:schemeClr>
                </a:solidFill>
                <a:effectLst>
                  <a:outerShdw blurRad="76200" dist="50800" dir="5400000" algn="tl" rotWithShape="0">
                    <a:srgbClr val="000000">
                      <a:alpha val="65000"/>
                    </a:srgbClr>
                  </a:outerShdw>
                </a:effectLst>
              </a:rPr>
              <a:t>Require fast sol</a:t>
            </a:r>
            <a:r>
              <a:rPr lang="cs-CZ" sz="2000" b="1" spc="50" dirty="0" smtClean="0">
                <a:ln w="11430"/>
                <a:solidFill>
                  <a:schemeClr val="accent5">
                    <a:lumMod val="50000"/>
                  </a:schemeClr>
                </a:solidFill>
                <a:effectLst>
                  <a:outerShdw blurRad="76200" dist="50800" dir="5400000" algn="tl" rotWithShape="0">
                    <a:srgbClr val="000000">
                      <a:alpha val="65000"/>
                    </a:srgbClr>
                  </a:outerShdw>
                </a:effectLst>
              </a:rPr>
              <a:t>utions to systems of polynomial equations</a:t>
            </a:r>
            <a:endParaRPr lang="cs-CZ" sz="2000" b="1" cap="none" spc="50" dirty="0">
              <a:ln w="11430"/>
              <a:solidFill>
                <a:schemeClr val="accent5">
                  <a:lumMod val="50000"/>
                </a:schemeClr>
              </a:solidFill>
              <a:effectLst>
                <a:outerShdw blurRad="76200" dist="50800" dir="5400000" algn="tl" rotWithShape="0">
                  <a:srgbClr val="000000">
                    <a:alpha val="65000"/>
                  </a:srgbClr>
                </a:outerShdw>
              </a:effectLst>
            </a:endParaRPr>
          </a:p>
        </p:txBody>
      </p:sp>
    </p:spTree>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4"/>
                                        </p:tgtEl>
                                        <p:attrNameLst>
                                          <p:attrName>style.visibility</p:attrName>
                                        </p:attrNameLst>
                                      </p:cBhvr>
                                      <p:to>
                                        <p:strVal val="visible"/>
                                      </p:to>
                                    </p:set>
                                    <p:animEffect transition="in" filter="fade">
                                      <p:cBhvr>
                                        <p:cTn id="7" dur="300"/>
                                        <p:tgtEl>
                                          <p:spTgt spid="12304"/>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childTnLst>
                          </p:cTn>
                        </p:par>
                        <p:par>
                          <p:cTn id="12" fill="hold">
                            <p:stCondLst>
                              <p:cond delay="1300"/>
                            </p:stCondLst>
                            <p:childTnLst>
                              <p:par>
                                <p:cTn id="13" presetID="10" presetClass="entr" presetSubtype="0" fill="hold"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childTnLst>
                          </p:cTn>
                        </p:par>
                        <p:par>
                          <p:cTn id="22" fill="hold">
                            <p:stCondLst>
                              <p:cond delay="1800"/>
                            </p:stCondLst>
                            <p:childTnLst>
                              <p:par>
                                <p:cTn id="23" presetID="10"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par>
                          <p:cTn id="32" fill="hold">
                            <p:stCondLst>
                              <p:cond delay="23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par>
                                <p:cTn id="39" presetID="10"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par>
                          <p:cTn id="42" fill="hold">
                            <p:stCondLst>
                              <p:cond delay="2800"/>
                            </p:stCondLst>
                            <p:childTnLst>
                              <p:par>
                                <p:cTn id="43" presetID="10" presetClass="entr" presetSubtype="0"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500"/>
                                        <p:tgtEl>
                                          <p:spTgt spid="46"/>
                                        </p:tgtEl>
                                      </p:cBhvr>
                                    </p:animEffect>
                                  </p:childTnLst>
                                </p:cTn>
                              </p:par>
                              <p:par>
                                <p:cTn id="46" presetID="10"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6">
                                            <p:txEl>
                                              <p:pRg st="0" end="0"/>
                                            </p:txEl>
                                          </p:spTgt>
                                        </p:tgtEl>
                                        <p:attrNameLst>
                                          <p:attrName>style.visibility</p:attrName>
                                        </p:attrNameLst>
                                      </p:cBhvr>
                                      <p:to>
                                        <p:strVal val="visible"/>
                                      </p:to>
                                    </p:set>
                                    <p:animEffect transition="in" filter="fade">
                                      <p:cBhvr>
                                        <p:cTn id="56"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4" grpId="0"/>
      <p:bldP spid="38" grpId="0" animBg="1"/>
      <p:bldP spid="43" grpId="0"/>
      <p:bldP spid="51" grpId="0"/>
      <p:bldP spid="54" grpId="0"/>
      <p:bldP spid="5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3508653"/>
          </a:xfrm>
          <a:prstGeom prst="rect">
            <a:avLst/>
          </a:prstGeom>
        </p:spPr>
        <p:txBody>
          <a:bodyPr wrap="square">
            <a:spAutoFit/>
          </a:bodyPr>
          <a:lstStyle/>
          <a:p>
            <a:r>
              <a:rPr lang="cs-CZ" b="1" dirty="0"/>
              <a:t>Impacted journal </a:t>
            </a:r>
            <a:r>
              <a:rPr lang="cs-CZ" b="1" dirty="0" smtClean="0"/>
              <a:t>articles</a:t>
            </a:r>
            <a:r>
              <a:rPr lang="en-US" sz="1600" b="1" dirty="0" smtClean="0"/>
              <a:t/>
            </a:r>
            <a:br>
              <a:rPr lang="en-US" sz="1600" b="1" dirty="0" smtClean="0"/>
            </a:br>
            <a:endParaRPr lang="cs-CZ" sz="1600" b="1" dirty="0"/>
          </a:p>
          <a:p>
            <a:r>
              <a:rPr lang="cs-CZ" sz="1600" dirty="0" smtClean="0"/>
              <a:t>[</a:t>
            </a:r>
            <a:r>
              <a:rPr lang="en-US" sz="1600" dirty="0"/>
              <a:t>1</a:t>
            </a:r>
            <a:r>
              <a:rPr lang="cs-CZ" sz="1600" dirty="0" smtClean="0"/>
              <a:t>] </a:t>
            </a:r>
            <a:r>
              <a:rPr lang="cs-CZ" sz="1600" dirty="0"/>
              <a:t>Z. Kukelova, M. Bujnak, and T. Pajdla. Polynomial eigenvalue solutions to </a:t>
            </a:r>
            <a:r>
              <a:rPr lang="cs-CZ" sz="1600" dirty="0" smtClean="0"/>
              <a:t>minimal</a:t>
            </a:r>
            <a:r>
              <a:rPr lang="en-US" sz="1600" dirty="0" smtClean="0"/>
              <a:t> problems </a:t>
            </a:r>
            <a:r>
              <a:rPr lang="en-US" sz="1600" dirty="0"/>
              <a:t>in computer vision. </a:t>
            </a:r>
            <a:r>
              <a:rPr lang="en-US" sz="1600" i="1" dirty="0"/>
              <a:t>IEEE Transactions on Pattern Analysis and Machine Intelligence</a:t>
            </a:r>
            <a:r>
              <a:rPr lang="en-US" sz="1600" dirty="0" smtClean="0"/>
              <a:t>, </a:t>
            </a:r>
            <a:r>
              <a:rPr lang="cs-CZ" sz="1600" dirty="0" smtClean="0"/>
              <a:t>34(7</a:t>
            </a:r>
            <a:r>
              <a:rPr lang="cs-CZ" sz="1600" dirty="0"/>
              <a:t>):1381–1393, July 2012</a:t>
            </a:r>
            <a:r>
              <a:rPr lang="cs-CZ" sz="1600" dirty="0" smtClean="0"/>
              <a:t>.</a:t>
            </a:r>
            <a:r>
              <a:rPr lang="en-US" sz="1600" dirty="0" smtClean="0"/>
              <a:t> </a:t>
            </a:r>
            <a:r>
              <a:rPr lang="en-US" sz="1600" b="1" dirty="0" smtClean="0"/>
              <a:t>Spotlight paper, IF 4.795</a:t>
            </a:r>
            <a:r>
              <a:rPr lang="en-US" sz="1600" dirty="0" smtClean="0"/>
              <a:t/>
            </a:r>
            <a:br>
              <a:rPr lang="en-US" sz="1600" dirty="0" smtClean="0"/>
            </a:br>
            <a:endParaRPr lang="cs-CZ" sz="1600" dirty="0"/>
          </a:p>
          <a:p>
            <a:r>
              <a:rPr lang="cs-CZ" sz="1600" dirty="0" smtClean="0"/>
              <a:t>[</a:t>
            </a:r>
            <a:r>
              <a:rPr lang="en-US" sz="1600" dirty="0"/>
              <a:t>2</a:t>
            </a:r>
            <a:r>
              <a:rPr lang="cs-CZ" sz="1600" dirty="0" smtClean="0"/>
              <a:t>] </a:t>
            </a:r>
            <a:r>
              <a:rPr lang="cs-CZ" sz="1600" dirty="0"/>
              <a:t>Z. Kukelova and T. Pajdla. A minimal solution to radial distortion autocalibration. </a:t>
            </a:r>
            <a:r>
              <a:rPr lang="cs-CZ" sz="1600" i="1" dirty="0" smtClean="0"/>
              <a:t>IEEE</a:t>
            </a:r>
            <a:r>
              <a:rPr lang="en-US" sz="1600" i="1" dirty="0" smtClean="0"/>
              <a:t> </a:t>
            </a:r>
            <a:r>
              <a:rPr lang="cs-CZ" sz="1600" i="1" dirty="0" smtClean="0"/>
              <a:t>Transactions </a:t>
            </a:r>
            <a:r>
              <a:rPr lang="cs-CZ" sz="1600" i="1" dirty="0"/>
              <a:t>on Pattern Analysis and Machine Intelligence</a:t>
            </a:r>
            <a:r>
              <a:rPr lang="cs-CZ" sz="1600" dirty="0"/>
              <a:t>, 33(12):2410–2422, </a:t>
            </a:r>
            <a:r>
              <a:rPr lang="cs-CZ" sz="1600" dirty="0" smtClean="0"/>
              <a:t>December</a:t>
            </a:r>
            <a:r>
              <a:rPr lang="en-US" sz="1600" dirty="0" smtClean="0"/>
              <a:t> </a:t>
            </a:r>
            <a:r>
              <a:rPr lang="cs-CZ" sz="1600" dirty="0" smtClean="0"/>
              <a:t>2011.</a:t>
            </a:r>
            <a:r>
              <a:rPr lang="en-US" sz="1600" b="1" dirty="0"/>
              <a:t> IF </a:t>
            </a:r>
            <a:r>
              <a:rPr lang="cs-CZ" sz="1600" b="1" dirty="0"/>
              <a:t>4.908</a:t>
            </a:r>
            <a:r>
              <a:rPr lang="en-US" sz="1600" dirty="0" smtClean="0"/>
              <a:t/>
            </a:r>
            <a:br>
              <a:rPr lang="en-US" sz="1600" dirty="0" smtClean="0"/>
            </a:br>
            <a:endParaRPr lang="cs-CZ" sz="1600" dirty="0"/>
          </a:p>
          <a:p>
            <a:r>
              <a:rPr lang="en-US" sz="1600" dirty="0" smtClean="0"/>
              <a:t>[3] </a:t>
            </a:r>
            <a:r>
              <a:rPr lang="en-US" sz="1600" dirty="0"/>
              <a:t>Z. </a:t>
            </a:r>
            <a:r>
              <a:rPr lang="en-US" sz="1600" dirty="0" err="1"/>
              <a:t>Kukelova</a:t>
            </a:r>
            <a:r>
              <a:rPr lang="en-US" sz="1600" dirty="0"/>
              <a:t>, M. </a:t>
            </a:r>
            <a:r>
              <a:rPr lang="en-US" sz="1600" dirty="0" err="1" smtClean="0"/>
              <a:t>Byröd</a:t>
            </a:r>
            <a:r>
              <a:rPr lang="en-US" sz="1600" dirty="0"/>
              <a:t>, K. Josephson, T. </a:t>
            </a:r>
            <a:r>
              <a:rPr lang="en-US" sz="1600" dirty="0" err="1"/>
              <a:t>Pajdla</a:t>
            </a:r>
            <a:r>
              <a:rPr lang="en-US" sz="1600" dirty="0"/>
              <a:t>, and K. </a:t>
            </a:r>
            <a:r>
              <a:rPr lang="en-US" sz="1600" dirty="0" err="1"/>
              <a:t>Å</a:t>
            </a:r>
            <a:r>
              <a:rPr lang="en-US" sz="1600" dirty="0" err="1" smtClean="0"/>
              <a:t>ström</a:t>
            </a:r>
            <a:r>
              <a:rPr lang="en-US" sz="1600" dirty="0"/>
              <a:t>. Fast and robust </a:t>
            </a:r>
            <a:r>
              <a:rPr lang="en-US" sz="1600" dirty="0" smtClean="0"/>
              <a:t>numerical solutions </a:t>
            </a:r>
            <a:r>
              <a:rPr lang="en-US" sz="1600" dirty="0"/>
              <a:t>to minimal problems for cameras with radial distortion. </a:t>
            </a:r>
            <a:r>
              <a:rPr lang="en-US" sz="1600" i="1" dirty="0"/>
              <a:t>Computer </a:t>
            </a:r>
            <a:r>
              <a:rPr lang="en-US" sz="1600" i="1" dirty="0" smtClean="0"/>
              <a:t>Vision and </a:t>
            </a:r>
            <a:r>
              <a:rPr lang="en-US" sz="1600" i="1" dirty="0"/>
              <a:t>Image Understanding</a:t>
            </a:r>
            <a:r>
              <a:rPr lang="en-US" sz="1600" dirty="0"/>
              <a:t>, 114(2):234–244, February 2010</a:t>
            </a:r>
            <a:r>
              <a:rPr lang="en-US" sz="1600" dirty="0" smtClean="0"/>
              <a:t>. </a:t>
            </a:r>
            <a:r>
              <a:rPr lang="en-US" sz="1600" b="1" dirty="0" smtClean="0"/>
              <a:t>IF 2.404 </a:t>
            </a:r>
            <a:r>
              <a:rPr lang="en-US" sz="1200" dirty="0" smtClean="0"/>
              <a:t/>
            </a:r>
            <a:br>
              <a:rPr lang="en-US" sz="1200" dirty="0" smtClean="0"/>
            </a:br>
            <a:endParaRPr lang="en-US" sz="12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Papers related to the thesis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2" name="Group 31"/>
          <p:cNvGrpSpPr>
            <a:grpSpLocks/>
          </p:cNvGrpSpPr>
          <p:nvPr/>
        </p:nvGrpSpPr>
        <p:grpSpPr bwMode="auto">
          <a:xfrm rot="5400000">
            <a:off x="1811338" y="4757739"/>
            <a:ext cx="144460" cy="3167062"/>
            <a:chOff x="3424" y="1389"/>
            <a:chExt cx="182" cy="2132"/>
          </a:xfrm>
        </p:grpSpPr>
        <p:sp>
          <p:nvSpPr>
            <p:cNvPr id="14"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161731214"/>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4632037"/>
          </a:xfrm>
          <a:prstGeom prst="rect">
            <a:avLst/>
          </a:prstGeom>
        </p:spPr>
        <p:txBody>
          <a:bodyPr wrap="square">
            <a:spAutoFit/>
          </a:bodyPr>
          <a:lstStyle/>
          <a:p>
            <a:r>
              <a:rPr lang="cs-CZ" b="1" dirty="0" smtClean="0"/>
              <a:t>Conference </a:t>
            </a:r>
            <a:r>
              <a:rPr lang="cs-CZ" b="1" dirty="0"/>
              <a:t>papers</a:t>
            </a:r>
          </a:p>
          <a:p>
            <a:endParaRPr lang="en-US" sz="1400" dirty="0" smtClean="0"/>
          </a:p>
          <a:p>
            <a:r>
              <a:rPr lang="cs-CZ" sz="1300" dirty="0" smtClean="0"/>
              <a:t>[</a:t>
            </a:r>
            <a:r>
              <a:rPr lang="en-US" sz="1300" dirty="0"/>
              <a:t>4</a:t>
            </a:r>
            <a:r>
              <a:rPr lang="cs-CZ" sz="1300" dirty="0" smtClean="0"/>
              <a:t>] </a:t>
            </a:r>
            <a:r>
              <a:rPr lang="cs-CZ" sz="1300" dirty="0"/>
              <a:t>A. Torii, Z. Kukelova, M. Bujnak, and T. Pajdla. The six point algorithm revisited</a:t>
            </a:r>
            <a:r>
              <a:rPr lang="cs-CZ" sz="1300" dirty="0" smtClean="0"/>
              <a:t>.</a:t>
            </a:r>
            <a:r>
              <a:rPr lang="en-US" sz="1300" dirty="0" smtClean="0"/>
              <a:t> In </a:t>
            </a:r>
            <a:r>
              <a:rPr lang="en-US" sz="1300" i="1" dirty="0"/>
              <a:t>10th Asian Conference on Computer Vision (ACCV’10 Workshop)</a:t>
            </a:r>
            <a:r>
              <a:rPr lang="en-US" sz="1300" dirty="0"/>
              <a:t>, </a:t>
            </a:r>
            <a:r>
              <a:rPr lang="fr-FR" sz="1300" i="1" dirty="0" smtClean="0"/>
              <a:t>Lecture </a:t>
            </a:r>
            <a:r>
              <a:rPr lang="fr-FR" sz="1300" i="1" dirty="0"/>
              <a:t>Notes in Computer </a:t>
            </a:r>
            <a:r>
              <a:rPr lang="fr-FR" sz="1300" i="1" dirty="0" smtClean="0"/>
              <a:t>Science</a:t>
            </a:r>
            <a:r>
              <a:rPr lang="fr-FR" sz="1300" dirty="0" smtClean="0"/>
              <a:t> 2011</a:t>
            </a:r>
            <a:br>
              <a:rPr lang="fr-FR" sz="1300" dirty="0" smtClean="0"/>
            </a:br>
            <a:endParaRPr lang="fr-FR" sz="600" dirty="0"/>
          </a:p>
          <a:p>
            <a:r>
              <a:rPr lang="en-US" sz="1300" dirty="0" smtClean="0"/>
              <a:t>[</a:t>
            </a:r>
            <a:r>
              <a:rPr lang="en-US" sz="1300" dirty="0"/>
              <a:t>5</a:t>
            </a:r>
            <a:r>
              <a:rPr lang="en-US" sz="1300" dirty="0" smtClean="0"/>
              <a:t>] </a:t>
            </a:r>
            <a:r>
              <a:rPr lang="en-US" sz="1300" dirty="0"/>
              <a:t>M. </a:t>
            </a:r>
            <a:r>
              <a:rPr lang="en-US" sz="1300" dirty="0" err="1"/>
              <a:t>Bujnak</a:t>
            </a:r>
            <a:r>
              <a:rPr lang="en-US" sz="1300" dirty="0"/>
              <a:t>, Z. </a:t>
            </a:r>
            <a:r>
              <a:rPr lang="en-US" sz="1300" dirty="0" err="1"/>
              <a:t>Kukelova</a:t>
            </a:r>
            <a:r>
              <a:rPr lang="en-US" sz="1300" dirty="0"/>
              <a:t>, and T. </a:t>
            </a:r>
            <a:r>
              <a:rPr lang="en-US" sz="1300" dirty="0" err="1"/>
              <a:t>Pajdla</a:t>
            </a:r>
            <a:r>
              <a:rPr lang="en-US" sz="1300" dirty="0"/>
              <a:t>. 3D reconstruction from image collections </a:t>
            </a:r>
            <a:r>
              <a:rPr lang="en-US" sz="1300" dirty="0" smtClean="0"/>
              <a:t>with a </a:t>
            </a:r>
            <a:r>
              <a:rPr lang="en-US" sz="1300" dirty="0"/>
              <a:t>single known focal length. In </a:t>
            </a:r>
            <a:r>
              <a:rPr lang="en-US" sz="1300" i="1" dirty="0"/>
              <a:t>IEEE International Conference on Computer </a:t>
            </a:r>
            <a:r>
              <a:rPr lang="en-US" sz="1300" i="1" dirty="0" smtClean="0"/>
              <a:t>Vision </a:t>
            </a:r>
            <a:r>
              <a:rPr lang="cs-CZ" sz="1300" i="1" dirty="0" smtClean="0"/>
              <a:t>(</a:t>
            </a:r>
            <a:r>
              <a:rPr lang="cs-CZ" sz="1300" i="1" dirty="0"/>
              <a:t>ICCV’09)</a:t>
            </a:r>
            <a:r>
              <a:rPr lang="cs-CZ" sz="1300" dirty="0"/>
              <a:t>, pages 1803–1810, 2009</a:t>
            </a:r>
            <a:r>
              <a:rPr lang="cs-CZ" sz="1300" dirty="0" smtClean="0"/>
              <a:t>.</a:t>
            </a:r>
            <a:r>
              <a:rPr lang="en-US" sz="1300" dirty="0" smtClean="0"/>
              <a:t/>
            </a:r>
            <a:br>
              <a:rPr lang="en-US" sz="1300" dirty="0" smtClean="0"/>
            </a:br>
            <a:endParaRPr lang="cs-CZ" sz="600" dirty="0"/>
          </a:p>
          <a:p>
            <a:r>
              <a:rPr lang="en-US" sz="1300" dirty="0" smtClean="0"/>
              <a:t>[6] </a:t>
            </a:r>
            <a:r>
              <a:rPr lang="en-US" sz="1300" dirty="0"/>
              <a:t>M. </a:t>
            </a:r>
            <a:r>
              <a:rPr lang="en-US" sz="1300" dirty="0" err="1" smtClean="0"/>
              <a:t>Byröd</a:t>
            </a:r>
            <a:r>
              <a:rPr lang="en-US" sz="1300" dirty="0"/>
              <a:t>, Z. </a:t>
            </a:r>
            <a:r>
              <a:rPr lang="en-US" sz="1300" dirty="0" err="1"/>
              <a:t>Kukelova</a:t>
            </a:r>
            <a:r>
              <a:rPr lang="en-US" sz="1300" dirty="0"/>
              <a:t>, K. Josephson, T. </a:t>
            </a:r>
            <a:r>
              <a:rPr lang="en-US" sz="1300" dirty="0" err="1"/>
              <a:t>Pajdla</a:t>
            </a:r>
            <a:r>
              <a:rPr lang="en-US" sz="1300" dirty="0"/>
              <a:t>, and K</a:t>
            </a:r>
            <a:r>
              <a:rPr lang="en-US" sz="1300" dirty="0" smtClean="0"/>
              <a:t>.</a:t>
            </a:r>
            <a:r>
              <a:rPr lang="en-US" sz="1300" dirty="0"/>
              <a:t> </a:t>
            </a:r>
            <a:r>
              <a:rPr lang="en-US" sz="1300" dirty="0" err="1"/>
              <a:t>Åström</a:t>
            </a:r>
            <a:r>
              <a:rPr lang="en-US" sz="1300" dirty="0" smtClean="0"/>
              <a:t>. </a:t>
            </a:r>
            <a:r>
              <a:rPr lang="en-US" sz="1300" dirty="0"/>
              <a:t>Fast and robust </a:t>
            </a:r>
            <a:r>
              <a:rPr lang="en-US" sz="1300" dirty="0" smtClean="0"/>
              <a:t>numerical solutions </a:t>
            </a:r>
            <a:r>
              <a:rPr lang="en-US" sz="1300" dirty="0"/>
              <a:t>to minimal problems for cameras with radial distortion. In </a:t>
            </a:r>
            <a:r>
              <a:rPr lang="en-US" sz="1300" i="1" dirty="0"/>
              <a:t>IEEE </a:t>
            </a:r>
            <a:r>
              <a:rPr lang="en-US" sz="1300" i="1" dirty="0" smtClean="0"/>
              <a:t>Conference </a:t>
            </a:r>
            <a:r>
              <a:rPr lang="cs-CZ" sz="1300" i="1" dirty="0" smtClean="0"/>
              <a:t>on </a:t>
            </a:r>
            <a:r>
              <a:rPr lang="cs-CZ" sz="1300" i="1" dirty="0"/>
              <a:t>Computer Vision and Pattern Recognition (CVPR’08), Vols 1-12</a:t>
            </a:r>
            <a:r>
              <a:rPr lang="cs-CZ" sz="1300" dirty="0"/>
              <a:t>, pages 234–244, 2008</a:t>
            </a:r>
            <a:r>
              <a:rPr lang="cs-CZ" sz="1300" dirty="0" smtClean="0"/>
              <a:t>.</a:t>
            </a:r>
            <a:r>
              <a:rPr lang="en-US" sz="1300" dirty="0" smtClean="0"/>
              <a:t> (</a:t>
            </a:r>
            <a:r>
              <a:rPr lang="en-US" sz="1300" b="1" dirty="0" smtClean="0"/>
              <a:t>oral presentation, Acceptance ratio 4.0%</a:t>
            </a:r>
            <a:r>
              <a:rPr lang="en-US" sz="1300" dirty="0" smtClean="0"/>
              <a:t>)</a:t>
            </a:r>
          </a:p>
          <a:p>
            <a:endParaRPr lang="cs-CZ" sz="600" dirty="0"/>
          </a:p>
          <a:p>
            <a:r>
              <a:rPr lang="en-US" sz="1300" dirty="0" smtClean="0"/>
              <a:t>[</a:t>
            </a:r>
            <a:r>
              <a:rPr lang="en-US" sz="1300" dirty="0"/>
              <a:t>7</a:t>
            </a:r>
            <a:r>
              <a:rPr lang="en-US" sz="1300" dirty="0" smtClean="0"/>
              <a:t>] </a:t>
            </a:r>
            <a:r>
              <a:rPr lang="en-US" sz="1300" dirty="0"/>
              <a:t>Z. </a:t>
            </a:r>
            <a:r>
              <a:rPr lang="en-US" sz="1300" dirty="0" err="1"/>
              <a:t>Kukelova</a:t>
            </a:r>
            <a:r>
              <a:rPr lang="en-US" sz="1300" dirty="0"/>
              <a:t>, M. </a:t>
            </a:r>
            <a:r>
              <a:rPr lang="en-US" sz="1300" dirty="0" err="1"/>
              <a:t>Bujnak</a:t>
            </a:r>
            <a:r>
              <a:rPr lang="en-US" sz="1300" dirty="0"/>
              <a:t>, and T. </a:t>
            </a:r>
            <a:r>
              <a:rPr lang="en-US" sz="1300" dirty="0" err="1"/>
              <a:t>Pajdla</a:t>
            </a:r>
            <a:r>
              <a:rPr lang="en-US" sz="1300" dirty="0"/>
              <a:t>. Polynomial eigenvalue solutions to the 5-pt </a:t>
            </a:r>
            <a:r>
              <a:rPr lang="en-US" sz="1300" dirty="0" smtClean="0"/>
              <a:t>and 6-pt </a:t>
            </a:r>
            <a:r>
              <a:rPr lang="en-US" sz="1300" dirty="0"/>
              <a:t>relative pose problems. In </a:t>
            </a:r>
            <a:r>
              <a:rPr lang="en-US" sz="1300" i="1" dirty="0"/>
              <a:t>British Machine Vision Conference (BMVC’08)</a:t>
            </a:r>
            <a:r>
              <a:rPr lang="en-US" sz="1300" dirty="0"/>
              <a:t>, 2008</a:t>
            </a:r>
            <a:r>
              <a:rPr lang="en-US" sz="1300" dirty="0" smtClean="0"/>
              <a:t>.</a:t>
            </a:r>
            <a:br>
              <a:rPr lang="en-US" sz="1300" dirty="0" smtClean="0"/>
            </a:br>
            <a:endParaRPr lang="en-US" sz="600" dirty="0"/>
          </a:p>
          <a:p>
            <a:r>
              <a:rPr lang="en-US" sz="1300" dirty="0"/>
              <a:t>[</a:t>
            </a:r>
            <a:r>
              <a:rPr lang="en-US" sz="1300" dirty="0" smtClean="0"/>
              <a:t>8] </a:t>
            </a:r>
            <a:r>
              <a:rPr lang="en-US" sz="1300" dirty="0"/>
              <a:t>Z. </a:t>
            </a:r>
            <a:r>
              <a:rPr lang="en-US" sz="1300" dirty="0" err="1"/>
              <a:t>Kukelova</a:t>
            </a:r>
            <a:r>
              <a:rPr lang="en-US" sz="1300" dirty="0"/>
              <a:t>, M. </a:t>
            </a:r>
            <a:r>
              <a:rPr lang="en-US" sz="1300" dirty="0" err="1"/>
              <a:t>Bujnak</a:t>
            </a:r>
            <a:r>
              <a:rPr lang="en-US" sz="1300" dirty="0"/>
              <a:t>, and T. </a:t>
            </a:r>
            <a:r>
              <a:rPr lang="en-US" sz="1300" dirty="0" err="1"/>
              <a:t>Pajdla</a:t>
            </a:r>
            <a:r>
              <a:rPr lang="en-US" sz="1300" dirty="0"/>
              <a:t>. Automatic Generator of Minimal </a:t>
            </a:r>
            <a:r>
              <a:rPr lang="en-US" sz="1300" dirty="0" smtClean="0"/>
              <a:t>Problem Solvers</a:t>
            </a:r>
            <a:r>
              <a:rPr lang="en-US" sz="1300" dirty="0"/>
              <a:t>. In </a:t>
            </a:r>
            <a:r>
              <a:rPr lang="en-US" sz="1300" i="1" dirty="0"/>
              <a:t>10th European Conference on Computer Vision (ECCV’08)</a:t>
            </a:r>
            <a:r>
              <a:rPr lang="en-US" sz="1300" dirty="0"/>
              <a:t>, </a:t>
            </a:r>
            <a:r>
              <a:rPr lang="cs-CZ" sz="1300" i="1" dirty="0" smtClean="0"/>
              <a:t>Lecture </a:t>
            </a:r>
            <a:r>
              <a:rPr lang="cs-CZ" sz="1300" i="1" dirty="0"/>
              <a:t>Notes in Computer Science</a:t>
            </a:r>
            <a:r>
              <a:rPr lang="cs-CZ" sz="1300" dirty="0" smtClean="0"/>
              <a:t>, </a:t>
            </a:r>
            <a:r>
              <a:rPr lang="cs-CZ" sz="1300" dirty="0"/>
              <a:t>2008</a:t>
            </a:r>
            <a:r>
              <a:rPr lang="cs-CZ" sz="1300" dirty="0" smtClean="0"/>
              <a:t>.</a:t>
            </a:r>
            <a:r>
              <a:rPr lang="en-US" sz="1300" dirty="0" smtClean="0"/>
              <a:t/>
            </a:r>
            <a:br>
              <a:rPr lang="en-US" sz="1300" dirty="0" smtClean="0"/>
            </a:br>
            <a:endParaRPr lang="cs-CZ" sz="600" dirty="0"/>
          </a:p>
          <a:p>
            <a:r>
              <a:rPr lang="en-US" sz="1300" dirty="0"/>
              <a:t>[</a:t>
            </a:r>
            <a:r>
              <a:rPr lang="en-US" sz="1300" dirty="0" smtClean="0"/>
              <a:t>9] </a:t>
            </a:r>
            <a:r>
              <a:rPr lang="en-US" sz="1300" dirty="0"/>
              <a:t>Z. </a:t>
            </a:r>
            <a:r>
              <a:rPr lang="en-US" sz="1300" dirty="0" err="1"/>
              <a:t>Kukelova</a:t>
            </a:r>
            <a:r>
              <a:rPr lang="en-US" sz="1300" dirty="0"/>
              <a:t> and T. </a:t>
            </a:r>
            <a:r>
              <a:rPr lang="en-US" sz="1300" dirty="0" err="1"/>
              <a:t>Pajdla</a:t>
            </a:r>
            <a:r>
              <a:rPr lang="en-US" sz="1300" dirty="0"/>
              <a:t>. Two minimal problems for cameras with radial distortion. </a:t>
            </a:r>
            <a:r>
              <a:rPr lang="en-US" sz="1300" dirty="0" smtClean="0"/>
              <a:t>In </a:t>
            </a:r>
            <a:r>
              <a:rPr lang="en-US" sz="1300" i="1" dirty="0" smtClean="0"/>
              <a:t>7th </a:t>
            </a:r>
            <a:r>
              <a:rPr lang="en-US" sz="1300" i="1" dirty="0"/>
              <a:t>Workshop on Omnidirectional Vision, Camera Networks and Non-classical </a:t>
            </a:r>
            <a:r>
              <a:rPr lang="en-US" sz="1300" i="1" dirty="0" smtClean="0"/>
              <a:t>Cameras </a:t>
            </a:r>
            <a:r>
              <a:rPr lang="cs-CZ" sz="1300" i="1" dirty="0" smtClean="0"/>
              <a:t>(</a:t>
            </a:r>
            <a:r>
              <a:rPr lang="cs-CZ" sz="1300" i="1" dirty="0"/>
              <a:t>OMNIVIS’07)</a:t>
            </a:r>
            <a:r>
              <a:rPr lang="cs-CZ" sz="1300" dirty="0"/>
              <a:t>, 2007</a:t>
            </a:r>
            <a:r>
              <a:rPr lang="cs-CZ" sz="1300" dirty="0" smtClean="0"/>
              <a:t>.</a:t>
            </a:r>
            <a:endParaRPr lang="en-US" sz="1300" dirty="0" smtClean="0"/>
          </a:p>
          <a:p>
            <a:endParaRPr lang="cs-CZ" sz="600" dirty="0"/>
          </a:p>
          <a:p>
            <a:r>
              <a:rPr lang="en-US" sz="1300" dirty="0" smtClean="0"/>
              <a:t>[10] </a:t>
            </a:r>
            <a:r>
              <a:rPr lang="en-US" sz="1300" dirty="0"/>
              <a:t>Z. </a:t>
            </a:r>
            <a:r>
              <a:rPr lang="en-US" sz="1300" dirty="0" err="1"/>
              <a:t>Kukelova</a:t>
            </a:r>
            <a:r>
              <a:rPr lang="en-US" sz="1300" dirty="0"/>
              <a:t> and T. </a:t>
            </a:r>
            <a:r>
              <a:rPr lang="en-US" sz="1300" dirty="0" err="1"/>
              <a:t>Pajdla</a:t>
            </a:r>
            <a:r>
              <a:rPr lang="en-US" sz="1300" dirty="0"/>
              <a:t>. A minimal solution to the </a:t>
            </a:r>
            <a:r>
              <a:rPr lang="en-US" sz="1300" dirty="0" err="1"/>
              <a:t>autocalibration</a:t>
            </a:r>
            <a:r>
              <a:rPr lang="en-US" sz="1300" dirty="0"/>
              <a:t> of radial distortion</a:t>
            </a:r>
            <a:r>
              <a:rPr lang="en-US" sz="1300" dirty="0" smtClean="0"/>
              <a:t>. In </a:t>
            </a:r>
            <a:r>
              <a:rPr lang="en-US" sz="1300" i="1" dirty="0"/>
              <a:t>IEEE Conference on Computer Vision and Pattern Recognition (CVPR’07)</a:t>
            </a:r>
            <a:r>
              <a:rPr lang="en-US" sz="1300" dirty="0"/>
              <a:t>, 2007</a:t>
            </a:r>
            <a:r>
              <a:rPr lang="en-US" sz="1300" dirty="0" smtClean="0"/>
              <a:t>.</a:t>
            </a:r>
          </a:p>
          <a:p>
            <a:endParaRPr lang="en-US" sz="600" dirty="0"/>
          </a:p>
          <a:p>
            <a:r>
              <a:rPr lang="en-US" sz="1300" dirty="0" smtClean="0"/>
              <a:t>[11] </a:t>
            </a:r>
            <a:r>
              <a:rPr lang="en-US" sz="1300" dirty="0"/>
              <a:t>Z. </a:t>
            </a:r>
            <a:r>
              <a:rPr lang="en-US" sz="1300" dirty="0" err="1"/>
              <a:t>Kukelova</a:t>
            </a:r>
            <a:r>
              <a:rPr lang="en-US" sz="1300" dirty="0"/>
              <a:t> and T. </a:t>
            </a:r>
            <a:r>
              <a:rPr lang="en-US" sz="1300" dirty="0" err="1"/>
              <a:t>Pajdla</a:t>
            </a:r>
            <a:r>
              <a:rPr lang="en-US" sz="1300" dirty="0"/>
              <a:t>. Solving polynomial equations for minimal problems in </a:t>
            </a:r>
            <a:r>
              <a:rPr lang="en-US" sz="1300" dirty="0" smtClean="0"/>
              <a:t>computer vision</a:t>
            </a:r>
            <a:r>
              <a:rPr lang="en-US" sz="1300" dirty="0"/>
              <a:t>. In </a:t>
            </a:r>
            <a:r>
              <a:rPr lang="en-US" sz="1300" i="1" dirty="0"/>
              <a:t>Computer Vision Winter Workshop (CVWW’07)</a:t>
            </a:r>
            <a:r>
              <a:rPr lang="en-US" sz="1300" dirty="0"/>
              <a:t>, Graz, Austria, 2007.</a:t>
            </a:r>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Papers related to the thesis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1881189" y="4687889"/>
            <a:ext cx="144459" cy="3306761"/>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4158548922"/>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276999"/>
          </a:xfrm>
          <a:prstGeom prst="rect">
            <a:avLst/>
          </a:prstGeom>
        </p:spPr>
        <p:txBody>
          <a:bodyPr wrap="square">
            <a:spAutoFit/>
          </a:bodyPr>
          <a:lstStyle/>
          <a:p>
            <a:endParaRPr lang="cs-CZ" sz="12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endParaRPr lang="en-GB" sz="3200" dirty="0">
              <a:solidFill>
                <a:schemeClr val="accent5">
                  <a:lumMod val="50000"/>
                </a:schemeClr>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411" y="563563"/>
            <a:ext cx="5267622" cy="548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31"/>
          <p:cNvGrpSpPr>
            <a:grpSpLocks/>
          </p:cNvGrpSpPr>
          <p:nvPr/>
        </p:nvGrpSpPr>
        <p:grpSpPr bwMode="auto">
          <a:xfrm rot="5400000">
            <a:off x="1963738" y="4605339"/>
            <a:ext cx="144460" cy="3471862"/>
            <a:chOff x="3424" y="1389"/>
            <a:chExt cx="182" cy="2132"/>
          </a:xfrm>
        </p:grpSpPr>
        <p:sp>
          <p:nvSpPr>
            <p:cNvPr id="14"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2251391456"/>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childTnLst>
                          </p:cTn>
                        </p:par>
                        <p:par>
                          <p:cTn id="8" fill="hold">
                            <p:stCondLst>
                              <p:cond delay="3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2" name="Group 31"/>
          <p:cNvGrpSpPr>
            <a:grpSpLocks/>
          </p:cNvGrpSpPr>
          <p:nvPr/>
        </p:nvGrpSpPr>
        <p:grpSpPr bwMode="auto">
          <a:xfrm rot="5400000">
            <a:off x="2192735" y="4376341"/>
            <a:ext cx="144460" cy="3929858"/>
            <a:chOff x="3424" y="1389"/>
            <a:chExt cx="182" cy="2132"/>
          </a:xfrm>
        </p:grpSpPr>
        <p:sp>
          <p:nvSpPr>
            <p:cNvPr id="719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9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r>
              <a:rPr lang="en-US" sz="2800" dirty="0" smtClean="0">
                <a:solidFill>
                  <a:schemeClr val="accent5">
                    <a:lumMod val="50000"/>
                  </a:schemeClr>
                </a:solidFill>
                <a:effectLst>
                  <a:outerShdw blurRad="38100" dist="38100" dir="2700000" algn="tl">
                    <a:srgbClr val="000000">
                      <a:alpha val="43137"/>
                    </a:srgbClr>
                  </a:outerShdw>
                </a:effectLst>
              </a:rPr>
              <a:t>http</a:t>
            </a:r>
            <a:r>
              <a:rPr lang="en-US" sz="2800" dirty="0">
                <a:solidFill>
                  <a:schemeClr val="accent5">
                    <a:lumMod val="50000"/>
                  </a:schemeClr>
                </a:solidFill>
                <a:effectLst>
                  <a:outerShdw blurRad="38100" dist="38100" dir="2700000" algn="tl">
                    <a:srgbClr val="000000">
                      <a:alpha val="43137"/>
                    </a:srgbClr>
                  </a:outerShdw>
                </a:effectLst>
              </a:rPr>
              <a:t>://cmp.felk.cvut.cz/minimal</a:t>
            </a:r>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14" name="BlokTextu 8"/>
          <p:cNvSpPr txBox="1">
            <a:spLocks noChangeArrowheads="1"/>
          </p:cNvSpPr>
          <p:nvPr/>
        </p:nvSpPr>
        <p:spPr bwMode="auto">
          <a:xfrm>
            <a:off x="1857375" y="5527439"/>
            <a:ext cx="55237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400" b="1" i="0" dirty="0">
                <a:solidFill>
                  <a:schemeClr val="accent5">
                    <a:lumMod val="50000"/>
                  </a:schemeClr>
                </a:solidFill>
                <a:effectLst>
                  <a:outerShdw blurRad="38100" dist="38100" dir="2700000" algn="tl">
                    <a:srgbClr val="000000">
                      <a:alpha val="43137"/>
                    </a:srgbClr>
                  </a:outerShdw>
                </a:effectLst>
              </a:rPr>
              <a:t>THANK YOU FOR YOUR ATTENTION</a:t>
            </a:r>
            <a:endParaRPr lang="sk-SK" sz="2400" b="1" i="0" dirty="0">
              <a:solidFill>
                <a:schemeClr val="accent5">
                  <a:lumMod val="50000"/>
                </a:schemeClr>
              </a:solidFill>
              <a:effectLst>
                <a:outerShdw blurRad="38100" dist="38100" dir="2700000" algn="tl">
                  <a:srgbClr val="000000">
                    <a:alpha val="43137"/>
                  </a:srgbClr>
                </a:outerShdw>
              </a:effectLst>
            </a:endParaRPr>
          </a:p>
        </p:txBody>
      </p:sp>
      <p:pic>
        <p:nvPicPr>
          <p:cNvPr id="15" name="Picture 6" descr="minimal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058863"/>
            <a:ext cx="7237412"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5248735"/>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3924151"/>
          </a:xfrm>
          <a:prstGeom prst="rect">
            <a:avLst/>
          </a:prstGeom>
        </p:spPr>
        <p:txBody>
          <a:bodyPr wrap="square">
            <a:spAutoFit/>
          </a:bodyPr>
          <a:lstStyle/>
          <a:p>
            <a:r>
              <a:rPr lang="en-US" b="1" dirty="0" smtClean="0"/>
              <a:t>Question 1</a:t>
            </a:r>
            <a:endParaRPr lang="cs-CZ" b="1" dirty="0"/>
          </a:p>
          <a:p>
            <a:endParaRPr lang="en-US" sz="1400" dirty="0" smtClean="0"/>
          </a:p>
          <a:p>
            <a:pPr marL="285750" indent="-285750">
              <a:buFont typeface="Arial" panose="020B0604020202020204" pitchFamily="34" charset="0"/>
              <a:buChar char="•"/>
            </a:pPr>
            <a:r>
              <a:rPr lang="en-US" sz="1400" dirty="0" smtClean="0"/>
              <a:t>“Sometimes </a:t>
            </a:r>
            <a:r>
              <a:rPr lang="en-US" sz="1400" dirty="0"/>
              <a:t>the choice of e.g. elimination strategy can lead to a widening of the set of</a:t>
            </a:r>
          </a:p>
          <a:p>
            <a:r>
              <a:rPr lang="en-US" sz="1400" dirty="0"/>
              <a:t>critical </a:t>
            </a:r>
            <a:r>
              <a:rPr lang="en-US" sz="1400" dirty="0" smtClean="0"/>
              <a:t>configurations </a:t>
            </a:r>
            <a:r>
              <a:rPr lang="en-US" sz="1400" dirty="0"/>
              <a:t>of the solvers….. the </a:t>
            </a:r>
            <a:r>
              <a:rPr lang="en-US" sz="1400" dirty="0" err="1"/>
              <a:t>nullspace</a:t>
            </a:r>
            <a:r>
              <a:rPr lang="en-US" sz="1400" dirty="0"/>
              <a:t> of a system </a:t>
            </a:r>
            <a:r>
              <a:rPr lang="en-US" sz="1400" dirty="0" smtClean="0"/>
              <a:t>linear in </a:t>
            </a:r>
            <a:r>
              <a:rPr lang="en-US" sz="1400" dirty="0"/>
              <a:t>monomials is parameterized by some basis vectors, the parameterization </a:t>
            </a:r>
            <a:r>
              <a:rPr lang="en-US" sz="1400" dirty="0" smtClean="0"/>
              <a:t>sometimes  assumes </a:t>
            </a:r>
            <a:r>
              <a:rPr lang="en-US" sz="1400" dirty="0"/>
              <a:t>one coordinate is </a:t>
            </a:r>
            <a:r>
              <a:rPr lang="en-US" sz="1400" dirty="0" smtClean="0"/>
              <a:t>unity…</a:t>
            </a:r>
          </a:p>
          <a:p>
            <a:r>
              <a:rPr lang="en-US" sz="1400" dirty="0" smtClean="0"/>
              <a:t>…discuss </a:t>
            </a:r>
            <a:r>
              <a:rPr lang="en-US" sz="1400" dirty="0"/>
              <a:t>whether it has any practical consequence</a:t>
            </a:r>
            <a:r>
              <a:rPr lang="en-US" sz="1400" dirty="0" smtClean="0"/>
              <a:t>.”</a:t>
            </a:r>
          </a:p>
          <a:p>
            <a:endParaRPr lang="en-US" sz="1400" dirty="0"/>
          </a:p>
          <a:p>
            <a:r>
              <a:rPr lang="en-US" b="1" dirty="0" smtClean="0"/>
              <a:t>Answer 1</a:t>
            </a:r>
          </a:p>
          <a:p>
            <a:endParaRPr lang="en-US" b="1" dirty="0"/>
          </a:p>
          <a:p>
            <a:pPr marL="285750" indent="-285750">
              <a:buFont typeface="Arial" panose="020B0604020202020204" pitchFamily="34" charset="0"/>
              <a:buChar char="•"/>
            </a:pPr>
            <a:r>
              <a:rPr lang="en-US" sz="1400" dirty="0" smtClean="0"/>
              <a:t>In general the probability that one null space vector in the linear combination will have zero coefficient is very small, therefore we can usually safely set its coefficient  to some non-zero value without introducing new critical configurations</a:t>
            </a:r>
          </a:p>
          <a:p>
            <a:pPr marL="285750" indent="-285750">
              <a:buFont typeface="Arial" panose="020B0604020202020204" pitchFamily="34" charset="0"/>
              <a:buChar char="•"/>
            </a:pPr>
            <a:r>
              <a:rPr lang="en-US" sz="1400" dirty="0" smtClean="0"/>
              <a:t>More correct  would be introducing some other constraint that will fix the scale or expressing one unknown coordinate in the null space combination  as a linear combination of the remaining coordinates in the non-homogeneous case</a:t>
            </a:r>
            <a:endParaRPr lang="en-US" sz="1400" dirty="0"/>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Questions and Answers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2462446316"/>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3924151"/>
          </a:xfrm>
          <a:prstGeom prst="rect">
            <a:avLst/>
          </a:prstGeom>
        </p:spPr>
        <p:txBody>
          <a:bodyPr wrap="square">
            <a:spAutoFit/>
          </a:bodyPr>
          <a:lstStyle/>
          <a:p>
            <a:r>
              <a:rPr lang="en-US" b="1" dirty="0" smtClean="0"/>
              <a:t>Question 2</a:t>
            </a:r>
            <a:endParaRPr lang="cs-CZ" b="1" dirty="0"/>
          </a:p>
          <a:p>
            <a:endParaRPr lang="en-US" sz="1400" dirty="0" smtClean="0"/>
          </a:p>
          <a:p>
            <a:r>
              <a:rPr lang="en-US" sz="1400" dirty="0" smtClean="0"/>
              <a:t>“…the </a:t>
            </a:r>
            <a:r>
              <a:rPr lang="en-US" sz="1400" dirty="0"/>
              <a:t>elimination procedure discussed there assumes seven </a:t>
            </a:r>
            <a:r>
              <a:rPr lang="en-US" sz="1400" dirty="0" smtClean="0"/>
              <a:t>elements of </a:t>
            </a:r>
            <a:r>
              <a:rPr lang="en-US" sz="1400" dirty="0"/>
              <a:t>the fundamental matrix to be nonzero. This seems an extreme disadvantage, but </a:t>
            </a:r>
            <a:r>
              <a:rPr lang="en-US" sz="1400" dirty="0" smtClean="0"/>
              <a:t>also appears </a:t>
            </a:r>
            <a:r>
              <a:rPr lang="en-US" sz="1400" dirty="0"/>
              <a:t>not to be necessary: it would appear </a:t>
            </a:r>
            <a:r>
              <a:rPr lang="en-US" sz="1400" dirty="0" smtClean="0"/>
              <a:t>sufficient </a:t>
            </a:r>
            <a:r>
              <a:rPr lang="en-US" sz="1400" dirty="0"/>
              <a:t>to assume that just one of </a:t>
            </a:r>
            <a:r>
              <a:rPr lang="en-US" sz="1400" dirty="0" smtClean="0"/>
              <a:t>the seven </a:t>
            </a:r>
            <a:r>
              <a:rPr lang="en-US" sz="1400" dirty="0"/>
              <a:t>is nonzero. One might also imagine generating code for the two cases, e.g. </a:t>
            </a:r>
            <a:r>
              <a:rPr lang="en-US" sz="1400" dirty="0" smtClean="0"/>
              <a:t>f</a:t>
            </a:r>
            <a:r>
              <a:rPr lang="en-US" sz="1400" baseline="-25000" dirty="0" smtClean="0"/>
              <a:t>11</a:t>
            </a:r>
            <a:r>
              <a:rPr lang="en-US" sz="1400" dirty="0" smtClean="0"/>
              <a:t>= 0 and f</a:t>
            </a:r>
            <a:r>
              <a:rPr lang="en-US" sz="1400" baseline="-25000" dirty="0" smtClean="0"/>
              <a:t>11</a:t>
            </a:r>
            <a:r>
              <a:rPr lang="en-US" sz="1400" dirty="0" smtClean="0"/>
              <a:t>≠ </a:t>
            </a:r>
            <a:r>
              <a:rPr lang="en-US" sz="1400" dirty="0"/>
              <a:t>0 </a:t>
            </a:r>
            <a:r>
              <a:rPr lang="en-US" sz="1400" dirty="0" smtClean="0"/>
              <a:t>, </a:t>
            </a:r>
            <a:r>
              <a:rPr lang="en-US" sz="1400" dirty="0"/>
              <a:t>and choosing between them within RANSAC, say.</a:t>
            </a:r>
            <a:r>
              <a:rPr lang="en-US" sz="1400" dirty="0" smtClean="0"/>
              <a:t>.”</a:t>
            </a:r>
          </a:p>
          <a:p>
            <a:endParaRPr lang="en-US" sz="1400" dirty="0"/>
          </a:p>
          <a:p>
            <a:r>
              <a:rPr lang="en-US" b="1" dirty="0" smtClean="0"/>
              <a:t>Answer 2</a:t>
            </a:r>
          </a:p>
          <a:p>
            <a:endParaRPr lang="en-US" b="1" dirty="0"/>
          </a:p>
          <a:p>
            <a:pPr marL="285750" indent="-285750">
              <a:buFont typeface="Arial" panose="020B0604020202020204" pitchFamily="34" charset="0"/>
              <a:buChar char="•"/>
            </a:pPr>
            <a:r>
              <a:rPr lang="en-US" sz="1400" dirty="0" smtClean="0"/>
              <a:t>This wasn’t described correctly in the thesis</a:t>
            </a:r>
          </a:p>
          <a:p>
            <a:pPr marL="285750" indent="-285750">
              <a:buFont typeface="Arial" panose="020B0604020202020204" pitchFamily="34" charset="0"/>
              <a:buChar char="•"/>
            </a:pPr>
            <a:r>
              <a:rPr lang="en-US" sz="1400" dirty="0" smtClean="0"/>
              <a:t>Only one element of the fundamental matrix have to be nonzero (f</a:t>
            </a:r>
            <a:r>
              <a:rPr lang="en-US" sz="1400" baseline="-25000" dirty="0" smtClean="0"/>
              <a:t>33</a:t>
            </a:r>
            <a:r>
              <a:rPr lang="en-US" sz="1400" dirty="0" smtClean="0"/>
              <a:t>)</a:t>
            </a:r>
          </a:p>
          <a:p>
            <a:pPr marL="285750" indent="-285750">
              <a:buFont typeface="Arial" panose="020B0604020202020204" pitchFamily="34" charset="0"/>
              <a:buChar char="•"/>
            </a:pPr>
            <a:r>
              <a:rPr lang="en-US" sz="1400" dirty="0" smtClean="0"/>
              <a:t>We can generate a solver also for f</a:t>
            </a:r>
            <a:r>
              <a:rPr lang="en-US" sz="1400" baseline="-25000" dirty="0" smtClean="0"/>
              <a:t>33</a:t>
            </a:r>
            <a:r>
              <a:rPr lang="en-US" sz="1400" dirty="0" smtClean="0"/>
              <a:t>≠ 0</a:t>
            </a:r>
          </a:p>
          <a:p>
            <a:pPr marL="285750" indent="-285750">
              <a:buFont typeface="Arial" panose="020B0604020202020204" pitchFamily="34" charset="0"/>
              <a:buChar char="•"/>
            </a:pPr>
            <a:r>
              <a:rPr lang="en-US" sz="1400" dirty="0" smtClean="0"/>
              <a:t>We have also proposed a solver based on several G-J elimination that doesn’t make such assumption</a:t>
            </a:r>
          </a:p>
          <a:p>
            <a:pPr marL="285750" indent="-285750">
              <a:buFont typeface="Arial" panose="020B0604020202020204" pitchFamily="34" charset="0"/>
              <a:buChar char="•"/>
            </a:pPr>
            <a:endParaRPr lang="en-US" sz="1400" dirty="0" smtClean="0"/>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Questions and Answers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2545564328"/>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Effect transition="in" filter="fade">
                                      <p:cBhvr>
                                        <p:cTn id="3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4139595"/>
          </a:xfrm>
          <a:prstGeom prst="rect">
            <a:avLst/>
          </a:prstGeom>
        </p:spPr>
        <p:txBody>
          <a:bodyPr wrap="square">
            <a:spAutoFit/>
          </a:bodyPr>
          <a:lstStyle/>
          <a:p>
            <a:r>
              <a:rPr lang="en-US" b="1" dirty="0" smtClean="0"/>
              <a:t>Question 3</a:t>
            </a:r>
            <a:endParaRPr lang="cs-CZ" b="1" dirty="0"/>
          </a:p>
          <a:p>
            <a:endParaRPr lang="en-US" sz="1400" dirty="0" smtClean="0"/>
          </a:p>
          <a:p>
            <a:r>
              <a:rPr lang="en-US" sz="1400" dirty="0" smtClean="0"/>
              <a:t>“…</a:t>
            </a:r>
            <a:r>
              <a:rPr lang="en-US" sz="1400" dirty="0"/>
              <a:t>In converting systems to polynomial eigenvalue </a:t>
            </a:r>
            <a:r>
              <a:rPr lang="en-US" sz="1400" dirty="0" smtClean="0"/>
              <a:t>problems, there </a:t>
            </a:r>
            <a:r>
              <a:rPr lang="en-US" sz="1400" dirty="0"/>
              <a:t>are </a:t>
            </a:r>
            <a:r>
              <a:rPr lang="en-US" sz="1400" dirty="0" smtClean="0"/>
              <a:t>ignored constraints </a:t>
            </a:r>
            <a:r>
              <a:rPr lang="en-US" sz="1400" dirty="0"/>
              <a:t>on the vector of monomials. It is mentioned on p140 (</a:t>
            </a:r>
            <a:r>
              <a:rPr lang="en-US" sz="1400" dirty="0" err="1"/>
              <a:t>para</a:t>
            </a:r>
            <a:r>
              <a:rPr lang="en-US" sz="1400" dirty="0"/>
              <a:t> 6) that </a:t>
            </a:r>
            <a:r>
              <a:rPr lang="en-US" sz="1400" dirty="0" smtClean="0"/>
              <a:t>these constraints </a:t>
            </a:r>
            <a:r>
              <a:rPr lang="en-US" sz="1400" dirty="0"/>
              <a:t>need not be applied because they will automatically be </a:t>
            </a:r>
            <a:r>
              <a:rPr lang="en-US" sz="1400" dirty="0" smtClean="0"/>
              <a:t>satisfied </a:t>
            </a:r>
            <a:r>
              <a:rPr lang="en-US" sz="1400" dirty="0"/>
              <a:t>in a </a:t>
            </a:r>
            <a:r>
              <a:rPr lang="en-US" sz="1400" dirty="0" smtClean="0"/>
              <a:t>minimal problem</a:t>
            </a:r>
            <a:r>
              <a:rPr lang="en-US" sz="1400" dirty="0"/>
              <a:t>, which seems plausible, but at the time of writing I do not see that this </a:t>
            </a:r>
            <a:r>
              <a:rPr lang="en-US" sz="1400" dirty="0" smtClean="0"/>
              <a:t>must be </a:t>
            </a:r>
            <a:r>
              <a:rPr lang="en-US" sz="1400" dirty="0"/>
              <a:t>true in general, so would welcome some discussion </a:t>
            </a:r>
            <a:r>
              <a:rPr lang="en-US" sz="1400" dirty="0" smtClean="0"/>
              <a:t>of</a:t>
            </a:r>
            <a:r>
              <a:rPr lang="cs-CZ" sz="1400" dirty="0" smtClean="0"/>
              <a:t>.</a:t>
            </a:r>
            <a:r>
              <a:rPr lang="en-US" sz="1400" dirty="0" smtClean="0"/>
              <a:t>..”</a:t>
            </a:r>
          </a:p>
          <a:p>
            <a:endParaRPr lang="en-US" sz="1400" dirty="0"/>
          </a:p>
          <a:p>
            <a:r>
              <a:rPr lang="en-US" b="1" dirty="0" smtClean="0"/>
              <a:t>Answer 3</a:t>
            </a:r>
          </a:p>
          <a:p>
            <a:endParaRPr lang="en-US" b="1" dirty="0"/>
          </a:p>
          <a:p>
            <a:pPr marL="285750" indent="-285750">
              <a:buFont typeface="Arial" panose="020B0604020202020204" pitchFamily="34" charset="0"/>
              <a:buChar char="•"/>
            </a:pPr>
            <a:r>
              <a:rPr lang="en-US" sz="1400" dirty="0" smtClean="0"/>
              <a:t>This is a relaxation</a:t>
            </a:r>
          </a:p>
          <a:p>
            <a:pPr marL="285750" indent="-285750">
              <a:buFont typeface="Arial" panose="020B0604020202020204" pitchFamily="34" charset="0"/>
              <a:buChar char="•"/>
            </a:pPr>
            <a:r>
              <a:rPr lang="en-US" sz="1400" dirty="0" smtClean="0"/>
              <a:t>Since we are solving a minimal problem (not an over constrained system), there exist </a:t>
            </a:r>
            <a:r>
              <a:rPr lang="en-US" sz="1400" b="1" dirty="0" smtClean="0"/>
              <a:t>v</a:t>
            </a:r>
            <a:r>
              <a:rPr lang="en-US" sz="1400" dirty="0" smtClean="0"/>
              <a:t>’s </a:t>
            </a:r>
            <a:r>
              <a:rPr lang="en-US" sz="1400" dirty="0"/>
              <a:t>that automatically (within limits of numerical accuracy) satisfy </a:t>
            </a:r>
            <a:r>
              <a:rPr lang="en-US" sz="1400" dirty="0" smtClean="0"/>
              <a:t>all monomial constraints and also our polynomial eigenvalue formulation C(</a:t>
            </a:r>
            <a:r>
              <a:rPr lang="el-GR" sz="1400" dirty="0"/>
              <a:t>α</a:t>
            </a:r>
            <a:r>
              <a:rPr lang="en-US" sz="1400" dirty="0"/>
              <a:t>)</a:t>
            </a:r>
            <a:r>
              <a:rPr lang="en-US" sz="1400" b="1" dirty="0"/>
              <a:t>v</a:t>
            </a:r>
            <a:r>
              <a:rPr lang="en-US" sz="1400" dirty="0"/>
              <a:t> = </a:t>
            </a:r>
            <a:r>
              <a:rPr lang="en-US" sz="1400" dirty="0" smtClean="0"/>
              <a:t>0</a:t>
            </a:r>
          </a:p>
          <a:p>
            <a:pPr marL="285750" indent="-285750">
              <a:buFont typeface="Arial" panose="020B0604020202020204" pitchFamily="34" charset="0"/>
              <a:buChar char="•"/>
            </a:pPr>
            <a:r>
              <a:rPr lang="en-US" sz="1400" dirty="0" smtClean="0"/>
              <a:t>We </a:t>
            </a:r>
            <a:r>
              <a:rPr lang="en-US" sz="1400" dirty="0"/>
              <a:t>are looking for all vectors </a:t>
            </a:r>
            <a:r>
              <a:rPr lang="en-US" sz="1400" b="1" dirty="0"/>
              <a:t>v </a:t>
            </a:r>
            <a:r>
              <a:rPr lang="en-US" sz="1400" dirty="0"/>
              <a:t>satisfying  C(</a:t>
            </a:r>
            <a:r>
              <a:rPr lang="el-GR" sz="1400" dirty="0"/>
              <a:t>α</a:t>
            </a:r>
            <a:r>
              <a:rPr lang="en-US" sz="1400" dirty="0"/>
              <a:t>)</a:t>
            </a:r>
            <a:r>
              <a:rPr lang="en-US" sz="1400" b="1" dirty="0"/>
              <a:t>v</a:t>
            </a:r>
            <a:r>
              <a:rPr lang="en-US" sz="1400" dirty="0"/>
              <a:t> = </a:t>
            </a:r>
            <a:r>
              <a:rPr lang="en-US" sz="1400" dirty="0" smtClean="0"/>
              <a:t>0, therefore  between the solutions there will be all “correct” vectors </a:t>
            </a:r>
            <a:r>
              <a:rPr lang="en-US" sz="1400" b="1" dirty="0" smtClean="0"/>
              <a:t>v</a:t>
            </a:r>
            <a:r>
              <a:rPr lang="en-US" sz="1400" dirty="0" smtClean="0"/>
              <a:t> satisfying monomial constraints and </a:t>
            </a:r>
            <a:r>
              <a:rPr lang="en-US" sz="1400" dirty="0"/>
              <a:t>additional general eigenvectors </a:t>
            </a:r>
            <a:r>
              <a:rPr lang="en-US" sz="1400" b="1" dirty="0"/>
              <a:t>v</a:t>
            </a:r>
            <a:r>
              <a:rPr lang="en-US" sz="1400" dirty="0"/>
              <a:t>’s that do not satisfy them.</a:t>
            </a:r>
            <a:endParaRPr lang="en-US" sz="1400" dirty="0" smtClean="0"/>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Questions and Answers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1903689351"/>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3062377"/>
          </a:xfrm>
          <a:prstGeom prst="rect">
            <a:avLst/>
          </a:prstGeom>
        </p:spPr>
        <p:txBody>
          <a:bodyPr wrap="square">
            <a:spAutoFit/>
          </a:bodyPr>
          <a:lstStyle/>
          <a:p>
            <a:r>
              <a:rPr lang="en-US" b="1" dirty="0" smtClean="0"/>
              <a:t>Question 4</a:t>
            </a:r>
            <a:endParaRPr lang="cs-CZ" b="1" dirty="0"/>
          </a:p>
          <a:p>
            <a:endParaRPr lang="en-US" sz="1400" dirty="0" smtClean="0"/>
          </a:p>
          <a:p>
            <a:r>
              <a:rPr lang="en-US" sz="1400" dirty="0" smtClean="0"/>
              <a:t>“…</a:t>
            </a:r>
            <a:r>
              <a:rPr lang="en-US" sz="1400" dirty="0"/>
              <a:t>One experimental choice which I </a:t>
            </a:r>
            <a:r>
              <a:rPr lang="en-US" sz="1400" dirty="0" smtClean="0"/>
              <a:t>find </a:t>
            </a:r>
            <a:r>
              <a:rPr lang="en-US" sz="1400" dirty="0"/>
              <a:t>somewhat puzzling is the </a:t>
            </a:r>
            <a:r>
              <a:rPr lang="en-US" sz="1400" dirty="0" smtClean="0"/>
              <a:t>use of </a:t>
            </a:r>
            <a:r>
              <a:rPr lang="en-US" sz="1400" dirty="0"/>
              <a:t>the mean number of inliers as a function of number of RANSAC </a:t>
            </a:r>
            <a:r>
              <a:rPr lang="en-US" sz="1400" dirty="0" smtClean="0"/>
              <a:t>samples. </a:t>
            </a:r>
            <a:r>
              <a:rPr lang="en-US" sz="1400" dirty="0"/>
              <a:t>This is merely a function of the distribution of inliers, which might be just as </a:t>
            </a:r>
            <a:r>
              <a:rPr lang="en-US" sz="1400" dirty="0" smtClean="0"/>
              <a:t>well characterized </a:t>
            </a:r>
            <a:r>
              <a:rPr lang="en-US" sz="1400" dirty="0"/>
              <a:t>by numerical statistics such as </a:t>
            </a:r>
            <a:r>
              <a:rPr lang="en-US" sz="1400" dirty="0" err="1"/>
              <a:t>quantiles</a:t>
            </a:r>
            <a:r>
              <a:rPr lang="en-US" sz="1400" dirty="0"/>
              <a:t> or boxplots.</a:t>
            </a:r>
            <a:r>
              <a:rPr lang="en-US" sz="1400" dirty="0" smtClean="0"/>
              <a:t>..”</a:t>
            </a:r>
          </a:p>
          <a:p>
            <a:endParaRPr lang="en-US" sz="1400" dirty="0"/>
          </a:p>
          <a:p>
            <a:r>
              <a:rPr lang="en-US" b="1" dirty="0" smtClean="0"/>
              <a:t>Answer 4</a:t>
            </a:r>
          </a:p>
          <a:p>
            <a:endParaRPr lang="en-US" b="1" dirty="0"/>
          </a:p>
          <a:p>
            <a:pPr marL="285750" indent="-285750">
              <a:buFont typeface="Arial" panose="020B0604020202020204" pitchFamily="34" charset="0"/>
              <a:buChar char="•"/>
            </a:pPr>
            <a:r>
              <a:rPr lang="en-US" sz="1400" dirty="0" smtClean="0"/>
              <a:t>This is true, thank you for this point</a:t>
            </a:r>
          </a:p>
          <a:p>
            <a:pPr marL="285750" indent="-285750">
              <a:buFont typeface="Arial" panose="020B0604020202020204" pitchFamily="34" charset="0"/>
              <a:buChar char="•"/>
            </a:pPr>
            <a:r>
              <a:rPr lang="en-US" sz="1400" dirty="0" smtClean="0"/>
              <a:t>Next we will use boxplots and plot also </a:t>
            </a:r>
            <a:r>
              <a:rPr lang="en-US" sz="1400" dirty="0" err="1" smtClean="0"/>
              <a:t>quantiles</a:t>
            </a:r>
            <a:endParaRPr lang="en-US" sz="1400" dirty="0" smtClean="0"/>
          </a:p>
          <a:p>
            <a:pPr marL="285750" indent="-285750">
              <a:buFont typeface="Arial" panose="020B0604020202020204" pitchFamily="34" charset="0"/>
              <a:buChar char="•"/>
            </a:pPr>
            <a:endParaRPr lang="en-US" sz="1400" dirty="0" smtClean="0"/>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Questions and Answers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1903689351"/>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4139595"/>
          </a:xfrm>
          <a:prstGeom prst="rect">
            <a:avLst/>
          </a:prstGeom>
        </p:spPr>
        <p:txBody>
          <a:bodyPr wrap="square">
            <a:spAutoFit/>
          </a:bodyPr>
          <a:lstStyle/>
          <a:p>
            <a:r>
              <a:rPr lang="en-US" b="1" dirty="0" smtClean="0"/>
              <a:t>Question 5</a:t>
            </a:r>
            <a:endParaRPr lang="cs-CZ" b="1" dirty="0"/>
          </a:p>
          <a:p>
            <a:endParaRPr lang="en-US" sz="1400" dirty="0" smtClean="0"/>
          </a:p>
          <a:p>
            <a:r>
              <a:rPr lang="en-US" sz="1400" dirty="0" smtClean="0"/>
              <a:t>“A </a:t>
            </a:r>
            <a:r>
              <a:rPr lang="en-US" sz="1400" dirty="0"/>
              <a:t>common theme in the thesis is the idea that where some high-level decisions are </a:t>
            </a:r>
            <a:r>
              <a:rPr lang="en-US" sz="1400" dirty="0" smtClean="0"/>
              <a:t>to be </a:t>
            </a:r>
            <a:r>
              <a:rPr lang="en-US" sz="1400" dirty="0"/>
              <a:t>made (e.g. choosing a monomial ordering, choosing which variables to eliminate), </a:t>
            </a:r>
            <a:r>
              <a:rPr lang="en-US" sz="1400" dirty="0" smtClean="0"/>
              <a:t>it is </a:t>
            </a:r>
            <a:r>
              <a:rPr lang="en-US" sz="1400" dirty="0"/>
              <a:t>useful to search over several alternatives in an automated manner. The thesis </a:t>
            </a:r>
            <a:r>
              <a:rPr lang="en-US" sz="1400" dirty="0" smtClean="0"/>
              <a:t>reports which </a:t>
            </a:r>
            <a:r>
              <a:rPr lang="en-US" sz="1400" dirty="0"/>
              <a:t>option was chosen, but it would be welcome to see some more data on how </a:t>
            </a:r>
            <a:r>
              <a:rPr lang="en-US" sz="1400" dirty="0" smtClean="0"/>
              <a:t>much advantage </a:t>
            </a:r>
            <a:r>
              <a:rPr lang="en-US" sz="1400" dirty="0"/>
              <a:t>was gained by these choices.</a:t>
            </a:r>
            <a:r>
              <a:rPr lang="en-US" sz="1400" dirty="0" smtClean="0"/>
              <a:t>...”</a:t>
            </a:r>
          </a:p>
          <a:p>
            <a:endParaRPr lang="en-US" sz="1400" dirty="0"/>
          </a:p>
          <a:p>
            <a:r>
              <a:rPr lang="en-US" b="1" dirty="0" smtClean="0"/>
              <a:t>Answer 5</a:t>
            </a:r>
          </a:p>
          <a:p>
            <a:endParaRPr lang="en-US" b="1" dirty="0"/>
          </a:p>
          <a:p>
            <a:pPr marL="285750" indent="-285750">
              <a:buFont typeface="Arial" panose="020B0604020202020204" pitchFamily="34" charset="0"/>
              <a:buChar char="•"/>
            </a:pPr>
            <a:r>
              <a:rPr lang="en-US" sz="1400" dirty="0" smtClean="0"/>
              <a:t>This is true, the choice of monomial ordering, an ordering of variables, or an elimination strategy may have significant influence on the size and the numerical stability of the final solver</a:t>
            </a:r>
          </a:p>
          <a:p>
            <a:pPr marL="285750" indent="-285750">
              <a:buFont typeface="Arial" panose="020B0604020202020204" pitchFamily="34" charset="0"/>
              <a:buChar char="•"/>
            </a:pPr>
            <a:r>
              <a:rPr lang="en-US" sz="1400" dirty="0" smtClean="0"/>
              <a:t>This is an interesting problem for further research </a:t>
            </a:r>
          </a:p>
          <a:p>
            <a:pPr marL="285750" indent="-285750">
              <a:buFont typeface="Arial" panose="020B0604020202020204" pitchFamily="34" charset="0"/>
              <a:buChar char="•"/>
            </a:pPr>
            <a:r>
              <a:rPr lang="en-US" sz="1400" dirty="0" smtClean="0"/>
              <a:t>It was partially studied in PhD thesis of Martin </a:t>
            </a:r>
            <a:r>
              <a:rPr lang="en-US" sz="1400" dirty="0" err="1" smtClean="0"/>
              <a:t>Bujnak</a:t>
            </a:r>
            <a:r>
              <a:rPr lang="en-US" sz="1400" dirty="0" smtClean="0"/>
              <a:t>. He created hundreds of different solvers (different monomial orderings, orderings of variables, formulations, elimination strategies) for the P4Pf absolute pose problem and studied their size and stability</a:t>
            </a:r>
          </a:p>
          <a:p>
            <a:pPr marL="285750" indent="-285750">
              <a:buFont typeface="Arial" panose="020B0604020202020204" pitchFamily="34" charset="0"/>
              <a:buChar char="•"/>
            </a:pPr>
            <a:endParaRPr lang="en-US" sz="1400" dirty="0" smtClean="0"/>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Questions and Answers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3938649909"/>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3277820"/>
          </a:xfrm>
          <a:prstGeom prst="rect">
            <a:avLst/>
          </a:prstGeom>
        </p:spPr>
        <p:txBody>
          <a:bodyPr wrap="square">
            <a:spAutoFit/>
          </a:bodyPr>
          <a:lstStyle/>
          <a:p>
            <a:r>
              <a:rPr lang="en-US" b="1" dirty="0" smtClean="0"/>
              <a:t>Suggestion 1</a:t>
            </a:r>
            <a:endParaRPr lang="cs-CZ" b="1" dirty="0"/>
          </a:p>
          <a:p>
            <a:endParaRPr lang="en-US" sz="1400" dirty="0" smtClean="0"/>
          </a:p>
          <a:p>
            <a:r>
              <a:rPr lang="en-US" sz="1400" dirty="0" smtClean="0"/>
              <a:t>“</a:t>
            </a:r>
            <a:r>
              <a:rPr lang="en-US" sz="1400" dirty="0"/>
              <a:t>It would make a good starting point for further </a:t>
            </a:r>
            <a:r>
              <a:rPr lang="en-US" sz="1400" dirty="0" smtClean="0"/>
              <a:t>applications of </a:t>
            </a:r>
            <a:r>
              <a:rPr lang="en-US" sz="1400" dirty="0"/>
              <a:t>algebraic and symbolic methods in computer vision, especially to polynomial systems </a:t>
            </a:r>
            <a:r>
              <a:rPr lang="en-US" sz="1400" dirty="0" smtClean="0"/>
              <a:t>with infinitely </a:t>
            </a:r>
            <a:r>
              <a:rPr lang="en-US" sz="1400" dirty="0"/>
              <a:t>many solutions. In such cases, </a:t>
            </a:r>
            <a:r>
              <a:rPr lang="en-US" sz="1400" dirty="0" smtClean="0"/>
              <a:t>finding </a:t>
            </a:r>
            <a:r>
              <a:rPr lang="en-US" sz="1400" dirty="0"/>
              <a:t>a </a:t>
            </a:r>
            <a:r>
              <a:rPr lang="en-US" sz="1400" dirty="0" err="1"/>
              <a:t>Groebner</a:t>
            </a:r>
            <a:r>
              <a:rPr lang="en-US" sz="1400" dirty="0"/>
              <a:t> basis is a starting point for </a:t>
            </a:r>
            <a:r>
              <a:rPr lang="en-US" sz="1400" dirty="0" smtClean="0"/>
              <a:t>applying techniques </a:t>
            </a:r>
            <a:r>
              <a:rPr lang="en-US" sz="1400" dirty="0"/>
              <a:t>such as convex optimization and </a:t>
            </a:r>
            <a:r>
              <a:rPr lang="en-US" sz="1400" dirty="0" err="1"/>
              <a:t>Kukelova's</a:t>
            </a:r>
            <a:r>
              <a:rPr lang="en-US" sz="1400" dirty="0"/>
              <a:t> methods could possibly </a:t>
            </a:r>
            <a:r>
              <a:rPr lang="en-US" sz="1400" dirty="0" smtClean="0"/>
              <a:t>offer streamlined techniques </a:t>
            </a:r>
            <a:r>
              <a:rPr lang="en-US" sz="1400" dirty="0"/>
              <a:t>for identifying </a:t>
            </a:r>
            <a:r>
              <a:rPr lang="en-US" sz="1400" dirty="0" err="1"/>
              <a:t>Groebner</a:t>
            </a:r>
            <a:r>
              <a:rPr lang="en-US" sz="1400" dirty="0"/>
              <a:t> bases for such problems, which is often a bottleneck</a:t>
            </a:r>
            <a:r>
              <a:rPr lang="en-US" sz="1400" dirty="0" smtClean="0"/>
              <a:t>.”</a:t>
            </a:r>
          </a:p>
          <a:p>
            <a:endParaRPr lang="en-US" sz="1400" dirty="0"/>
          </a:p>
          <a:p>
            <a:r>
              <a:rPr lang="en-US" b="1" dirty="0" smtClean="0"/>
              <a:t>Answer 1</a:t>
            </a:r>
          </a:p>
          <a:p>
            <a:endParaRPr lang="en-US" b="1" dirty="0"/>
          </a:p>
          <a:p>
            <a:pPr marL="285750" indent="-285750">
              <a:buFont typeface="Arial" panose="020B0604020202020204" pitchFamily="34" charset="0"/>
              <a:buChar char="•"/>
            </a:pPr>
            <a:r>
              <a:rPr lang="en-US" sz="1400" dirty="0" smtClean="0"/>
              <a:t>Thank you for the suggestion</a:t>
            </a:r>
          </a:p>
          <a:p>
            <a:pPr marL="285750" indent="-285750">
              <a:buFont typeface="Arial" panose="020B0604020202020204" pitchFamily="34" charset="0"/>
              <a:buChar char="•"/>
            </a:pPr>
            <a:r>
              <a:rPr lang="en-US" sz="1400" dirty="0" smtClean="0"/>
              <a:t>This is a good idea, our method can be extended also to systems with infinitely many solutions</a:t>
            </a:r>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Suggestions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4032634315"/>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9"/>
          <p:cNvGrpSpPr>
            <a:grpSpLocks/>
          </p:cNvGrpSpPr>
          <p:nvPr/>
        </p:nvGrpSpPr>
        <p:grpSpPr bwMode="auto">
          <a:xfrm rot="5400000">
            <a:off x="393701" y="6175375"/>
            <a:ext cx="144462" cy="331787"/>
            <a:chOff x="3424" y="1389"/>
            <a:chExt cx="182" cy="2132"/>
          </a:xfrm>
        </p:grpSpPr>
        <p:sp>
          <p:nvSpPr>
            <p:cNvPr id="6" name="Rectangle 40"/>
            <p:cNvSpPr>
              <a:spLocks noChangeArrowheads="1"/>
            </p:cNvSpPr>
            <p:nvPr/>
          </p:nvSpPr>
          <p:spPr bwMode="auto">
            <a:xfrm>
              <a:off x="3424" y="1389"/>
              <a:ext cx="91" cy="2132"/>
            </a:xfrm>
            <a:prstGeom prst="rect">
              <a:avLst/>
            </a:prstGeom>
            <a:gradFill rotWithShape="1">
              <a:gsLst>
                <a:gs pos="0">
                  <a:srgbClr val="C40505"/>
                </a:gs>
                <a:gs pos="50000">
                  <a:srgbClr val="C40505">
                    <a:gamma/>
                    <a:tint val="26275"/>
                    <a:invGamma/>
                  </a:srgbClr>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 name="Rectangle 41"/>
            <p:cNvSpPr>
              <a:spLocks noChangeArrowheads="1"/>
            </p:cNvSpPr>
            <p:nvPr/>
          </p:nvSpPr>
          <p:spPr bwMode="auto">
            <a:xfrm>
              <a:off x="3515" y="1389"/>
              <a:ext cx="91" cy="2132"/>
            </a:xfrm>
            <a:prstGeom prst="rect">
              <a:avLst/>
            </a:prstGeom>
            <a:gradFill rotWithShape="1">
              <a:gsLst>
                <a:gs pos="0">
                  <a:srgbClr val="C40505"/>
                </a:gs>
                <a:gs pos="100000">
                  <a:srgbClr val="C40505">
                    <a:gamma/>
                    <a:shade val="56471"/>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2" name="Group 1"/>
          <p:cNvGrpSpPr>
            <a:grpSpLocks noChangeAspect="1"/>
          </p:cNvGrpSpPr>
          <p:nvPr/>
        </p:nvGrpSpPr>
        <p:grpSpPr>
          <a:xfrm>
            <a:off x="305628" y="2262656"/>
            <a:ext cx="4086860" cy="1419289"/>
            <a:chOff x="2031678" y="2245226"/>
            <a:chExt cx="5108575" cy="1774111"/>
          </a:xfrm>
        </p:grpSpPr>
        <p:pic>
          <p:nvPicPr>
            <p:cNvPr id="8" name="Picture 2" descr="C:\pajdla\Present\Pajdla-CVCH-2007\Data\d-02-06.png"/>
            <p:cNvPicPr>
              <a:picLocks noChangeAspect="1" noChangeArrowheads="1"/>
            </p:cNvPicPr>
            <p:nvPr/>
          </p:nvPicPr>
          <p:blipFill>
            <a:blip r:embed="rId8" cstate="print">
              <a:extLst>
                <a:ext uri="{28A0092B-C50C-407E-A947-70E740481C1C}">
                  <a14:useLocalDpi xmlns:a14="http://schemas.microsoft.com/office/drawing/2010/main" val="0"/>
                </a:ext>
              </a:extLst>
            </a:blip>
            <a:srcRect t="9769" r="49153" b="9769"/>
            <a:stretch>
              <a:fillRect/>
            </a:stretch>
          </p:blipFill>
          <p:spPr bwMode="auto">
            <a:xfrm>
              <a:off x="5784528" y="2246814"/>
              <a:ext cx="1355725" cy="1582737"/>
            </a:xfrm>
            <a:prstGeom prst="rect">
              <a:avLst/>
            </a:prstGeom>
            <a:ln>
              <a:noFill/>
            </a:ln>
            <a:effectLst>
              <a:reflection blurRad="12700" stA="30000" endPos="30000" dist="5000" dir="5400000" sy="-100000" algn="bl" rotWithShape="0"/>
            </a:effectLst>
            <a:scene3d>
              <a:camera prst="isometricRightUp"/>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C:\pajdla\Present\Pajdla-CVCH-2007\Data\d-01-06.png"/>
            <p:cNvPicPr>
              <a:picLocks noChangeAspect="1" noChangeArrowheads="1"/>
            </p:cNvPicPr>
            <p:nvPr/>
          </p:nvPicPr>
          <p:blipFill>
            <a:blip r:embed="rId9" cstate="print">
              <a:extLst>
                <a:ext uri="{28A0092B-C50C-407E-A947-70E740481C1C}">
                  <a14:useLocalDpi xmlns:a14="http://schemas.microsoft.com/office/drawing/2010/main" val="0"/>
                </a:ext>
              </a:extLst>
            </a:blip>
            <a:srcRect t="9769" r="45714" b="9769"/>
            <a:stretch>
              <a:fillRect/>
            </a:stretch>
          </p:blipFill>
          <p:spPr bwMode="auto">
            <a:xfrm>
              <a:off x="2031678" y="2245226"/>
              <a:ext cx="1449387" cy="1584325"/>
            </a:xfrm>
            <a:prstGeom prst="rect">
              <a:avLst/>
            </a:prstGeom>
            <a:ln>
              <a:noFill/>
            </a:ln>
            <a:effectLst>
              <a:reflection blurRad="12700" stA="30000" endPos="30000" dist="5000" dir="5400000" sy="-100000" algn="bl" rotWithShape="0"/>
            </a:effectLst>
            <a:scene3d>
              <a:camera prst="isometricLeftDown"/>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7"/>
            <p:cNvSpPr>
              <a:spLocks noChangeAspect="1" noChangeArrowheads="1"/>
            </p:cNvSpPr>
            <p:nvPr/>
          </p:nvSpPr>
          <p:spPr bwMode="auto">
            <a:xfrm>
              <a:off x="2408595" y="2738707"/>
              <a:ext cx="71438" cy="69850"/>
            </a:xfrm>
            <a:prstGeom prst="ellipse">
              <a:avLst/>
            </a:prstGeom>
            <a:solidFill>
              <a:srgbClr val="FF0000"/>
            </a:solidFill>
            <a:ln>
              <a:noFill/>
            </a:ln>
            <a:effectLst/>
            <a:extLst>
              <a:ext uri="{91240B29-F687-4F45-9708-019B960494DF}">
                <a14:hiddenLine xmlns:a14="http://schemas.microsoft.com/office/drawing/2010/main" w="508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 name="Line 8"/>
            <p:cNvSpPr>
              <a:spLocks noChangeShapeType="1"/>
            </p:cNvSpPr>
            <p:nvPr/>
          </p:nvSpPr>
          <p:spPr bwMode="auto">
            <a:xfrm>
              <a:off x="2444314" y="2773632"/>
              <a:ext cx="1406639" cy="551521"/>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4" name="Line 9"/>
            <p:cNvSpPr>
              <a:spLocks noChangeShapeType="1"/>
            </p:cNvSpPr>
            <p:nvPr/>
          </p:nvSpPr>
          <p:spPr bwMode="auto">
            <a:xfrm flipH="1">
              <a:off x="5298094" y="3223126"/>
              <a:ext cx="1045233" cy="102027"/>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5" name="Oval 10"/>
            <p:cNvSpPr>
              <a:spLocks noChangeArrowheads="1"/>
            </p:cNvSpPr>
            <p:nvPr/>
          </p:nvSpPr>
          <p:spPr bwMode="auto">
            <a:xfrm>
              <a:off x="6348544" y="3188201"/>
              <a:ext cx="69850" cy="69850"/>
            </a:xfrm>
            <a:prstGeom prst="ellipse">
              <a:avLst/>
            </a:prstGeom>
            <a:solidFill>
              <a:srgbClr val="FF0000"/>
            </a:solidFill>
            <a:ln>
              <a:noFill/>
            </a:ln>
            <a:effectLst/>
            <a:extLst>
              <a:ext uri="{91240B29-F687-4F45-9708-019B960494DF}">
                <a14:hiddenLine xmlns:a14="http://schemas.microsoft.com/office/drawing/2010/main" w="508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nvGrpSpPr>
            <p:cNvPr id="24" name="Group 23"/>
            <p:cNvGrpSpPr/>
            <p:nvPr/>
          </p:nvGrpSpPr>
          <p:grpSpPr>
            <a:xfrm>
              <a:off x="3495353" y="2469721"/>
              <a:ext cx="2243137" cy="1549616"/>
              <a:chOff x="3275013" y="2643845"/>
              <a:chExt cx="2243137" cy="1549616"/>
            </a:xfrm>
            <a:effectLst>
              <a:glow rad="63500">
                <a:srgbClr val="969696">
                  <a:alpha val="40000"/>
                </a:srgbClr>
              </a:glow>
            </a:effectLst>
          </p:grpSpPr>
          <p:pic>
            <p:nvPicPr>
              <p:cNvPr id="10" name="Picture 4" descr="repigeo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9638" y="2660650"/>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rc 21"/>
              <p:cNvSpPr>
                <a:spLocks/>
              </p:cNvSpPr>
              <p:nvPr/>
            </p:nvSpPr>
            <p:spPr bwMode="auto">
              <a:xfrm flipV="1">
                <a:off x="3757613" y="3959225"/>
                <a:ext cx="1219200" cy="222250"/>
              </a:xfrm>
              <a:custGeom>
                <a:avLst/>
                <a:gdLst>
                  <a:gd name="T0" fmla="*/ 0 w 43200"/>
                  <a:gd name="T1" fmla="*/ 0 h 22376"/>
                  <a:gd name="T2" fmla="*/ 1 w 43200"/>
                  <a:gd name="T3" fmla="*/ 0 h 22376"/>
                  <a:gd name="T4" fmla="*/ 1 w 43200"/>
                  <a:gd name="T5" fmla="*/ 0 h 22376"/>
                  <a:gd name="T6" fmla="*/ 0 60000 65536"/>
                  <a:gd name="T7" fmla="*/ 0 60000 65536"/>
                  <a:gd name="T8" fmla="*/ 0 60000 65536"/>
                </a:gdLst>
                <a:ahLst/>
                <a:cxnLst>
                  <a:cxn ang="T6">
                    <a:pos x="T0" y="T1"/>
                  </a:cxn>
                  <a:cxn ang="T7">
                    <a:pos x="T2" y="T3"/>
                  </a:cxn>
                  <a:cxn ang="T8">
                    <a:pos x="T4" y="T5"/>
                  </a:cxn>
                </a:cxnLst>
                <a:rect l="0" t="0" r="r" b="b"/>
                <a:pathLst>
                  <a:path w="43200" h="22376" fill="none" extrusionOk="0">
                    <a:moveTo>
                      <a:pt x="13" y="22376"/>
                    </a:moveTo>
                    <a:cubicBezTo>
                      <a:pt x="4" y="22117"/>
                      <a:pt x="0" y="21858"/>
                      <a:pt x="0" y="21600"/>
                    </a:cubicBezTo>
                    <a:cubicBezTo>
                      <a:pt x="0" y="9670"/>
                      <a:pt x="9670" y="0"/>
                      <a:pt x="21600" y="0"/>
                    </a:cubicBezTo>
                    <a:cubicBezTo>
                      <a:pt x="33529" y="-1"/>
                      <a:pt x="43199" y="9670"/>
                      <a:pt x="43200" y="21599"/>
                    </a:cubicBezTo>
                  </a:path>
                  <a:path w="43200" h="22376" stroke="0" extrusionOk="0">
                    <a:moveTo>
                      <a:pt x="13" y="22376"/>
                    </a:moveTo>
                    <a:cubicBezTo>
                      <a:pt x="4" y="22117"/>
                      <a:pt x="0" y="21858"/>
                      <a:pt x="0" y="21600"/>
                    </a:cubicBezTo>
                    <a:cubicBezTo>
                      <a:pt x="0" y="9670"/>
                      <a:pt x="9670" y="0"/>
                      <a:pt x="21600" y="0"/>
                    </a:cubicBezTo>
                    <a:cubicBezTo>
                      <a:pt x="33529" y="-1"/>
                      <a:pt x="43199" y="9670"/>
                      <a:pt x="43200" y="21599"/>
                    </a:cubicBezTo>
                    <a:lnTo>
                      <a:pt x="21600" y="21600"/>
                    </a:lnTo>
                    <a:lnTo>
                      <a:pt x="13" y="22376"/>
                    </a:lnTo>
                    <a:close/>
                  </a:path>
                </a:pathLst>
              </a:custGeom>
              <a:noFill/>
              <a:ln w="19050">
                <a:solidFill>
                  <a:schemeClr val="tx1"/>
                </a:solidFill>
                <a:round/>
                <a:headEnd/>
                <a:tailEnd type="triangle" w="med" len="med"/>
              </a:ln>
              <a:effectLst/>
              <a:extLst>
                <a:ext uri="{909E8E84-426E-40DD-AFC4-6F175D3DCCD1}">
                  <a14:hiddenFill xmlns:a14="http://schemas.microsoft.com/office/drawing/2010/main">
                    <a:solidFill>
                      <a:srgbClr val="D7D7D7"/>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p>
            </p:txBody>
          </p:sp>
          <p:sp>
            <p:nvSpPr>
              <p:cNvPr id="19" name="TextBox 18"/>
              <p:cNvSpPr txBox="1">
                <a:spLocks noChangeArrowheads="1"/>
              </p:cNvSpPr>
              <p:nvPr/>
            </p:nvSpPr>
            <p:spPr bwMode="auto">
              <a:xfrm>
                <a:off x="3275013" y="376555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1600" b="1" i="0">
                    <a:latin typeface="Times New Roman" pitchFamily="18" charset="0"/>
                    <a:cs typeface="Times New Roman" pitchFamily="18" charset="0"/>
                  </a:rPr>
                  <a:t>x</a:t>
                </a:r>
                <a:r>
                  <a:rPr lang="en-US" sz="1600" b="1" i="0" baseline="-25000">
                    <a:latin typeface="Times New Roman" pitchFamily="18" charset="0"/>
                    <a:cs typeface="Times New Roman" pitchFamily="18" charset="0"/>
                  </a:rPr>
                  <a:t>1</a:t>
                </a:r>
                <a:endParaRPr lang="cs-CZ" sz="1600" b="1" i="0">
                  <a:latin typeface="Times New Roman" pitchFamily="18" charset="0"/>
                  <a:cs typeface="Times New Roman" pitchFamily="18" charset="0"/>
                </a:endParaRPr>
              </a:p>
            </p:txBody>
          </p:sp>
          <p:sp>
            <p:nvSpPr>
              <p:cNvPr id="20" name="TextBox 19"/>
              <p:cNvSpPr txBox="1">
                <a:spLocks noChangeArrowheads="1"/>
              </p:cNvSpPr>
              <p:nvPr/>
            </p:nvSpPr>
            <p:spPr bwMode="auto">
              <a:xfrm>
                <a:off x="5162550" y="3765550"/>
                <a:ext cx="35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1600" b="1" i="0">
                    <a:latin typeface="Times New Roman" pitchFamily="18" charset="0"/>
                    <a:cs typeface="Times New Roman" pitchFamily="18" charset="0"/>
                  </a:rPr>
                  <a:t>x</a:t>
                </a:r>
                <a:r>
                  <a:rPr lang="en-US" sz="1600" b="1" i="0" baseline="-25000">
                    <a:latin typeface="Times New Roman" pitchFamily="18" charset="0"/>
                    <a:cs typeface="Times New Roman" pitchFamily="18" charset="0"/>
                  </a:rPr>
                  <a:t>2</a:t>
                </a:r>
                <a:endParaRPr lang="cs-CZ" sz="1600" b="1" i="0">
                  <a:latin typeface="Times New Roman" pitchFamily="18" charset="0"/>
                  <a:cs typeface="Times New Roman" pitchFamily="18" charset="0"/>
                </a:endParaRPr>
              </a:p>
            </p:txBody>
          </p:sp>
          <p:sp>
            <p:nvSpPr>
              <p:cNvPr id="21" name="TextBox 20"/>
              <p:cNvSpPr txBox="1"/>
              <p:nvPr/>
            </p:nvSpPr>
            <p:spPr>
              <a:xfrm>
                <a:off x="4183991" y="3885684"/>
                <a:ext cx="413896" cy="307777"/>
              </a:xfrm>
              <a:prstGeom prst="rect">
                <a:avLst/>
              </a:prstGeom>
              <a:noFill/>
            </p:spPr>
            <p:txBody>
              <a:bodyPr wrap="none" rtlCol="0">
                <a:spAutoFit/>
              </a:bodyPr>
              <a:lstStyle/>
              <a:p>
                <a:r>
                  <a:rPr lang="en-US" sz="1400" dirty="0" err="1" smtClean="0"/>
                  <a:t>R,t</a:t>
                </a:r>
                <a:endParaRPr lang="cs-CZ" sz="1400" dirty="0"/>
              </a:p>
            </p:txBody>
          </p:sp>
          <p:sp>
            <p:nvSpPr>
              <p:cNvPr id="22" name="Oval 10"/>
              <p:cNvSpPr>
                <a:spLocks noChangeArrowheads="1"/>
              </p:cNvSpPr>
              <p:nvPr/>
            </p:nvSpPr>
            <p:spPr bwMode="auto">
              <a:xfrm>
                <a:off x="4342896" y="2643845"/>
                <a:ext cx="69850" cy="69850"/>
              </a:xfrm>
              <a:prstGeom prst="ellipse">
                <a:avLst/>
              </a:prstGeom>
              <a:solidFill>
                <a:srgbClr val="FF0000"/>
              </a:solidFill>
              <a:ln>
                <a:noFill/>
              </a:ln>
              <a:effectLst/>
              <a:extLst>
                <a:ext uri="{91240B29-F687-4F45-9708-019B960494DF}">
                  <a14:hiddenLine xmlns:a14="http://schemas.microsoft.com/office/drawing/2010/main" w="508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pic>
        <p:nvPicPr>
          <p:cNvPr id="25" name="Picture 56" descr="txp_fig"/>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662787" y="2713433"/>
            <a:ext cx="928687"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7" descr="txp_fig"/>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489749" y="2271427"/>
            <a:ext cx="1104900"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58" descr="txp_fig"/>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792712" y="3078617"/>
            <a:ext cx="2801937"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16"/>
          <p:cNvSpPr>
            <a:spLocks noGrp="1" noChangeArrowheads="1"/>
          </p:cNvSpPr>
          <p:nvPr>
            <p:ph type="title" idx="4294967295"/>
          </p:nvPr>
        </p:nvSpPr>
        <p:spPr>
          <a:xfrm>
            <a:off x="300038" y="411163"/>
            <a:ext cx="8520112" cy="647700"/>
          </a:xfrm>
        </p:spPr>
        <p:txBody>
          <a:bodyPr/>
          <a:lstStyle/>
          <a:p>
            <a:r>
              <a:rPr lang="en-GB" sz="3200" dirty="0" smtClean="0">
                <a:solidFill>
                  <a:schemeClr val="accent5">
                    <a:lumMod val="50000"/>
                  </a:schemeClr>
                </a:solidFill>
                <a:effectLst>
                  <a:outerShdw blurRad="38100" dist="38100" dir="2700000" algn="tl">
                    <a:srgbClr val="000000">
                      <a:alpha val="43137"/>
                    </a:srgbClr>
                  </a:outerShdw>
                </a:effectLst>
              </a:rPr>
              <a:t>Motivation</a:t>
            </a:r>
          </a:p>
        </p:txBody>
      </p:sp>
      <p:sp>
        <p:nvSpPr>
          <p:cNvPr id="30" name="Rectangle 29"/>
          <p:cNvSpPr/>
          <p:nvPr/>
        </p:nvSpPr>
        <p:spPr>
          <a:xfrm>
            <a:off x="2343848" y="1772354"/>
            <a:ext cx="4039620" cy="355482"/>
          </a:xfrm>
          <a:prstGeom prst="rect">
            <a:avLst/>
          </a:prstGeom>
        </p:spPr>
        <p:txBody>
          <a:bodyPr wrap="square">
            <a:spAutoFit/>
          </a:bodyPr>
          <a:lstStyle/>
          <a:p>
            <a:pPr eaLnBrk="1" hangingPunct="1">
              <a:lnSpc>
                <a:spcPct val="95000"/>
              </a:lnSpc>
              <a:spcBef>
                <a:spcPct val="10000"/>
              </a:spcBef>
              <a:spcAft>
                <a:spcPct val="25000"/>
              </a:spcAft>
              <a:buClr>
                <a:srgbClr val="F36F21"/>
              </a:buClr>
              <a:buSzPct val="110000"/>
              <a:buFont typeface="Wingdings" pitchFamily="2" charset="2"/>
              <a:buNone/>
            </a:pPr>
            <a:r>
              <a:rPr lang="en-US" b="1" dirty="0"/>
              <a:t> </a:t>
            </a:r>
            <a:r>
              <a:rPr lang="en-US" b="1" dirty="0" smtClean="0"/>
              <a:t> Systems of polynomial equations</a:t>
            </a:r>
            <a:endParaRPr lang="en-US" b="1" i="0" dirty="0"/>
          </a:p>
        </p:txBody>
      </p:sp>
      <p:sp>
        <p:nvSpPr>
          <p:cNvPr id="31" name="Rectangle 30"/>
          <p:cNvSpPr/>
          <p:nvPr/>
        </p:nvSpPr>
        <p:spPr>
          <a:xfrm>
            <a:off x="360480" y="1016066"/>
            <a:ext cx="8460196" cy="355482"/>
          </a:xfrm>
          <a:prstGeom prst="rect">
            <a:avLst/>
          </a:prstGeom>
        </p:spPr>
        <p:txBody>
          <a:bodyPr wrap="square">
            <a:spAutoFit/>
          </a:bodyPr>
          <a:lstStyle/>
          <a:p>
            <a:pPr eaLnBrk="1" hangingPunct="1">
              <a:lnSpc>
                <a:spcPct val="95000"/>
              </a:lnSpc>
              <a:spcBef>
                <a:spcPct val="10000"/>
              </a:spcBef>
              <a:spcAft>
                <a:spcPct val="25000"/>
              </a:spcAft>
              <a:buClr>
                <a:srgbClr val="F36F21"/>
              </a:buClr>
              <a:buSzPct val="110000"/>
              <a:buFont typeface="Wingdings" pitchFamily="2" charset="2"/>
              <a:buNone/>
            </a:pPr>
            <a:r>
              <a:rPr lang="en-US" b="1" i="0" dirty="0" smtClean="0"/>
              <a:t>Camera geometry problems - </a:t>
            </a:r>
            <a:r>
              <a:rPr lang="en-US" dirty="0" smtClean="0"/>
              <a:t>calibration, pose estimation</a:t>
            </a:r>
            <a:endParaRPr lang="en-US" dirty="0"/>
          </a:p>
        </p:txBody>
      </p:sp>
      <p:sp>
        <p:nvSpPr>
          <p:cNvPr id="32" name="Right Arrow 31"/>
          <p:cNvSpPr/>
          <p:nvPr/>
        </p:nvSpPr>
        <p:spPr>
          <a:xfrm rot="5400000">
            <a:off x="4101498" y="1481366"/>
            <a:ext cx="400807" cy="181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Right Arrow 28"/>
          <p:cNvSpPr/>
          <p:nvPr/>
        </p:nvSpPr>
        <p:spPr>
          <a:xfrm rot="5400000">
            <a:off x="2088103" y="3939120"/>
            <a:ext cx="403653" cy="177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video.avi">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788137" y="4345752"/>
            <a:ext cx="3029744" cy="1704231"/>
          </a:xfrm>
          <a:prstGeom prst="rect">
            <a:avLst/>
          </a:prstGeom>
        </p:spPr>
      </p:pic>
      <p:sp>
        <p:nvSpPr>
          <p:cNvPr id="4" name="Rectangle 3"/>
          <p:cNvSpPr/>
          <p:nvPr/>
        </p:nvSpPr>
        <p:spPr>
          <a:xfrm>
            <a:off x="4590578" y="4288383"/>
            <a:ext cx="4432232" cy="1200329"/>
          </a:xfrm>
          <a:prstGeom prst="rect">
            <a:avLst/>
          </a:prstGeom>
        </p:spPr>
        <p:txBody>
          <a:bodyPr wrap="square">
            <a:spAutoFit/>
          </a:bodyPr>
          <a:lstStyle/>
          <a:p>
            <a:pPr>
              <a:lnSpc>
                <a:spcPct val="90000"/>
              </a:lnSpc>
              <a:spcAft>
                <a:spcPct val="20000"/>
              </a:spcAft>
              <a:buClr>
                <a:srgbClr val="292929"/>
              </a:buClr>
            </a:pPr>
            <a:r>
              <a:rPr lang="en-US" b="1" dirty="0" smtClean="0"/>
              <a:t>All</a:t>
            </a:r>
            <a:r>
              <a:rPr lang="en-US" dirty="0" smtClean="0"/>
              <a:t> </a:t>
            </a:r>
            <a:r>
              <a:rPr lang="en-US" dirty="0"/>
              <a:t>“non-degenerate” </a:t>
            </a:r>
            <a:r>
              <a:rPr lang="en-US" b="1" dirty="0"/>
              <a:t>instances</a:t>
            </a:r>
            <a:r>
              <a:rPr lang="en-US" dirty="0"/>
              <a:t> of the problem result in </a:t>
            </a:r>
            <a:endParaRPr lang="en-US" dirty="0" smtClean="0"/>
          </a:p>
          <a:p>
            <a:pPr algn="ctr">
              <a:lnSpc>
                <a:spcPct val="90000"/>
              </a:lnSpc>
              <a:spcAft>
                <a:spcPct val="20000"/>
              </a:spcAft>
              <a:buClr>
                <a:srgbClr val="292929"/>
              </a:buClr>
            </a:pPr>
            <a:r>
              <a:rPr lang="en-US" b="1" dirty="0" smtClean="0">
                <a:solidFill>
                  <a:srgbClr val="F36F21"/>
                </a:solidFill>
              </a:rPr>
              <a:t>systems </a:t>
            </a:r>
            <a:r>
              <a:rPr lang="en-US" b="1" dirty="0">
                <a:solidFill>
                  <a:srgbClr val="F36F21"/>
                </a:solidFill>
              </a:rPr>
              <a:t>of equations of the </a:t>
            </a:r>
            <a:r>
              <a:rPr lang="en-US" b="1" dirty="0" smtClean="0">
                <a:solidFill>
                  <a:srgbClr val="F36F21"/>
                </a:solidFill>
              </a:rPr>
              <a:t>same form</a:t>
            </a:r>
            <a:r>
              <a:rPr lang="en-US" dirty="0" smtClean="0"/>
              <a:t> </a:t>
            </a:r>
          </a:p>
          <a:p>
            <a:pPr algn="ctr">
              <a:lnSpc>
                <a:spcPct val="90000"/>
              </a:lnSpc>
              <a:spcAft>
                <a:spcPct val="20000"/>
              </a:spcAft>
              <a:buClr>
                <a:srgbClr val="292929"/>
              </a:buClr>
            </a:pPr>
            <a:r>
              <a:rPr lang="en-US" dirty="0" smtClean="0"/>
              <a:t>(same monomials, different coefficients</a:t>
            </a:r>
            <a:r>
              <a:rPr lang="en-US" dirty="0"/>
              <a:t>)</a:t>
            </a:r>
            <a:endParaRPr lang="cs-CZ" noProof="1"/>
          </a:p>
        </p:txBody>
      </p:sp>
      <p:sp>
        <p:nvSpPr>
          <p:cNvPr id="33" name="Right Arrow 32"/>
          <p:cNvSpPr/>
          <p:nvPr/>
        </p:nvSpPr>
        <p:spPr>
          <a:xfrm rot="5400000">
            <a:off x="6391020" y="3938366"/>
            <a:ext cx="403653" cy="177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2294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3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3"/>
                </p:tgtEl>
              </p:cMediaNode>
            </p:video>
          </p:childTnLst>
        </p:cTn>
      </p:par>
    </p:tnLst>
    <p:bldLst>
      <p:bldP spid="28" grpId="0"/>
      <p:bldP spid="30" grpId="0"/>
      <p:bldP spid="31" grpId="0"/>
      <p:bldP spid="32" grpId="0" animBg="1"/>
      <p:bldP spid="29" grpId="0" animBg="1"/>
      <p:bldP spid="4" grpId="0"/>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3277820"/>
          </a:xfrm>
          <a:prstGeom prst="rect">
            <a:avLst/>
          </a:prstGeom>
        </p:spPr>
        <p:txBody>
          <a:bodyPr wrap="square">
            <a:spAutoFit/>
          </a:bodyPr>
          <a:lstStyle/>
          <a:p>
            <a:r>
              <a:rPr lang="en-US" b="1" dirty="0" smtClean="0"/>
              <a:t>Suggestion 2</a:t>
            </a:r>
            <a:endParaRPr lang="cs-CZ" b="1" dirty="0"/>
          </a:p>
          <a:p>
            <a:endParaRPr lang="en-US" sz="1400" dirty="0" smtClean="0"/>
          </a:p>
          <a:p>
            <a:r>
              <a:rPr lang="en-US" sz="1400" dirty="0" smtClean="0"/>
              <a:t>“…find </a:t>
            </a:r>
            <a:r>
              <a:rPr lang="en-US" sz="1400" dirty="0"/>
              <a:t>methods that exploit the symmetry </a:t>
            </a:r>
            <a:r>
              <a:rPr lang="en-US" sz="1400" dirty="0" smtClean="0"/>
              <a:t>and </a:t>
            </a:r>
            <a:r>
              <a:rPr lang="en-US" sz="1400" dirty="0" err="1" smtClean="0"/>
              <a:t>sparsity</a:t>
            </a:r>
            <a:r>
              <a:rPr lang="en-US" sz="1400" dirty="0" smtClean="0"/>
              <a:t> </a:t>
            </a:r>
            <a:r>
              <a:rPr lang="en-US" sz="1400" dirty="0"/>
              <a:t>of the polynomials at hand. </a:t>
            </a:r>
            <a:r>
              <a:rPr lang="en-US" sz="1400" dirty="0" smtClean="0"/>
              <a:t>…However</a:t>
            </a:r>
            <a:r>
              <a:rPr lang="en-US" sz="1400" dirty="0"/>
              <a:t>, there are some </a:t>
            </a:r>
            <a:r>
              <a:rPr lang="en-US" sz="1400" dirty="0" smtClean="0"/>
              <a:t>new developments </a:t>
            </a:r>
            <a:r>
              <a:rPr lang="en-US" sz="1400" dirty="0"/>
              <a:t>in understanding </a:t>
            </a:r>
            <a:r>
              <a:rPr lang="en-US" sz="1400" dirty="0" err="1"/>
              <a:t>equivariant</a:t>
            </a:r>
            <a:r>
              <a:rPr lang="en-US" sz="1400" dirty="0"/>
              <a:t> bases of ideals. </a:t>
            </a:r>
            <a:r>
              <a:rPr lang="en-US" sz="1400" dirty="0" err="1"/>
              <a:t>Sparsity</a:t>
            </a:r>
            <a:r>
              <a:rPr lang="en-US" sz="1400" dirty="0"/>
              <a:t> patterns are </a:t>
            </a:r>
            <a:r>
              <a:rPr lang="en-US" sz="1400" dirty="0" smtClean="0"/>
              <a:t>omnipresent in </a:t>
            </a:r>
            <a:r>
              <a:rPr lang="en-US" sz="1400" dirty="0"/>
              <a:t>the ideals in </a:t>
            </a:r>
            <a:r>
              <a:rPr lang="en-US" sz="1400" dirty="0" err="1"/>
              <a:t>multiview</a:t>
            </a:r>
            <a:r>
              <a:rPr lang="en-US" sz="1400" dirty="0"/>
              <a:t> geometry. While the methods in this thesis do exploit </a:t>
            </a:r>
            <a:r>
              <a:rPr lang="en-US" sz="1400" dirty="0" err="1"/>
              <a:t>sparsity</a:t>
            </a:r>
            <a:r>
              <a:rPr lang="en-US" sz="1400" dirty="0"/>
              <a:t> </a:t>
            </a:r>
            <a:r>
              <a:rPr lang="en-US" sz="1400" dirty="0" smtClean="0"/>
              <a:t>while designing </a:t>
            </a:r>
            <a:r>
              <a:rPr lang="en-US" sz="1400" dirty="0"/>
              <a:t>the Gauss-Jordan eliminations needed in the construction of multiplication matrices,</a:t>
            </a:r>
          </a:p>
          <a:p>
            <a:r>
              <a:rPr lang="en-US" sz="1400" dirty="0"/>
              <a:t>perhaps other </a:t>
            </a:r>
            <a:r>
              <a:rPr lang="en-US" sz="1400" dirty="0" err="1"/>
              <a:t>sparsity</a:t>
            </a:r>
            <a:r>
              <a:rPr lang="en-US" sz="1400" dirty="0"/>
              <a:t> techniques can be looked into as well.</a:t>
            </a:r>
            <a:r>
              <a:rPr lang="en-US" sz="1400" dirty="0" smtClean="0"/>
              <a:t>.”</a:t>
            </a:r>
          </a:p>
          <a:p>
            <a:endParaRPr lang="en-US" sz="1400" dirty="0"/>
          </a:p>
          <a:p>
            <a:r>
              <a:rPr lang="en-US" b="1" dirty="0" smtClean="0"/>
              <a:t>Answer 2</a:t>
            </a:r>
          </a:p>
          <a:p>
            <a:endParaRPr lang="en-US" b="1" dirty="0"/>
          </a:p>
          <a:p>
            <a:pPr marL="285750" indent="-285750">
              <a:buFont typeface="Arial" panose="020B0604020202020204" pitchFamily="34" charset="0"/>
              <a:buChar char="•"/>
            </a:pPr>
            <a:r>
              <a:rPr lang="en-US" sz="1400" dirty="0" smtClean="0"/>
              <a:t>Sparse techniques, e.g. sparse resultants, are really interesting area for further research and we definitely want to study them in our next work</a:t>
            </a:r>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Suggestions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3019615956"/>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2"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pPr lvl="3"/>
            <a:endParaRPr lang="en-GB" sz="3200" dirty="0" smtClean="0">
              <a:solidFill>
                <a:schemeClr val="accent5">
                  <a:lumMod val="50000"/>
                </a:schemeClr>
              </a:solidFill>
              <a:effectLst>
                <a:outerShdw blurRad="38100" dist="38100" dir="2700000" algn="tl">
                  <a:srgbClr val="000000">
                    <a:alpha val="43137"/>
                  </a:srgbClr>
                </a:outerShdw>
              </a:effectLst>
            </a:endParaRPr>
          </a:p>
        </p:txBody>
      </p:sp>
      <p:sp>
        <p:nvSpPr>
          <p:cNvPr id="13" name="Zástupný symbol obsahu 2"/>
          <p:cNvSpPr txBox="1">
            <a:spLocks/>
          </p:cNvSpPr>
          <p:nvPr/>
        </p:nvSpPr>
        <p:spPr bwMode="auto">
          <a:xfrm>
            <a:off x="457200" y="123007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20000"/>
              </a:spcBef>
              <a:spcAft>
                <a:spcPct val="0"/>
              </a:spcAft>
              <a:buFont typeface="Wingdings" pitchFamily="2" charset="2"/>
              <a:buChar char="§"/>
              <a:defRPr sz="1600">
                <a:solidFill>
                  <a:schemeClr val="tx1"/>
                </a:solidFill>
                <a:latin typeface="+mn-lt"/>
                <a:ea typeface="+mn-ea"/>
                <a:cs typeface="+mn-cs"/>
              </a:defRPr>
            </a:lvl1pPr>
            <a:lvl2pPr marL="444500" indent="-261938" algn="l" rtl="0" eaLnBrk="0" fontAlgn="base" hangingPunct="0">
              <a:spcBef>
                <a:spcPct val="20000"/>
              </a:spcBef>
              <a:spcAft>
                <a:spcPct val="0"/>
              </a:spcAft>
              <a:buChar char="–"/>
              <a:defRPr sz="1600">
                <a:solidFill>
                  <a:schemeClr val="tx1"/>
                </a:solidFill>
                <a:latin typeface="+mn-lt"/>
                <a:cs typeface="+mn-cs"/>
              </a:defRPr>
            </a:lvl2pPr>
            <a:lvl3pPr marL="720725" indent="-274638" algn="l" rtl="0" eaLnBrk="0" fontAlgn="base" hangingPunct="0">
              <a:spcBef>
                <a:spcPct val="20000"/>
              </a:spcBef>
              <a:spcAft>
                <a:spcPct val="0"/>
              </a:spcAft>
              <a:buChar char="•"/>
              <a:defRPr sz="1600">
                <a:solidFill>
                  <a:schemeClr val="tx1"/>
                </a:solidFill>
                <a:latin typeface="+mn-lt"/>
                <a:cs typeface="+mn-cs"/>
              </a:defRPr>
            </a:lvl3pPr>
            <a:lvl4pPr marL="987425" indent="-265113" algn="l" rtl="0" eaLnBrk="0" fontAlgn="base" hangingPunct="0">
              <a:spcBef>
                <a:spcPct val="20000"/>
              </a:spcBef>
              <a:spcAft>
                <a:spcPct val="0"/>
              </a:spcAft>
              <a:buChar char="–"/>
              <a:defRPr sz="1600">
                <a:solidFill>
                  <a:schemeClr val="tx1"/>
                </a:solidFill>
                <a:latin typeface="+mn-lt"/>
                <a:cs typeface="+mn-cs"/>
              </a:defRPr>
            </a:lvl4pPr>
            <a:lvl5pPr marL="1254125" indent="-265113" algn="l" rtl="0" eaLnBrk="0" fontAlgn="base" hangingPunct="0">
              <a:spcBef>
                <a:spcPct val="20000"/>
              </a:spcBef>
              <a:spcAft>
                <a:spcPct val="0"/>
              </a:spcAft>
              <a:buChar char="»"/>
              <a:defRPr sz="1600">
                <a:solidFill>
                  <a:schemeClr val="tx1"/>
                </a:solidFill>
                <a:latin typeface="+mn-lt"/>
                <a:cs typeface="+mn-cs"/>
              </a:defRPr>
            </a:lvl5pPr>
            <a:lvl6pPr marL="1711325" indent="-265113" algn="l" rtl="0" eaLnBrk="0" fontAlgn="base" hangingPunct="0">
              <a:spcBef>
                <a:spcPct val="20000"/>
              </a:spcBef>
              <a:spcAft>
                <a:spcPct val="0"/>
              </a:spcAft>
              <a:buChar char="»"/>
              <a:defRPr>
                <a:solidFill>
                  <a:schemeClr val="tx1"/>
                </a:solidFill>
                <a:latin typeface="+mn-lt"/>
                <a:cs typeface="+mn-cs"/>
              </a:defRPr>
            </a:lvl6pPr>
            <a:lvl7pPr marL="2168525" indent="-265113" algn="l" rtl="0" eaLnBrk="0" fontAlgn="base" hangingPunct="0">
              <a:spcBef>
                <a:spcPct val="20000"/>
              </a:spcBef>
              <a:spcAft>
                <a:spcPct val="0"/>
              </a:spcAft>
              <a:buChar char="»"/>
              <a:defRPr>
                <a:solidFill>
                  <a:schemeClr val="tx1"/>
                </a:solidFill>
                <a:latin typeface="+mn-lt"/>
                <a:cs typeface="+mn-cs"/>
              </a:defRPr>
            </a:lvl7pPr>
            <a:lvl8pPr marL="2625725" indent="-265113" algn="l" rtl="0" eaLnBrk="0" fontAlgn="base" hangingPunct="0">
              <a:spcBef>
                <a:spcPct val="20000"/>
              </a:spcBef>
              <a:spcAft>
                <a:spcPct val="0"/>
              </a:spcAft>
              <a:buChar char="»"/>
              <a:defRPr>
                <a:solidFill>
                  <a:schemeClr val="tx1"/>
                </a:solidFill>
                <a:latin typeface="+mn-lt"/>
                <a:cs typeface="+mn-cs"/>
              </a:defRPr>
            </a:lvl8pPr>
            <a:lvl9pPr marL="3082925" indent="-265113" algn="l" rtl="0" eaLnBrk="0" fontAlgn="base" hangingPunct="0">
              <a:spcBef>
                <a:spcPct val="20000"/>
              </a:spcBef>
              <a:spcAft>
                <a:spcPct val="0"/>
              </a:spcAft>
              <a:buChar char="»"/>
              <a:defRPr>
                <a:solidFill>
                  <a:schemeClr val="tx1"/>
                </a:solidFill>
                <a:latin typeface="+mn-lt"/>
                <a:cs typeface="+mn-cs"/>
              </a:defRPr>
            </a:lvl9pPr>
          </a:lstStyle>
          <a:p>
            <a:endParaRPr lang="en-US" smtClean="0">
              <a:solidFill>
                <a:srgbClr val="F36F21"/>
              </a:solidFill>
            </a:endParaRPr>
          </a:p>
          <a:p>
            <a:endParaRPr lang="en-US"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a:p>
            <a:endParaRPr lang="en-US" sz="2400" b="1" smtClean="0">
              <a:solidFill>
                <a:srgbClr val="F36F21"/>
              </a:solidFill>
            </a:endParaRPr>
          </a:p>
        </p:txBody>
      </p:sp>
      <p:sp>
        <p:nvSpPr>
          <p:cNvPr id="2" name="Rectangle 1"/>
          <p:cNvSpPr/>
          <p:nvPr/>
        </p:nvSpPr>
        <p:spPr>
          <a:xfrm>
            <a:off x="459580" y="1183283"/>
            <a:ext cx="8341519" cy="3493264"/>
          </a:xfrm>
          <a:prstGeom prst="rect">
            <a:avLst/>
          </a:prstGeom>
        </p:spPr>
        <p:txBody>
          <a:bodyPr wrap="square">
            <a:spAutoFit/>
          </a:bodyPr>
          <a:lstStyle/>
          <a:p>
            <a:r>
              <a:rPr lang="en-US" b="1" dirty="0" smtClean="0"/>
              <a:t>Suggestion 3</a:t>
            </a:r>
            <a:endParaRPr lang="cs-CZ" b="1" dirty="0"/>
          </a:p>
          <a:p>
            <a:endParaRPr lang="en-US" sz="1400" dirty="0" smtClean="0"/>
          </a:p>
          <a:p>
            <a:r>
              <a:rPr lang="en-US" sz="1400" dirty="0" smtClean="0"/>
              <a:t>“…n </a:t>
            </a:r>
            <a:r>
              <a:rPr lang="en-US" sz="1400" dirty="0"/>
              <a:t>most applications </a:t>
            </a:r>
            <a:r>
              <a:rPr lang="en-US" sz="1400" dirty="0" smtClean="0"/>
              <a:t>including </a:t>
            </a:r>
            <a:r>
              <a:rPr lang="en-US" sz="1400" dirty="0"/>
              <a:t>the applications studied here, the real interest is in understanding and </a:t>
            </a:r>
            <a:r>
              <a:rPr lang="en-US" sz="1400" dirty="0" smtClean="0"/>
              <a:t>finding </a:t>
            </a:r>
            <a:r>
              <a:rPr lang="en-US" sz="1400" dirty="0"/>
              <a:t>the real </a:t>
            </a:r>
            <a:r>
              <a:rPr lang="en-US" sz="1400" dirty="0" smtClean="0"/>
              <a:t>roots of </a:t>
            </a:r>
            <a:r>
              <a:rPr lang="en-US" sz="1400" dirty="0"/>
              <a:t>the polynomial systems. This thesis does an excellent job of </a:t>
            </a:r>
            <a:r>
              <a:rPr lang="en-US" sz="1400" dirty="0" smtClean="0"/>
              <a:t>finding </a:t>
            </a:r>
            <a:r>
              <a:rPr lang="en-US" sz="1400" dirty="0"/>
              <a:t>complex solutions. </a:t>
            </a:r>
            <a:r>
              <a:rPr lang="en-US" sz="1400" dirty="0" smtClean="0"/>
              <a:t>The much </a:t>
            </a:r>
            <a:r>
              <a:rPr lang="en-US" sz="1400" dirty="0"/>
              <a:t>harder task of understanding the real solutions is worth looking at next and will </a:t>
            </a:r>
            <a:r>
              <a:rPr lang="en-US" sz="1400" dirty="0" smtClean="0"/>
              <a:t>require </a:t>
            </a:r>
            <a:r>
              <a:rPr lang="en-US" sz="1400" dirty="0" err="1" smtClean="0"/>
              <a:t>dierent</a:t>
            </a:r>
            <a:r>
              <a:rPr lang="en-US" sz="1400" dirty="0" smtClean="0"/>
              <a:t> </a:t>
            </a:r>
            <a:r>
              <a:rPr lang="en-US" sz="1400" dirty="0"/>
              <a:t>techniques and ideas. This work provides an entry way for an </a:t>
            </a:r>
            <a:r>
              <a:rPr lang="en-US" sz="1400" dirty="0" smtClean="0"/>
              <a:t>in depth </a:t>
            </a:r>
            <a:r>
              <a:rPr lang="en-US" sz="1400" dirty="0"/>
              <a:t>investigation of</a:t>
            </a:r>
          </a:p>
          <a:p>
            <a:r>
              <a:rPr lang="cs-CZ" sz="1400" dirty="0"/>
              <a:t>real solutions.</a:t>
            </a:r>
            <a:r>
              <a:rPr lang="en-US" sz="1400" dirty="0" smtClean="0"/>
              <a:t>..”</a:t>
            </a:r>
          </a:p>
          <a:p>
            <a:endParaRPr lang="en-US" sz="1400" dirty="0"/>
          </a:p>
          <a:p>
            <a:r>
              <a:rPr lang="en-US" b="1" dirty="0" smtClean="0"/>
              <a:t>Answer 3</a:t>
            </a:r>
          </a:p>
          <a:p>
            <a:endParaRPr lang="en-US" b="1" dirty="0"/>
          </a:p>
          <a:p>
            <a:pPr marL="285750" indent="-285750">
              <a:buFont typeface="Arial" panose="020B0604020202020204" pitchFamily="34" charset="0"/>
              <a:buChar char="•"/>
            </a:pPr>
            <a:r>
              <a:rPr lang="en-US" sz="1400" dirty="0" smtClean="0"/>
              <a:t>Finding only real roots is an important and complex problem</a:t>
            </a:r>
          </a:p>
          <a:p>
            <a:pPr marL="285750" indent="-285750">
              <a:buFont typeface="Arial" panose="020B0604020202020204" pitchFamily="34" charset="0"/>
              <a:buChar char="•"/>
            </a:pPr>
            <a:r>
              <a:rPr lang="en-US" sz="1400" dirty="0" smtClean="0"/>
              <a:t>We are somehow  dealing with this when we are replacing eigenvalue computations with characteristic polynomial construction and finding only real roots of this characteristic polynomial </a:t>
            </a:r>
          </a:p>
          <a:p>
            <a:endParaRPr lang="cs-CZ" sz="1400" dirty="0"/>
          </a:p>
          <a:p>
            <a:endParaRPr lang="cs-CZ" sz="1300" dirty="0"/>
          </a:p>
        </p:txBody>
      </p:sp>
      <p:sp>
        <p:nvSpPr>
          <p:cNvPr id="11" name="Rectangle 16"/>
          <p:cNvSpPr txBox="1">
            <a:spLocks noChangeArrowheads="1"/>
          </p:cNvSpPr>
          <p:nvPr/>
        </p:nvSpPr>
        <p:spPr bwMode="gray">
          <a:xfrm>
            <a:off x="452438" y="5635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Suggestions</a:t>
            </a:r>
            <a:endParaRPr lang="en-GB" sz="3200" dirty="0">
              <a:solidFill>
                <a:schemeClr val="accent5">
                  <a:lumMod val="50000"/>
                </a:schemeClr>
              </a:solidFill>
              <a:effectLst>
                <a:outerShdw blurRad="38100" dist="38100" dir="2700000" algn="tl">
                  <a:srgbClr val="000000">
                    <a:alpha val="43137"/>
                  </a:srgbClr>
                </a:outerShdw>
              </a:effectLst>
            </a:endParaRPr>
          </a:p>
        </p:txBody>
      </p:sp>
      <p:grpSp>
        <p:nvGrpSpPr>
          <p:cNvPr id="10" name="Group 31"/>
          <p:cNvGrpSpPr>
            <a:grpSpLocks/>
          </p:cNvGrpSpPr>
          <p:nvPr/>
        </p:nvGrpSpPr>
        <p:grpSpPr bwMode="auto">
          <a:xfrm rot="5400000">
            <a:off x="2216151" y="4352926"/>
            <a:ext cx="144460" cy="3976687"/>
            <a:chOff x="3424" y="1389"/>
            <a:chExt cx="182" cy="2132"/>
          </a:xfrm>
        </p:grpSpPr>
        <p:sp>
          <p:nvSpPr>
            <p:cNvPr id="12"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4"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3277979631"/>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500"/>
                                        <p:tgtEl>
                                          <p:spTgt spid="2">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2" name="Group 31"/>
          <p:cNvGrpSpPr>
            <a:grpSpLocks/>
          </p:cNvGrpSpPr>
          <p:nvPr/>
        </p:nvGrpSpPr>
        <p:grpSpPr bwMode="auto">
          <a:xfrm rot="5400000">
            <a:off x="476251" y="6092827"/>
            <a:ext cx="144462" cy="496887"/>
            <a:chOff x="3424" y="1389"/>
            <a:chExt cx="182" cy="2132"/>
          </a:xfrm>
        </p:grpSpPr>
        <p:sp>
          <p:nvSpPr>
            <p:cNvPr id="719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9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Motivation</a:t>
            </a:r>
          </a:p>
        </p:txBody>
      </p:sp>
      <p:sp>
        <p:nvSpPr>
          <p:cNvPr id="35" name="Rectangle 34"/>
          <p:cNvSpPr/>
          <p:nvPr/>
        </p:nvSpPr>
        <p:spPr>
          <a:xfrm>
            <a:off x="518092" y="1016066"/>
            <a:ext cx="8079241" cy="3139321"/>
          </a:xfrm>
          <a:prstGeom prst="rect">
            <a:avLst/>
          </a:prstGeom>
        </p:spPr>
        <p:txBody>
          <a:bodyPr wrap="square">
            <a:spAutoFit/>
          </a:bodyPr>
          <a:lstStyle/>
          <a:p>
            <a:pPr marL="285750" indent="-285750" eaLnBrk="1" hangingPunct="1">
              <a:lnSpc>
                <a:spcPct val="95000"/>
              </a:lnSpc>
              <a:spcBef>
                <a:spcPct val="10000"/>
              </a:spcBef>
              <a:spcAft>
                <a:spcPct val="25000"/>
              </a:spcAft>
              <a:buSzPct val="110000"/>
              <a:buFont typeface="Arial" panose="020B0604020202020204" pitchFamily="34" charset="0"/>
              <a:buChar char="•"/>
            </a:pPr>
            <a:r>
              <a:rPr lang="en-US" b="1" dirty="0" smtClean="0"/>
              <a:t>Not trivial systems </a:t>
            </a:r>
          </a:p>
          <a:p>
            <a:pPr marL="742950" lvl="1" indent="-285750">
              <a:lnSpc>
                <a:spcPct val="95000"/>
              </a:lnSpc>
              <a:spcBef>
                <a:spcPct val="10000"/>
              </a:spcBef>
              <a:spcAft>
                <a:spcPct val="25000"/>
              </a:spcAft>
              <a:buSzPct val="110000"/>
              <a:buFont typeface="Arial" panose="020B0604020202020204" pitchFamily="34" charset="0"/>
              <a:buChar char="•"/>
            </a:pPr>
            <a:r>
              <a:rPr lang="en-US" dirty="0" smtClean="0"/>
              <a:t>up to 10 unknowns, degree 6</a:t>
            </a:r>
          </a:p>
          <a:p>
            <a:pPr marL="285750" indent="-285750">
              <a:lnSpc>
                <a:spcPct val="95000"/>
              </a:lnSpc>
              <a:spcBef>
                <a:spcPct val="10000"/>
              </a:spcBef>
              <a:spcAft>
                <a:spcPct val="25000"/>
              </a:spcAft>
              <a:buSzPct val="110000"/>
              <a:buFont typeface="Arial" panose="020B0604020202020204" pitchFamily="34" charset="0"/>
              <a:buChar char="•"/>
            </a:pPr>
            <a:r>
              <a:rPr lang="en-US" b="1" dirty="0"/>
              <a:t>Contaminated </a:t>
            </a:r>
            <a:r>
              <a:rPr lang="sk-SK" b="1" dirty="0"/>
              <a:t>input </a:t>
            </a:r>
            <a:r>
              <a:rPr lang="sk-SK" dirty="0"/>
              <a:t>measurements</a:t>
            </a:r>
            <a:r>
              <a:rPr lang="en-US" dirty="0"/>
              <a:t> </a:t>
            </a:r>
            <a:r>
              <a:rPr lang="en-US" dirty="0" smtClean="0"/>
              <a:t>      problems </a:t>
            </a:r>
            <a:r>
              <a:rPr lang="en-US" dirty="0"/>
              <a:t>have to be solved for many different </a:t>
            </a:r>
            <a:r>
              <a:rPr lang="en-US" dirty="0" smtClean="0"/>
              <a:t>inputs (RANSAC)</a:t>
            </a:r>
          </a:p>
          <a:p>
            <a:pPr marL="285750" indent="-285750">
              <a:lnSpc>
                <a:spcPct val="95000"/>
              </a:lnSpc>
              <a:spcBef>
                <a:spcPct val="10000"/>
              </a:spcBef>
              <a:spcAft>
                <a:spcPct val="25000"/>
              </a:spcAft>
              <a:buSzPct val="110000"/>
              <a:buFont typeface="Arial" panose="020B0604020202020204" pitchFamily="34" charset="0"/>
              <a:buChar char="•"/>
            </a:pPr>
            <a:r>
              <a:rPr lang="en-US" b="1" dirty="0"/>
              <a:t>High</a:t>
            </a:r>
            <a:r>
              <a:rPr lang="en-US" dirty="0"/>
              <a:t> or even real-time </a:t>
            </a:r>
            <a:r>
              <a:rPr lang="sk-SK" b="1" dirty="0"/>
              <a:t>performance</a:t>
            </a:r>
            <a:endParaRPr lang="en-US" b="1" dirty="0"/>
          </a:p>
          <a:p>
            <a:pPr>
              <a:lnSpc>
                <a:spcPct val="95000"/>
              </a:lnSpc>
              <a:spcBef>
                <a:spcPct val="10000"/>
              </a:spcBef>
              <a:spcAft>
                <a:spcPct val="25000"/>
              </a:spcAft>
              <a:buSzPct val="110000"/>
            </a:pPr>
            <a:endParaRPr lang="en-US" dirty="0" smtClean="0"/>
          </a:p>
          <a:p>
            <a:pPr marL="285750" indent="-285750">
              <a:lnSpc>
                <a:spcPct val="95000"/>
              </a:lnSpc>
              <a:spcBef>
                <a:spcPct val="10000"/>
              </a:spcBef>
              <a:spcAft>
                <a:spcPct val="25000"/>
              </a:spcAft>
              <a:buSzPct val="110000"/>
              <a:buFont typeface="Arial" panose="020B0604020202020204" pitchFamily="34" charset="0"/>
              <a:buChar char="•"/>
            </a:pPr>
            <a:endParaRPr lang="en-US" dirty="0" smtClean="0"/>
          </a:p>
          <a:p>
            <a:pPr marL="742950" lvl="1" indent="-285750">
              <a:lnSpc>
                <a:spcPct val="95000"/>
              </a:lnSpc>
              <a:spcBef>
                <a:spcPct val="10000"/>
              </a:spcBef>
              <a:spcAft>
                <a:spcPct val="25000"/>
              </a:spcAft>
              <a:buSzPct val="110000"/>
              <a:buFont typeface="Arial" panose="020B0604020202020204" pitchFamily="34" charset="0"/>
              <a:buChar char="•"/>
            </a:pPr>
            <a:endParaRPr lang="en-US" i="0" dirty="0" smtClean="0"/>
          </a:p>
          <a:p>
            <a:pPr marL="742950" lvl="1" indent="-285750">
              <a:lnSpc>
                <a:spcPct val="95000"/>
              </a:lnSpc>
              <a:spcBef>
                <a:spcPct val="10000"/>
              </a:spcBef>
              <a:spcAft>
                <a:spcPct val="25000"/>
              </a:spcAft>
              <a:buSzPct val="110000"/>
              <a:buFont typeface="Arial" panose="020B0604020202020204" pitchFamily="34" charset="0"/>
              <a:buChar char="•"/>
            </a:pPr>
            <a:endParaRPr lang="en-US" i="0" dirty="0"/>
          </a:p>
        </p:txBody>
      </p:sp>
      <p:sp>
        <p:nvSpPr>
          <p:cNvPr id="22" name="Rectangle 21"/>
          <p:cNvSpPr/>
          <p:nvPr/>
        </p:nvSpPr>
        <p:spPr>
          <a:xfrm>
            <a:off x="178593" y="4490762"/>
            <a:ext cx="8768011" cy="46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Rectangle 41"/>
          <p:cNvSpPr>
            <a:spLocks noChangeArrowheads="1"/>
          </p:cNvSpPr>
          <p:nvPr/>
        </p:nvSpPr>
        <p:spPr bwMode="auto">
          <a:xfrm rot="5400000">
            <a:off x="512366" y="6128941"/>
            <a:ext cx="72230" cy="496888"/>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 name="Rectangle 2"/>
          <p:cNvSpPr/>
          <p:nvPr/>
        </p:nvSpPr>
        <p:spPr>
          <a:xfrm>
            <a:off x="866775" y="3164887"/>
            <a:ext cx="7572375" cy="618631"/>
          </a:xfrm>
          <a:prstGeom prst="rect">
            <a:avLst/>
          </a:prstGeom>
        </p:spPr>
        <p:txBody>
          <a:bodyPr wrap="square">
            <a:spAutoFit/>
          </a:bodyPr>
          <a:lstStyle/>
          <a:p>
            <a:pPr>
              <a:lnSpc>
                <a:spcPct val="95000"/>
              </a:lnSpc>
              <a:spcBef>
                <a:spcPct val="10000"/>
              </a:spcBef>
              <a:spcAft>
                <a:spcPct val="25000"/>
              </a:spcAft>
              <a:buSzPct val="110000"/>
            </a:pPr>
            <a:r>
              <a:rPr lang="en-US" b="1" dirty="0"/>
              <a:t>Solve many instances of the same problem, of the same system of polynomial equations only with different coefficients, very fast</a:t>
            </a:r>
            <a:endParaRPr lang="en-GB" b="1" dirty="0"/>
          </a:p>
        </p:txBody>
      </p:sp>
      <p:sp>
        <p:nvSpPr>
          <p:cNvPr id="23" name="Right Arrow 22"/>
          <p:cNvSpPr/>
          <p:nvPr/>
        </p:nvSpPr>
        <p:spPr>
          <a:xfrm rot="5400000">
            <a:off x="4342743" y="2847419"/>
            <a:ext cx="403653" cy="1777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Rectangle 3"/>
          <p:cNvSpPr/>
          <p:nvPr/>
        </p:nvSpPr>
        <p:spPr>
          <a:xfrm>
            <a:off x="548481" y="4151798"/>
            <a:ext cx="8398123" cy="355482"/>
          </a:xfrm>
          <a:prstGeom prst="rect">
            <a:avLst/>
          </a:prstGeom>
        </p:spPr>
        <p:txBody>
          <a:bodyPr wrap="square">
            <a:spAutoFit/>
          </a:bodyPr>
          <a:lstStyle/>
          <a:p>
            <a:pPr marL="285750" indent="-285750" eaLnBrk="1" hangingPunct="1">
              <a:lnSpc>
                <a:spcPct val="95000"/>
              </a:lnSpc>
              <a:spcBef>
                <a:spcPct val="10000"/>
              </a:spcBef>
              <a:spcAft>
                <a:spcPct val="25000"/>
              </a:spcAft>
              <a:buSzPct val="110000"/>
              <a:buFont typeface="Arial" panose="020B0604020202020204" pitchFamily="34" charset="0"/>
              <a:buChar char="•"/>
            </a:pPr>
            <a:r>
              <a:rPr lang="en-US" b="1" dirty="0"/>
              <a:t>Existing software</a:t>
            </a:r>
            <a:r>
              <a:rPr lang="en-US" dirty="0"/>
              <a:t> </a:t>
            </a:r>
            <a:r>
              <a:rPr lang="en-US" dirty="0" smtClean="0"/>
              <a:t>– general </a:t>
            </a:r>
            <a:r>
              <a:rPr lang="en-US" dirty="0"/>
              <a:t>Gr</a:t>
            </a:r>
            <a:r>
              <a:rPr lang="hu-HU" dirty="0"/>
              <a:t>ő</a:t>
            </a:r>
            <a:r>
              <a:rPr lang="en-US" dirty="0" err="1"/>
              <a:t>bner</a:t>
            </a:r>
            <a:r>
              <a:rPr lang="en-US" dirty="0"/>
              <a:t> basis or </a:t>
            </a:r>
            <a:r>
              <a:rPr lang="en-US" dirty="0" smtClean="0"/>
              <a:t>resultant </a:t>
            </a:r>
            <a:r>
              <a:rPr lang="en-US" dirty="0"/>
              <a:t>algorithms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839" y="4507280"/>
            <a:ext cx="1494047" cy="1494047"/>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707" y="4490762"/>
            <a:ext cx="1495297" cy="1495297"/>
          </a:xfrm>
          <a:prstGeom prst="rect">
            <a:avLst/>
          </a:prstGeom>
        </p:spPr>
      </p:pic>
      <p:sp>
        <p:nvSpPr>
          <p:cNvPr id="27" name="Rectangle 26"/>
          <p:cNvSpPr/>
          <p:nvPr/>
        </p:nvSpPr>
        <p:spPr>
          <a:xfrm>
            <a:off x="5975427" y="4724082"/>
            <a:ext cx="1311198"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cap="none" spc="50" dirty="0" smtClean="0">
                <a:ln w="11430"/>
                <a:solidFill>
                  <a:schemeClr val="accent5">
                    <a:lumMod val="50000"/>
                  </a:schemeClr>
                </a:solidFill>
                <a:effectLst>
                  <a:outerShdw blurRad="76200" dist="50800" dir="5400000" algn="tl" rotWithShape="0">
                    <a:srgbClr val="000000">
                      <a:alpha val="65000"/>
                    </a:srgbClr>
                  </a:outerShdw>
                </a:effectLst>
              </a:rPr>
              <a:t>Reliable</a:t>
            </a:r>
          </a:p>
          <a:p>
            <a:pPr algn="ctr"/>
            <a:r>
              <a:rPr lang="en-US" b="1" spc="50" dirty="0" smtClean="0">
                <a:ln w="11430"/>
                <a:solidFill>
                  <a:schemeClr val="accent5">
                    <a:lumMod val="50000"/>
                  </a:schemeClr>
                </a:solidFill>
                <a:effectLst>
                  <a:outerShdw blurRad="76200" dist="50800" dir="5400000" algn="tl" rotWithShape="0">
                    <a:srgbClr val="000000">
                      <a:alpha val="65000"/>
                    </a:srgbClr>
                  </a:outerShdw>
                </a:effectLst>
              </a:rPr>
              <a:t>but</a:t>
            </a:r>
            <a:endParaRPr lang="en-US" b="1" spc="50" dirty="0">
              <a:ln w="11430"/>
              <a:solidFill>
                <a:schemeClr val="accent5">
                  <a:lumMod val="50000"/>
                </a:schemeClr>
              </a:solidFill>
              <a:effectLst>
                <a:outerShdw blurRad="76200" dist="50800" dir="5400000" algn="tl" rotWithShape="0">
                  <a:srgbClr val="000000">
                    <a:alpha val="65000"/>
                  </a:srgbClr>
                </a:outerShdw>
              </a:effectLst>
            </a:endParaRPr>
          </a:p>
          <a:p>
            <a:pPr algn="ctr"/>
            <a:r>
              <a:rPr lang="en-US" b="1" cap="none" spc="50" dirty="0" smtClean="0">
                <a:ln w="11430"/>
                <a:solidFill>
                  <a:schemeClr val="accent5">
                    <a:lumMod val="50000"/>
                  </a:schemeClr>
                </a:solidFill>
                <a:effectLst>
                  <a:outerShdw blurRad="76200" dist="50800" dir="5400000" algn="tl" rotWithShape="0">
                    <a:srgbClr val="000000">
                      <a:alpha val="65000"/>
                    </a:srgbClr>
                  </a:outerShdw>
                </a:effectLst>
              </a:rPr>
              <a:t>SLOW!</a:t>
            </a:r>
            <a:endParaRPr lang="en-US" b="1" cap="none" spc="50" dirty="0">
              <a:ln w="11430"/>
              <a:solidFill>
                <a:schemeClr val="accent5">
                  <a:lumMod val="50000"/>
                </a:schemeClr>
              </a:solidFill>
              <a:effectLst>
                <a:outerShdw blurRad="76200" dist="50800" dir="5400000" algn="tl" rotWithShape="0">
                  <a:srgbClr val="000000">
                    <a:alpha val="65000"/>
                  </a:srgbClr>
                </a:outerShdw>
              </a:effectLst>
            </a:endParaRPr>
          </a:p>
        </p:txBody>
      </p:sp>
      <p:cxnSp>
        <p:nvCxnSpPr>
          <p:cNvPr id="9" name="Straight Arrow Connector 8"/>
          <p:cNvCxnSpPr/>
          <p:nvPr/>
        </p:nvCxnSpPr>
        <p:spPr>
          <a:xfrm>
            <a:off x="4680867" y="1914525"/>
            <a:ext cx="309563" cy="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516128"/>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fade">
                                      <p:cBhvr>
                                        <p:cTn id="12" dur="500"/>
                                        <p:tgtEl>
                                          <p:spTgt spid="3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xEl>
                                              <p:pRg st="1" end="1"/>
                                            </p:txEl>
                                          </p:spTgt>
                                        </p:tgtEl>
                                        <p:attrNameLst>
                                          <p:attrName>style.visibility</p:attrName>
                                        </p:attrNameLst>
                                      </p:cBhvr>
                                      <p:to>
                                        <p:strVal val="visible"/>
                                      </p:to>
                                    </p:set>
                                    <p:animEffect transition="in" filter="fade">
                                      <p:cBhvr>
                                        <p:cTn id="15" dur="500"/>
                                        <p:tgtEl>
                                          <p:spTgt spid="3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5">
                                            <p:txEl>
                                              <p:pRg st="2" end="2"/>
                                            </p:txEl>
                                          </p:spTgt>
                                        </p:tgtEl>
                                        <p:attrNameLst>
                                          <p:attrName>style.visibility</p:attrName>
                                        </p:attrNameLst>
                                      </p:cBhvr>
                                      <p:to>
                                        <p:strVal val="visible"/>
                                      </p:to>
                                    </p:set>
                                    <p:animEffect transition="in" filter="fade">
                                      <p:cBhvr>
                                        <p:cTn id="20" dur="500"/>
                                        <p:tgtEl>
                                          <p:spTgt spid="3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xEl>
                                              <p:pRg st="3" end="3"/>
                                            </p:txEl>
                                          </p:spTgt>
                                        </p:tgtEl>
                                        <p:attrNameLst>
                                          <p:attrName>style.visibility</p:attrName>
                                        </p:attrNameLst>
                                      </p:cBhvr>
                                      <p:to>
                                        <p:strVal val="visible"/>
                                      </p:to>
                                    </p:set>
                                    <p:animEffect transition="in" filter="fade">
                                      <p:cBhvr>
                                        <p:cTn id="25" dur="500"/>
                                        <p:tgtEl>
                                          <p:spTgt spid="3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p:bldP spid="23" grpId="0" animBg="1"/>
      <p:bldP spid="4"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Motivation</a:t>
            </a:r>
          </a:p>
        </p:txBody>
      </p:sp>
      <p:sp>
        <p:nvSpPr>
          <p:cNvPr id="35" name="Rectangle 34"/>
          <p:cNvSpPr/>
          <p:nvPr/>
        </p:nvSpPr>
        <p:spPr>
          <a:xfrm>
            <a:off x="730358" y="1016066"/>
            <a:ext cx="8079241" cy="1292662"/>
          </a:xfrm>
          <a:prstGeom prst="rect">
            <a:avLst/>
          </a:prstGeom>
        </p:spPr>
        <p:txBody>
          <a:bodyPr wrap="square">
            <a:spAutoFit/>
          </a:bodyPr>
          <a:lstStyle/>
          <a:p>
            <a:pPr marL="285750" indent="-285750" eaLnBrk="1" hangingPunct="1">
              <a:buFont typeface="Arial" pitchFamily="34" charset="0"/>
              <a:buChar char="•"/>
              <a:defRPr/>
            </a:pPr>
            <a:r>
              <a:rPr lang="en-US" b="1" dirty="0" smtClean="0"/>
              <a:t>Design specialized </a:t>
            </a:r>
            <a:r>
              <a:rPr lang="en-US" b="1" dirty="0"/>
              <a:t>algorithms </a:t>
            </a:r>
            <a:r>
              <a:rPr lang="en-US" b="1" dirty="0" smtClean="0"/>
              <a:t>to </a:t>
            </a:r>
            <a:r>
              <a:rPr lang="en-US" b="1" dirty="0"/>
              <a:t>achieve numerical robustness and computational </a:t>
            </a:r>
            <a:r>
              <a:rPr lang="en-US" b="1" dirty="0" smtClean="0"/>
              <a:t>efficiency</a:t>
            </a:r>
            <a:endParaRPr lang="en-US" b="1" dirty="0"/>
          </a:p>
          <a:p>
            <a:pPr eaLnBrk="1" hangingPunct="1">
              <a:defRPr/>
            </a:pPr>
            <a:endParaRPr lang="en-US" b="1" dirty="0"/>
          </a:p>
          <a:p>
            <a:pPr lvl="2" eaLnBrk="1" hangingPunct="1">
              <a:defRPr/>
            </a:pPr>
            <a:endParaRPr lang="en-US" sz="2400" b="1" dirty="0">
              <a:solidFill>
                <a:schemeClr val="accent5">
                  <a:lumMod val="50000"/>
                </a:schemeClr>
              </a:solidFill>
              <a:effectLst>
                <a:outerShdw blurRad="38100" dist="38100" dir="2700000" algn="tl">
                  <a:srgbClr val="000000">
                    <a:alpha val="43137"/>
                  </a:srgbClr>
                </a:outerShdw>
              </a:effectLst>
            </a:endParaRPr>
          </a:p>
        </p:txBody>
      </p:sp>
      <p:sp>
        <p:nvSpPr>
          <p:cNvPr id="10" name="Rectangle 9"/>
          <p:cNvSpPr/>
          <p:nvPr/>
        </p:nvSpPr>
        <p:spPr>
          <a:xfrm>
            <a:off x="747554" y="1657362"/>
            <a:ext cx="3445174" cy="138499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200150" lvl="2" indent="-285750" eaLnBrk="1" hangingPunct="1">
              <a:buFont typeface="Arial" pitchFamily="34" charset="0"/>
              <a:buChar char="•"/>
              <a:defRPr/>
            </a:pPr>
            <a:r>
              <a:rPr lang="en-US" sz="2800" b="1" cap="none" spc="50" dirty="0">
                <a:ln w="11430"/>
                <a:solidFill>
                  <a:schemeClr val="accent5">
                    <a:lumMod val="50000"/>
                  </a:schemeClr>
                </a:solidFill>
                <a:effectLst>
                  <a:outerShdw blurRad="76200" dist="50800" dir="5400000" algn="tl" rotWithShape="0">
                    <a:srgbClr val="000000">
                      <a:alpha val="65000"/>
                    </a:srgbClr>
                  </a:outerShdw>
                </a:effectLst>
              </a:rPr>
              <a:t>Not </a:t>
            </a:r>
            <a:r>
              <a:rPr lang="en-US" sz="2800" b="1" cap="none" spc="50" dirty="0" smtClean="0">
                <a:ln w="11430"/>
                <a:solidFill>
                  <a:schemeClr val="accent5">
                    <a:lumMod val="50000"/>
                  </a:schemeClr>
                </a:solidFill>
                <a:effectLst>
                  <a:outerShdw blurRad="76200" dist="50800" dir="5400000" algn="tl" rotWithShape="0">
                    <a:srgbClr val="000000">
                      <a:alpha val="65000"/>
                    </a:srgbClr>
                  </a:outerShdw>
                </a:effectLst>
              </a:rPr>
              <a:t>general</a:t>
            </a:r>
            <a:br>
              <a:rPr lang="en-US" sz="2800" b="1" cap="none" spc="50" dirty="0" smtClean="0">
                <a:ln w="11430"/>
                <a:solidFill>
                  <a:schemeClr val="accent5">
                    <a:lumMod val="50000"/>
                  </a:schemeClr>
                </a:solidFill>
                <a:effectLst>
                  <a:outerShdw blurRad="76200" dist="50800" dir="5400000" algn="tl" rotWithShape="0">
                    <a:srgbClr val="000000">
                      <a:alpha val="65000"/>
                    </a:srgbClr>
                  </a:outerShdw>
                </a:effectLst>
              </a:rPr>
            </a:br>
            <a:endParaRPr lang="en-US" sz="2800" b="1" cap="none" spc="50" dirty="0">
              <a:ln w="11430"/>
              <a:solidFill>
                <a:schemeClr val="accent5">
                  <a:lumMod val="50000"/>
                </a:schemeClr>
              </a:solidFill>
              <a:effectLst>
                <a:outerShdw blurRad="76200" dist="50800" dir="5400000" algn="tl" rotWithShape="0">
                  <a:srgbClr val="000000">
                    <a:alpha val="65000"/>
                  </a:srgbClr>
                </a:outerShdw>
              </a:effectLst>
            </a:endParaRPr>
          </a:p>
          <a:p>
            <a:pPr marL="1200150" lvl="2" indent="-285750" eaLnBrk="1" hangingPunct="1">
              <a:buFont typeface="Arial" pitchFamily="34" charset="0"/>
              <a:buChar char="•"/>
              <a:defRPr/>
            </a:pPr>
            <a:r>
              <a:rPr lang="en-US" sz="2800" b="1" cap="none" spc="50" dirty="0" smtClean="0">
                <a:ln w="11430"/>
                <a:solidFill>
                  <a:schemeClr val="accent5">
                    <a:lumMod val="50000"/>
                  </a:schemeClr>
                </a:solidFill>
                <a:effectLst>
                  <a:outerShdw blurRad="76200" dist="50800" dir="5400000" algn="tl" rotWithShape="0">
                    <a:srgbClr val="000000">
                      <a:alpha val="65000"/>
                    </a:srgbClr>
                  </a:outerShdw>
                </a:effectLst>
              </a:rPr>
              <a:t>Fast !!!</a:t>
            </a:r>
            <a:endParaRPr lang="cs-CZ" sz="2800" b="1" cap="none" spc="50" dirty="0">
              <a:ln w="11430"/>
              <a:solidFill>
                <a:schemeClr val="accent5">
                  <a:lumMod val="50000"/>
                </a:schemeClr>
              </a:solidFill>
              <a:effectLst>
                <a:outerShdw blurRad="76200" dist="50800" dir="5400000" algn="tl" rotWithShape="0">
                  <a:srgbClr val="000000">
                    <a:alpha val="65000"/>
                  </a:srgbClr>
                </a:outerShdw>
              </a:effectLst>
            </a:endParaRPr>
          </a:p>
        </p:txBody>
      </p:sp>
      <p:sp>
        <p:nvSpPr>
          <p:cNvPr id="12" name="Oval 11"/>
          <p:cNvSpPr/>
          <p:nvPr/>
        </p:nvSpPr>
        <p:spPr>
          <a:xfrm>
            <a:off x="6163381" y="3700360"/>
            <a:ext cx="2100943" cy="15022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Rectangle 39"/>
          <p:cNvSpPr/>
          <p:nvPr/>
        </p:nvSpPr>
        <p:spPr>
          <a:xfrm>
            <a:off x="882757" y="3435812"/>
            <a:ext cx="8079241" cy="1569660"/>
          </a:xfrm>
          <a:prstGeom prst="rect">
            <a:avLst/>
          </a:prstGeom>
        </p:spPr>
        <p:txBody>
          <a:bodyPr wrap="square">
            <a:spAutoFit/>
          </a:bodyPr>
          <a:lstStyle/>
          <a:p>
            <a:pPr marL="285750" indent="-285750" eaLnBrk="1" hangingPunct="1">
              <a:buFont typeface="Arial" pitchFamily="34" charset="0"/>
              <a:buChar char="•"/>
              <a:defRPr/>
            </a:pPr>
            <a:r>
              <a:rPr lang="en-US" b="1" dirty="0" smtClean="0"/>
              <a:t>Intersection ellipse-line</a:t>
            </a:r>
          </a:p>
          <a:p>
            <a:pPr marL="742950" lvl="1" indent="-285750">
              <a:buFont typeface="Arial" pitchFamily="34" charset="0"/>
              <a:buChar char="•"/>
              <a:defRPr/>
            </a:pPr>
            <a:r>
              <a:rPr lang="en-US" b="1" dirty="0" smtClean="0"/>
              <a:t>No need to use general algorithms</a:t>
            </a:r>
          </a:p>
          <a:p>
            <a:pPr marL="742950" lvl="1" indent="-285750">
              <a:buFont typeface="Arial" pitchFamily="34" charset="0"/>
              <a:buChar char="•"/>
              <a:defRPr/>
            </a:pPr>
            <a:r>
              <a:rPr lang="en-US" b="1" dirty="0" smtClean="0"/>
              <a:t>Closed form solution</a:t>
            </a:r>
            <a:endParaRPr lang="en-US" b="1" dirty="0"/>
          </a:p>
          <a:p>
            <a:pPr eaLnBrk="1" hangingPunct="1">
              <a:defRPr/>
            </a:pPr>
            <a:endParaRPr lang="en-US" b="1" dirty="0"/>
          </a:p>
          <a:p>
            <a:pPr lvl="2" eaLnBrk="1" hangingPunct="1">
              <a:defRPr/>
            </a:pPr>
            <a:endParaRPr lang="en-US" sz="2400" b="1" dirty="0">
              <a:solidFill>
                <a:schemeClr val="accent5">
                  <a:lumMod val="50000"/>
                </a:schemeClr>
              </a:solidFill>
              <a:effectLst>
                <a:outerShdw blurRad="38100" dist="38100" dir="2700000" algn="tl">
                  <a:srgbClr val="000000">
                    <a:alpha val="43137"/>
                  </a:srgbClr>
                </a:outerShdw>
              </a:effectLst>
            </a:endParaRPr>
          </a:p>
        </p:txBody>
      </p:sp>
      <p:cxnSp>
        <p:nvCxnSpPr>
          <p:cNvPr id="14" name="Straight Connector 13"/>
          <p:cNvCxnSpPr/>
          <p:nvPr/>
        </p:nvCxnSpPr>
        <p:spPr>
          <a:xfrm flipV="1">
            <a:off x="5813004" y="3689475"/>
            <a:ext cx="2461192" cy="15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oup 48"/>
          <p:cNvGrpSpPr>
            <a:grpSpLocks/>
          </p:cNvGrpSpPr>
          <p:nvPr/>
        </p:nvGrpSpPr>
        <p:grpSpPr bwMode="auto">
          <a:xfrm rot="5400000">
            <a:off x="546381" y="6022695"/>
            <a:ext cx="144468" cy="637153"/>
            <a:chOff x="3424" y="1389"/>
            <a:chExt cx="182" cy="2132"/>
          </a:xfrm>
        </p:grpSpPr>
        <p:sp>
          <p:nvSpPr>
            <p:cNvPr id="15" name="Rectangle 49"/>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6" name="Rectangle 50"/>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4206537814"/>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12" grpId="0" animBg="1"/>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2" name="Group 31"/>
          <p:cNvGrpSpPr>
            <a:grpSpLocks/>
          </p:cNvGrpSpPr>
          <p:nvPr/>
        </p:nvGrpSpPr>
        <p:grpSpPr bwMode="auto">
          <a:xfrm rot="5400000">
            <a:off x="476251" y="6092827"/>
            <a:ext cx="144462" cy="496887"/>
            <a:chOff x="3424" y="1389"/>
            <a:chExt cx="182" cy="2132"/>
          </a:xfrm>
        </p:grpSpPr>
        <p:sp>
          <p:nvSpPr>
            <p:cNvPr id="719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9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Previous solutions</a:t>
            </a:r>
          </a:p>
        </p:txBody>
      </p:sp>
      <p:sp>
        <p:nvSpPr>
          <p:cNvPr id="35" name="Rectangle 34"/>
          <p:cNvSpPr/>
          <p:nvPr/>
        </p:nvSpPr>
        <p:spPr>
          <a:xfrm>
            <a:off x="518092" y="1016066"/>
            <a:ext cx="8079241" cy="355482"/>
          </a:xfrm>
          <a:prstGeom prst="rect">
            <a:avLst/>
          </a:prstGeom>
        </p:spPr>
        <p:txBody>
          <a:bodyPr wrap="square">
            <a:spAutoFit/>
          </a:bodyPr>
          <a:lstStyle/>
          <a:p>
            <a:pPr marL="742950" lvl="1" indent="-285750">
              <a:lnSpc>
                <a:spcPct val="95000"/>
              </a:lnSpc>
              <a:spcBef>
                <a:spcPct val="10000"/>
              </a:spcBef>
              <a:spcAft>
                <a:spcPct val="25000"/>
              </a:spcAft>
              <a:buSzPct val="110000"/>
              <a:buFont typeface="Arial" panose="020B0604020202020204" pitchFamily="34" charset="0"/>
              <a:buChar char="•"/>
            </a:pPr>
            <a:endParaRPr lang="en-US" i="0" dirty="0"/>
          </a:p>
        </p:txBody>
      </p:sp>
      <p:sp>
        <p:nvSpPr>
          <p:cNvPr id="22" name="Rectangle 21"/>
          <p:cNvSpPr/>
          <p:nvPr/>
        </p:nvSpPr>
        <p:spPr>
          <a:xfrm>
            <a:off x="178593" y="4490762"/>
            <a:ext cx="8768011" cy="46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Rectangle 41"/>
          <p:cNvSpPr>
            <a:spLocks noChangeArrowheads="1"/>
          </p:cNvSpPr>
          <p:nvPr/>
        </p:nvSpPr>
        <p:spPr bwMode="auto">
          <a:xfrm rot="5400000">
            <a:off x="512366" y="6128941"/>
            <a:ext cx="72230" cy="496888"/>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5" name="Rectangle 14"/>
          <p:cNvSpPr/>
          <p:nvPr/>
        </p:nvSpPr>
        <p:spPr>
          <a:xfrm>
            <a:off x="518092" y="1016066"/>
            <a:ext cx="8079241" cy="5015219"/>
          </a:xfrm>
          <a:prstGeom prst="rect">
            <a:avLst/>
          </a:prstGeom>
        </p:spPr>
        <p:txBody>
          <a:bodyPr wrap="square">
            <a:spAutoFit/>
          </a:bodyPr>
          <a:lstStyle/>
          <a:p>
            <a:pPr marL="285750" indent="-285750" eaLnBrk="1" hangingPunct="1">
              <a:lnSpc>
                <a:spcPct val="95000"/>
              </a:lnSpc>
              <a:spcBef>
                <a:spcPct val="10000"/>
              </a:spcBef>
              <a:spcAft>
                <a:spcPct val="25000"/>
              </a:spcAft>
              <a:buSzPct val="110000"/>
              <a:buFont typeface="Arial" panose="020B0604020202020204" pitchFamily="34" charset="0"/>
              <a:buChar char="•"/>
            </a:pPr>
            <a:r>
              <a:rPr lang="en-US" b="1" dirty="0" smtClean="0"/>
              <a:t>Minimal camera geometry problems</a:t>
            </a:r>
          </a:p>
          <a:p>
            <a:pPr marL="714375" lvl="1" indent="-257175">
              <a:buFont typeface="Arial" panose="020B0604020202020204" pitchFamily="34" charset="0"/>
              <a:buChar char="•"/>
            </a:pPr>
            <a:r>
              <a:rPr lang="en-US" sz="1200" dirty="0" smtClean="0"/>
              <a:t>P3P - </a:t>
            </a:r>
            <a:r>
              <a:rPr lang="cs-CZ" sz="1200" dirty="0"/>
              <a:t>M.A. Fischler and R.C. Bolles. Random sample consensus: a paradigm for model </a:t>
            </a:r>
            <a:r>
              <a:rPr lang="cs-CZ" sz="1200" dirty="0" smtClean="0"/>
              <a:t>fitting </a:t>
            </a:r>
            <a:r>
              <a:rPr lang="en-US" sz="1200" dirty="0" smtClean="0"/>
              <a:t>with </a:t>
            </a:r>
            <a:r>
              <a:rPr lang="en-US" sz="1200" dirty="0"/>
              <a:t>applications to image analysis and automated cartography. </a:t>
            </a:r>
            <a:r>
              <a:rPr lang="en-US" sz="1200" i="1" dirty="0" err="1"/>
              <a:t>Commun</a:t>
            </a:r>
            <a:r>
              <a:rPr lang="en-US" sz="1200" i="1" dirty="0"/>
              <a:t>. ACM</a:t>
            </a:r>
            <a:r>
              <a:rPr lang="en-US" sz="1200" dirty="0" smtClean="0"/>
              <a:t>,</a:t>
            </a:r>
            <a:r>
              <a:rPr lang="cs-CZ" sz="1200" dirty="0" smtClean="0"/>
              <a:t>  24(6</a:t>
            </a:r>
            <a:r>
              <a:rPr lang="cs-CZ" sz="1200" dirty="0"/>
              <a:t>):381–395, June 1981.</a:t>
            </a:r>
            <a:endParaRPr lang="en-US" sz="1200" dirty="0" smtClean="0"/>
          </a:p>
          <a:p>
            <a:pPr marL="714375" lvl="1" indent="-257175">
              <a:buFont typeface="Arial" panose="020B0604020202020204" pitchFamily="34" charset="0"/>
              <a:buChar char="•"/>
            </a:pPr>
            <a:endParaRPr lang="cs-CZ" sz="1200" dirty="0" smtClean="0"/>
          </a:p>
          <a:p>
            <a:pPr marL="714375" lvl="1" indent="-257175">
              <a:buFont typeface="Arial" panose="020B0604020202020204" pitchFamily="34" charset="0"/>
              <a:buChar char="•"/>
            </a:pPr>
            <a:r>
              <a:rPr lang="en-US" sz="1200" dirty="0" smtClean="0"/>
              <a:t>5pt - D</a:t>
            </a:r>
            <a:r>
              <a:rPr lang="en-US" sz="1200" dirty="0"/>
              <a:t>. </a:t>
            </a:r>
            <a:r>
              <a:rPr lang="en-US" sz="1200" dirty="0" err="1" smtClean="0"/>
              <a:t>Nist</a:t>
            </a:r>
            <a:r>
              <a:rPr lang="cs-CZ" sz="1200" dirty="0" smtClean="0"/>
              <a:t>é</a:t>
            </a:r>
            <a:r>
              <a:rPr lang="en-US" sz="1200" dirty="0" smtClean="0"/>
              <a:t>r</a:t>
            </a:r>
            <a:r>
              <a:rPr lang="en-US" sz="1200" dirty="0"/>
              <a:t>. An efficient solution to the five-point relative pose problem. </a:t>
            </a:r>
            <a:r>
              <a:rPr lang="en-US" sz="1200" i="1" dirty="0"/>
              <a:t>IEEE </a:t>
            </a:r>
            <a:r>
              <a:rPr lang="en-US" sz="1200" i="1" dirty="0" smtClean="0"/>
              <a:t>Transactions</a:t>
            </a:r>
            <a:r>
              <a:rPr lang="cs-CZ" sz="1200" i="1" dirty="0" smtClean="0"/>
              <a:t>  on </a:t>
            </a:r>
            <a:r>
              <a:rPr lang="cs-CZ" sz="1200" i="1" dirty="0"/>
              <a:t>Pattern Analysis and Machine Intelligence</a:t>
            </a:r>
            <a:r>
              <a:rPr lang="cs-CZ" sz="1200" dirty="0"/>
              <a:t>, 26(6):756–777, June 2004.</a:t>
            </a:r>
            <a:endParaRPr lang="en-US" sz="1200" dirty="0" smtClean="0"/>
          </a:p>
          <a:p>
            <a:pPr marL="285750" indent="-285750" eaLnBrk="1" hangingPunct="1">
              <a:lnSpc>
                <a:spcPct val="95000"/>
              </a:lnSpc>
              <a:spcBef>
                <a:spcPct val="10000"/>
              </a:spcBef>
              <a:spcAft>
                <a:spcPct val="25000"/>
              </a:spcAft>
              <a:buSzPct val="110000"/>
              <a:buFont typeface="Arial" panose="020B0604020202020204" pitchFamily="34" charset="0"/>
              <a:buChar char="•"/>
            </a:pPr>
            <a:endParaRPr lang="en-US" sz="1400" b="1" dirty="0"/>
          </a:p>
          <a:p>
            <a:pPr marL="285750" indent="-285750" eaLnBrk="1" hangingPunct="1">
              <a:lnSpc>
                <a:spcPct val="95000"/>
              </a:lnSpc>
              <a:spcBef>
                <a:spcPct val="10000"/>
              </a:spcBef>
              <a:spcAft>
                <a:spcPct val="25000"/>
              </a:spcAft>
              <a:buSzPct val="110000"/>
              <a:buFont typeface="Arial" panose="020B0604020202020204" pitchFamily="34" charset="0"/>
              <a:buChar char="•"/>
            </a:pPr>
            <a:r>
              <a:rPr lang="en-US" b="1" dirty="0" smtClean="0"/>
              <a:t>Algebraic methods in computer vision</a:t>
            </a:r>
          </a:p>
          <a:p>
            <a:pPr marL="742950" lvl="1" indent="-285750">
              <a:buFont typeface="Arial" panose="020B0604020202020204" pitchFamily="34" charset="0"/>
              <a:buChar char="•"/>
            </a:pPr>
            <a:r>
              <a:rPr lang="en-US" sz="1200" dirty="0"/>
              <a:t>S. </a:t>
            </a:r>
            <a:r>
              <a:rPr lang="en-US" sz="1200" dirty="0" err="1"/>
              <a:t>Petitjean</a:t>
            </a:r>
            <a:r>
              <a:rPr lang="en-US" sz="1200" dirty="0"/>
              <a:t>. Algebraic geometry and computer vision: Polynomial systems, real </a:t>
            </a:r>
            <a:r>
              <a:rPr lang="en-US" sz="1200" dirty="0" smtClean="0"/>
              <a:t>and complex roots</a:t>
            </a:r>
            <a:r>
              <a:rPr lang="en-US" sz="1200" dirty="0"/>
              <a:t>. </a:t>
            </a:r>
            <a:r>
              <a:rPr lang="en-US" sz="1200" i="1" dirty="0"/>
              <a:t>Journal of Mathematical Imaging and Vision</a:t>
            </a:r>
            <a:r>
              <a:rPr lang="en-US" sz="1200" dirty="0"/>
              <a:t>, 10(3):191–220, May 1999.</a:t>
            </a:r>
            <a:endParaRPr lang="en-US" sz="1200" dirty="0" smtClean="0"/>
          </a:p>
          <a:p>
            <a:pPr lvl="1"/>
            <a:endParaRPr lang="cs-CZ" sz="1400" dirty="0"/>
          </a:p>
          <a:p>
            <a:pPr marL="285750" indent="-285750">
              <a:buFont typeface="Arial" panose="020B0604020202020204" pitchFamily="34" charset="0"/>
              <a:buChar char="•"/>
            </a:pPr>
            <a:r>
              <a:rPr lang="cs-CZ" b="1" dirty="0" smtClean="0"/>
              <a:t>Efficient specialized algebraic Gröbner </a:t>
            </a:r>
            <a:r>
              <a:rPr lang="cs-CZ" b="1" dirty="0"/>
              <a:t>Basis </a:t>
            </a:r>
            <a:r>
              <a:rPr lang="cs-CZ" b="1" dirty="0" smtClean="0"/>
              <a:t>solvers</a:t>
            </a:r>
            <a:endParaRPr lang="en-US" b="1" dirty="0"/>
          </a:p>
          <a:p>
            <a:pPr marL="742950" lvl="1" indent="-285750">
              <a:buFont typeface="Arial" panose="020B0604020202020204" pitchFamily="34" charset="0"/>
              <a:buChar char="•"/>
            </a:pPr>
            <a:endParaRPr lang="cs-CZ" sz="1400" dirty="0" smtClean="0"/>
          </a:p>
          <a:p>
            <a:pPr marL="742950" lvl="1" indent="-285750">
              <a:buFont typeface="Arial" panose="020B0604020202020204" pitchFamily="34" charset="0"/>
              <a:buChar char="•"/>
            </a:pPr>
            <a:r>
              <a:rPr lang="cs-CZ" sz="1400" dirty="0" smtClean="0"/>
              <a:t>H</a:t>
            </a:r>
            <a:r>
              <a:rPr lang="cs-CZ" sz="1400" dirty="0"/>
              <a:t>. </a:t>
            </a:r>
            <a:r>
              <a:rPr lang="cs-CZ" sz="1400" dirty="0" smtClean="0"/>
              <a:t>Stewénius</a:t>
            </a:r>
            <a:r>
              <a:rPr lang="cs-CZ" sz="1400" dirty="0"/>
              <a:t>. </a:t>
            </a:r>
            <a:r>
              <a:rPr lang="cs-CZ" sz="1400" i="1" dirty="0" smtClean="0"/>
              <a:t>Gröbner </a:t>
            </a:r>
            <a:r>
              <a:rPr lang="cs-CZ" sz="1400" i="1" dirty="0"/>
              <a:t>Basis Methods for Minimal Problems in Computer Vision</a:t>
            </a:r>
            <a:r>
              <a:rPr lang="cs-CZ" sz="1400" dirty="0"/>
              <a:t>. </a:t>
            </a:r>
            <a:r>
              <a:rPr lang="cs-CZ" sz="1400" dirty="0" smtClean="0"/>
              <a:t>PhD</a:t>
            </a:r>
            <a:r>
              <a:rPr lang="en-US" sz="1400" dirty="0" smtClean="0"/>
              <a:t> thesis</a:t>
            </a:r>
            <a:r>
              <a:rPr lang="en-US" sz="1400" dirty="0"/>
              <a:t>, Centre for Mathematical Sciences LTH, Lund University, Sweden</a:t>
            </a:r>
            <a:r>
              <a:rPr lang="en-US" sz="1400" dirty="0" smtClean="0"/>
              <a:t>,</a:t>
            </a:r>
            <a:r>
              <a:rPr lang="cs-CZ" sz="1400" dirty="0" smtClean="0"/>
              <a:t> 2005</a:t>
            </a:r>
            <a:r>
              <a:rPr lang="en-US" sz="1100" dirty="0" smtClean="0"/>
              <a:t>.</a:t>
            </a:r>
          </a:p>
          <a:p>
            <a:pPr marL="742950" lvl="1" indent="-285750">
              <a:buFont typeface="Arial" panose="020B0604020202020204" pitchFamily="34" charset="0"/>
              <a:buChar char="•"/>
            </a:pPr>
            <a:endParaRPr lang="en-US" sz="1100" dirty="0"/>
          </a:p>
          <a:p>
            <a:pPr marL="742950" lvl="1" indent="-285750">
              <a:buFont typeface="Arial" panose="020B0604020202020204" pitchFamily="34" charset="0"/>
              <a:buChar char="•"/>
            </a:pPr>
            <a:endParaRPr lang="en-US" sz="1100" dirty="0" smtClean="0"/>
          </a:p>
          <a:p>
            <a:r>
              <a:rPr lang="en-US" sz="1100" dirty="0" smtClean="0"/>
              <a:t> </a:t>
            </a:r>
            <a:endParaRPr lang="en-US" dirty="0" smtClean="0"/>
          </a:p>
          <a:p>
            <a:pPr marL="285750" indent="-285750">
              <a:lnSpc>
                <a:spcPct val="95000"/>
              </a:lnSpc>
              <a:spcBef>
                <a:spcPct val="10000"/>
              </a:spcBef>
              <a:spcAft>
                <a:spcPct val="25000"/>
              </a:spcAft>
              <a:buSzPct val="110000"/>
              <a:buFont typeface="Arial" panose="020B0604020202020204" pitchFamily="34" charset="0"/>
              <a:buChar char="•"/>
            </a:pPr>
            <a:endParaRPr lang="en-US" dirty="0" smtClean="0"/>
          </a:p>
          <a:p>
            <a:pPr marL="742950" lvl="1" indent="-285750">
              <a:lnSpc>
                <a:spcPct val="95000"/>
              </a:lnSpc>
              <a:spcBef>
                <a:spcPct val="10000"/>
              </a:spcBef>
              <a:spcAft>
                <a:spcPct val="25000"/>
              </a:spcAft>
              <a:buSzPct val="110000"/>
              <a:buFont typeface="Arial" panose="020B0604020202020204" pitchFamily="34" charset="0"/>
              <a:buChar char="•"/>
            </a:pPr>
            <a:endParaRPr lang="en-US" i="0" dirty="0" smtClean="0"/>
          </a:p>
          <a:p>
            <a:pPr marL="742950" lvl="1" indent="-285750">
              <a:lnSpc>
                <a:spcPct val="95000"/>
              </a:lnSpc>
              <a:spcBef>
                <a:spcPct val="10000"/>
              </a:spcBef>
              <a:spcAft>
                <a:spcPct val="25000"/>
              </a:spcAft>
              <a:buSzPct val="110000"/>
              <a:buFont typeface="Arial" panose="020B0604020202020204" pitchFamily="34" charset="0"/>
              <a:buChar char="•"/>
            </a:pPr>
            <a:endParaRPr lang="en-US" i="0" dirty="0"/>
          </a:p>
        </p:txBody>
      </p:sp>
      <p:grpSp>
        <p:nvGrpSpPr>
          <p:cNvPr id="16" name="Group 31"/>
          <p:cNvGrpSpPr>
            <a:grpSpLocks/>
          </p:cNvGrpSpPr>
          <p:nvPr/>
        </p:nvGrpSpPr>
        <p:grpSpPr bwMode="auto">
          <a:xfrm rot="5400000">
            <a:off x="651439" y="5917637"/>
            <a:ext cx="144464" cy="847265"/>
            <a:chOff x="3424" y="1389"/>
            <a:chExt cx="182" cy="2132"/>
          </a:xfrm>
        </p:grpSpPr>
        <p:sp>
          <p:nvSpPr>
            <p:cNvPr id="17"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8"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2848991689"/>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22"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2" name="Group 31"/>
          <p:cNvGrpSpPr>
            <a:grpSpLocks/>
          </p:cNvGrpSpPr>
          <p:nvPr/>
        </p:nvGrpSpPr>
        <p:grpSpPr bwMode="auto">
          <a:xfrm rot="5400000">
            <a:off x="721059" y="5848021"/>
            <a:ext cx="144460" cy="986501"/>
            <a:chOff x="3424" y="1389"/>
            <a:chExt cx="182" cy="2132"/>
          </a:xfrm>
        </p:grpSpPr>
        <p:sp>
          <p:nvSpPr>
            <p:cNvPr id="719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9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Thesis goals</a:t>
            </a:r>
          </a:p>
        </p:txBody>
      </p:sp>
      <p:sp>
        <p:nvSpPr>
          <p:cNvPr id="26" name="Rectangle 41"/>
          <p:cNvSpPr>
            <a:spLocks noChangeArrowheads="1"/>
          </p:cNvSpPr>
          <p:nvPr/>
        </p:nvSpPr>
        <p:spPr bwMode="auto">
          <a:xfrm rot="5400000">
            <a:off x="512366" y="6128941"/>
            <a:ext cx="72230" cy="496888"/>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Rectangle 14"/>
          <p:cNvSpPr>
            <a:spLocks noChangeArrowheads="1"/>
          </p:cNvSpPr>
          <p:nvPr/>
        </p:nvSpPr>
        <p:spPr bwMode="gray">
          <a:xfrm>
            <a:off x="793750" y="1586416"/>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indent="-285750">
              <a:buFont typeface="Arial" panose="020B0604020202020204" pitchFamily="34" charset="0"/>
              <a:buChar char="•"/>
            </a:pPr>
            <a:r>
              <a:rPr lang="en-US" dirty="0" smtClean="0"/>
              <a:t>Improve </a:t>
            </a:r>
            <a:r>
              <a:rPr lang="en-US" dirty="0"/>
              <a:t>algebraic based </a:t>
            </a:r>
            <a:r>
              <a:rPr lang="en-US" dirty="0" smtClean="0"/>
              <a:t>methods previously </a:t>
            </a:r>
            <a:r>
              <a:rPr lang="en-US" dirty="0"/>
              <a:t>used to manually create efficient solvers for some computer vision problems</a:t>
            </a:r>
            <a:endParaRPr lang="en-US" b="1" dirty="0">
              <a:solidFill>
                <a:srgbClr val="F36F21"/>
              </a:solidFill>
            </a:endParaRPr>
          </a:p>
        </p:txBody>
      </p:sp>
      <p:sp>
        <p:nvSpPr>
          <p:cNvPr id="23" name="Rectangle 14"/>
          <p:cNvSpPr>
            <a:spLocks noChangeArrowheads="1"/>
          </p:cNvSpPr>
          <p:nvPr/>
        </p:nvSpPr>
        <p:spPr bwMode="gray">
          <a:xfrm rot="-5400000">
            <a:off x="5556" y="1896349"/>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Methods</a:t>
            </a:r>
            <a:endParaRPr lang="de-DE" sz="1200" b="1" noProof="1">
              <a:solidFill>
                <a:schemeClr val="bg1"/>
              </a:solidFill>
            </a:endParaRPr>
          </a:p>
        </p:txBody>
      </p:sp>
      <p:sp>
        <p:nvSpPr>
          <p:cNvPr id="24" name="Rectangle 23"/>
          <p:cNvSpPr>
            <a:spLocks noChangeArrowheads="1"/>
          </p:cNvSpPr>
          <p:nvPr/>
        </p:nvSpPr>
        <p:spPr bwMode="gray">
          <a:xfrm>
            <a:off x="799189" y="2734885"/>
            <a:ext cx="8042729" cy="81794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indent="-285750">
              <a:buFont typeface="Arial" panose="020B0604020202020204" pitchFamily="34" charset="0"/>
              <a:buChar char="•"/>
            </a:pPr>
            <a:r>
              <a:rPr lang="en-US" dirty="0" smtClean="0"/>
              <a:t>A</a:t>
            </a:r>
            <a:r>
              <a:rPr lang="cs-CZ" dirty="0" smtClean="0"/>
              <a:t>utomate</a:t>
            </a:r>
            <a:r>
              <a:rPr lang="en-US" dirty="0" smtClean="0"/>
              <a:t> these </a:t>
            </a:r>
            <a:r>
              <a:rPr lang="en-US" dirty="0"/>
              <a:t>algebraic </a:t>
            </a:r>
            <a:r>
              <a:rPr lang="en-US" dirty="0" smtClean="0"/>
              <a:t>methods</a:t>
            </a:r>
            <a:endParaRPr lang="en-US" dirty="0"/>
          </a:p>
        </p:txBody>
      </p:sp>
      <p:sp>
        <p:nvSpPr>
          <p:cNvPr id="25" name="Rectangle 14"/>
          <p:cNvSpPr>
            <a:spLocks noChangeArrowheads="1"/>
          </p:cNvSpPr>
          <p:nvPr/>
        </p:nvSpPr>
        <p:spPr bwMode="gray">
          <a:xfrm rot="-5400000">
            <a:off x="144218" y="2921120"/>
            <a:ext cx="820263" cy="419957"/>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Automate</a:t>
            </a:r>
            <a:endParaRPr lang="de-DE" sz="1200" b="1" noProof="1">
              <a:solidFill>
                <a:schemeClr val="bg1"/>
              </a:solidFill>
            </a:endParaRPr>
          </a:p>
        </p:txBody>
      </p:sp>
      <p:sp>
        <p:nvSpPr>
          <p:cNvPr id="27" name="Rectangle 14"/>
          <p:cNvSpPr>
            <a:spLocks noChangeArrowheads="1"/>
          </p:cNvSpPr>
          <p:nvPr/>
        </p:nvSpPr>
        <p:spPr bwMode="gray">
          <a:xfrm>
            <a:off x="815518" y="3639790"/>
            <a:ext cx="8026400" cy="1044358"/>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indent="-285750">
              <a:buFont typeface="Arial" panose="020B0604020202020204" pitchFamily="34" charset="0"/>
              <a:buChar char="•"/>
            </a:pPr>
            <a:r>
              <a:rPr lang="en-US" dirty="0" smtClean="0"/>
              <a:t>Efficiently </a:t>
            </a:r>
            <a:r>
              <a:rPr lang="en-US" dirty="0"/>
              <a:t>solve previously unsolved </a:t>
            </a:r>
            <a:r>
              <a:rPr lang="en-US" dirty="0" smtClean="0"/>
              <a:t>minimal </a:t>
            </a:r>
            <a:r>
              <a:rPr lang="cs-CZ" dirty="0" smtClean="0"/>
              <a:t>computer </a:t>
            </a:r>
            <a:r>
              <a:rPr lang="cs-CZ" dirty="0"/>
              <a:t>vision </a:t>
            </a:r>
            <a:r>
              <a:rPr lang="cs-CZ" dirty="0" smtClean="0"/>
              <a:t>problems</a:t>
            </a:r>
            <a:endParaRPr lang="en-US" dirty="0"/>
          </a:p>
          <a:p>
            <a:pPr marL="742950" lvl="1" indent="-285750">
              <a:buFont typeface="Arial" panose="020B0604020202020204" pitchFamily="34" charset="0"/>
              <a:buChar char="•"/>
            </a:pPr>
            <a:endParaRPr lang="en-US" dirty="0"/>
          </a:p>
        </p:txBody>
      </p:sp>
      <p:sp>
        <p:nvSpPr>
          <p:cNvPr id="28" name="Rectangle 14"/>
          <p:cNvSpPr>
            <a:spLocks noChangeArrowheads="1"/>
          </p:cNvSpPr>
          <p:nvPr/>
        </p:nvSpPr>
        <p:spPr bwMode="gray">
          <a:xfrm rot="-5400000">
            <a:off x="46045" y="3931002"/>
            <a:ext cx="1058275" cy="448016"/>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 Problems</a:t>
            </a:r>
            <a:endParaRPr lang="de-DE" sz="1200" b="1" noProof="1">
              <a:solidFill>
                <a:schemeClr val="bg1"/>
              </a:solidFill>
            </a:endParaRPr>
          </a:p>
        </p:txBody>
      </p:sp>
    </p:spTree>
    <p:extLst>
      <p:ext uri="{BB962C8B-B14F-4D97-AF65-F5344CB8AC3E}">
        <p14:creationId xmlns:p14="http://schemas.microsoft.com/office/powerpoint/2010/main" val="1410820048"/>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500"/>
                                        <p:tgtEl>
                                          <p:spTgt spid="2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nodeType="withEffect">
                                  <p:stCondLst>
                                    <p:cond delay="0"/>
                                  </p:stCondLst>
                                  <p:childTnLst>
                                    <p:set>
                                      <p:cBhvr>
                                        <p:cTn id="39" dur="1" fill="hold">
                                          <p:stCondLst>
                                            <p:cond delay="0"/>
                                          </p:stCondLst>
                                        </p:cTn>
                                        <p:tgtEl>
                                          <p:spTgt spid="27">
                                            <p:txEl>
                                              <p:pRg st="0" end="0"/>
                                            </p:txEl>
                                          </p:spTgt>
                                        </p:tgtEl>
                                        <p:attrNameLst>
                                          <p:attrName>style.visibility</p:attrName>
                                        </p:attrNameLst>
                                      </p:cBhvr>
                                      <p:to>
                                        <p:strVal val="visible"/>
                                      </p:to>
                                    </p:set>
                                    <p:animEffect transition="in" filter="fade">
                                      <p:cBhvr>
                                        <p:cTn id="4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0" grpId="0" animBg="1"/>
      <p:bldP spid="24"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2" name="Group 31"/>
          <p:cNvGrpSpPr>
            <a:grpSpLocks/>
          </p:cNvGrpSpPr>
          <p:nvPr/>
        </p:nvGrpSpPr>
        <p:grpSpPr bwMode="auto">
          <a:xfrm rot="5400000">
            <a:off x="476251" y="6092827"/>
            <a:ext cx="144462" cy="496887"/>
            <a:chOff x="3424" y="1389"/>
            <a:chExt cx="182" cy="2132"/>
          </a:xfrm>
        </p:grpSpPr>
        <p:sp>
          <p:nvSpPr>
            <p:cNvPr id="7190"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7191"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Thesis contributions</a:t>
            </a:r>
          </a:p>
        </p:txBody>
      </p:sp>
      <p:sp>
        <p:nvSpPr>
          <p:cNvPr id="26" name="Rectangle 41"/>
          <p:cNvSpPr>
            <a:spLocks noChangeArrowheads="1"/>
          </p:cNvSpPr>
          <p:nvPr/>
        </p:nvSpPr>
        <p:spPr bwMode="auto">
          <a:xfrm rot="5400000">
            <a:off x="512366" y="6128941"/>
            <a:ext cx="72230" cy="496888"/>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0" name="Rectangle 14"/>
          <p:cNvSpPr>
            <a:spLocks noChangeArrowheads="1"/>
          </p:cNvSpPr>
          <p:nvPr/>
        </p:nvSpPr>
        <p:spPr bwMode="gray">
          <a:xfrm>
            <a:off x="793750" y="1586416"/>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indent="-285750">
              <a:buFont typeface="Arial" panose="020B0604020202020204" pitchFamily="34" charset="0"/>
              <a:buChar char="•"/>
            </a:pPr>
            <a:r>
              <a:rPr lang="en-US" b="1" dirty="0" smtClean="0">
                <a:solidFill>
                  <a:srgbClr val="F36F21"/>
                </a:solidFill>
              </a:rPr>
              <a:t>Modifications </a:t>
            </a:r>
            <a:r>
              <a:rPr lang="en-US" b="1" dirty="0">
                <a:solidFill>
                  <a:srgbClr val="F36F21"/>
                </a:solidFill>
              </a:rPr>
              <a:t>of </a:t>
            </a:r>
            <a:r>
              <a:rPr lang="en-US" dirty="0"/>
              <a:t>two </a:t>
            </a:r>
            <a:r>
              <a:rPr lang="en-US" b="1" dirty="0" smtClean="0">
                <a:solidFill>
                  <a:srgbClr val="F36F21"/>
                </a:solidFill>
              </a:rPr>
              <a:t>general algebraic techniques</a:t>
            </a:r>
            <a:r>
              <a:rPr lang="en-US" b="1" dirty="0" smtClean="0"/>
              <a:t> </a:t>
            </a:r>
            <a:r>
              <a:rPr lang="en-US" dirty="0"/>
              <a:t>for solving systems of polynomial </a:t>
            </a:r>
            <a:r>
              <a:rPr lang="en-US" dirty="0" smtClean="0"/>
              <a:t>equations - </a:t>
            </a:r>
            <a:r>
              <a:rPr lang="en-US" dirty="0"/>
              <a:t>the </a:t>
            </a:r>
            <a:r>
              <a:rPr lang="en-US" dirty="0" err="1" smtClean="0"/>
              <a:t>Gröbner</a:t>
            </a:r>
            <a:r>
              <a:rPr lang="en-US" dirty="0" smtClean="0"/>
              <a:t> </a:t>
            </a:r>
            <a:r>
              <a:rPr lang="en-US" dirty="0"/>
              <a:t>basis and the </a:t>
            </a:r>
            <a:r>
              <a:rPr lang="en-US" dirty="0" smtClean="0"/>
              <a:t>resultant </a:t>
            </a:r>
            <a:r>
              <a:rPr lang="cs-CZ" dirty="0" smtClean="0"/>
              <a:t>based technique</a:t>
            </a:r>
            <a:r>
              <a:rPr lang="en-US" dirty="0" smtClean="0"/>
              <a:t>          fast, </a:t>
            </a:r>
            <a:r>
              <a:rPr lang="en-US" b="1" dirty="0" smtClean="0">
                <a:solidFill>
                  <a:srgbClr val="F36F21"/>
                </a:solidFill>
              </a:rPr>
              <a:t>efficient specialized solvers</a:t>
            </a:r>
            <a:endParaRPr lang="en-US" b="1" dirty="0">
              <a:solidFill>
                <a:srgbClr val="F36F21"/>
              </a:solidFill>
            </a:endParaRPr>
          </a:p>
        </p:txBody>
      </p:sp>
      <p:sp>
        <p:nvSpPr>
          <p:cNvPr id="23" name="Rectangle 14"/>
          <p:cNvSpPr>
            <a:spLocks noChangeArrowheads="1"/>
          </p:cNvSpPr>
          <p:nvPr/>
        </p:nvSpPr>
        <p:spPr bwMode="gray">
          <a:xfrm rot="-5400000">
            <a:off x="5556" y="1896349"/>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Methods</a:t>
            </a:r>
            <a:endParaRPr lang="de-DE" sz="1200" b="1" noProof="1">
              <a:solidFill>
                <a:schemeClr val="bg1"/>
              </a:solidFill>
            </a:endParaRPr>
          </a:p>
        </p:txBody>
      </p:sp>
      <p:sp>
        <p:nvSpPr>
          <p:cNvPr id="24" name="Rectangle 23"/>
          <p:cNvSpPr>
            <a:spLocks noChangeArrowheads="1"/>
          </p:cNvSpPr>
          <p:nvPr/>
        </p:nvSpPr>
        <p:spPr bwMode="gray">
          <a:xfrm>
            <a:off x="799189" y="2734885"/>
            <a:ext cx="8026400" cy="1063780"/>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lvl="0" indent="-285750">
              <a:buFont typeface="Arial" pitchFamily="34" charset="0"/>
              <a:buChar char="•"/>
            </a:pPr>
            <a:r>
              <a:rPr lang="en-US" b="1" dirty="0">
                <a:solidFill>
                  <a:srgbClr val="F36F21"/>
                </a:solidFill>
              </a:rPr>
              <a:t>A</a:t>
            </a:r>
            <a:r>
              <a:rPr lang="en-US" b="1" dirty="0" smtClean="0">
                <a:solidFill>
                  <a:srgbClr val="F36F21"/>
                </a:solidFill>
              </a:rPr>
              <a:t>utomatic </a:t>
            </a:r>
            <a:r>
              <a:rPr lang="en-US" b="1" dirty="0">
                <a:solidFill>
                  <a:srgbClr val="F36F21"/>
                </a:solidFill>
              </a:rPr>
              <a:t>generator </a:t>
            </a:r>
            <a:r>
              <a:rPr lang="en-US" dirty="0"/>
              <a:t>of </a:t>
            </a:r>
            <a:r>
              <a:rPr lang="en-US" dirty="0" smtClean="0"/>
              <a:t>efficient specialized </a:t>
            </a:r>
            <a:r>
              <a:rPr lang="en-US" dirty="0" err="1" smtClean="0"/>
              <a:t>Gröbner</a:t>
            </a:r>
            <a:r>
              <a:rPr lang="en-US" dirty="0" smtClean="0"/>
              <a:t> </a:t>
            </a:r>
            <a:r>
              <a:rPr lang="en-US" dirty="0"/>
              <a:t>basis </a:t>
            </a:r>
            <a:r>
              <a:rPr lang="en-US" dirty="0" smtClean="0"/>
              <a:t>solvers</a:t>
            </a:r>
          </a:p>
          <a:p>
            <a:pPr marL="742950" lvl="1" indent="-285750">
              <a:buFont typeface="Arial" pitchFamily="34" charset="0"/>
              <a:buChar char="•"/>
            </a:pPr>
            <a:r>
              <a:rPr lang="en-US" dirty="0" smtClean="0"/>
              <a:t>Input – a system of equations with symbolic coefficients</a:t>
            </a:r>
          </a:p>
          <a:p>
            <a:pPr marL="742950" lvl="1" indent="-285750">
              <a:buFont typeface="Arial" pitchFamily="34" charset="0"/>
              <a:buChar char="•"/>
            </a:pPr>
            <a:r>
              <a:rPr lang="en-US" dirty="0" smtClean="0"/>
              <a:t>Output – an efficient solver for systems of the “given form”</a:t>
            </a:r>
            <a:endParaRPr lang="en-US" dirty="0"/>
          </a:p>
        </p:txBody>
      </p:sp>
      <p:sp>
        <p:nvSpPr>
          <p:cNvPr id="25" name="Rectangle 14"/>
          <p:cNvSpPr>
            <a:spLocks noChangeArrowheads="1"/>
          </p:cNvSpPr>
          <p:nvPr/>
        </p:nvSpPr>
        <p:spPr bwMode="gray">
          <a:xfrm rot="-5400000">
            <a:off x="10995" y="3044818"/>
            <a:ext cx="1066801" cy="419100"/>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Generator</a:t>
            </a:r>
            <a:endParaRPr lang="de-DE" sz="1200" b="1" noProof="1">
              <a:solidFill>
                <a:schemeClr val="bg1"/>
              </a:solidFill>
            </a:endParaRPr>
          </a:p>
        </p:txBody>
      </p:sp>
      <p:sp>
        <p:nvSpPr>
          <p:cNvPr id="27" name="Rectangle 14"/>
          <p:cNvSpPr>
            <a:spLocks noChangeArrowheads="1"/>
          </p:cNvSpPr>
          <p:nvPr/>
        </p:nvSpPr>
        <p:spPr bwMode="gray">
          <a:xfrm>
            <a:off x="815518" y="3877915"/>
            <a:ext cx="8026400" cy="1044358"/>
          </a:xfrm>
          <a:prstGeom prst="rect">
            <a:avLst/>
          </a:prstGeom>
          <a:solidFill>
            <a:schemeClr val="bg1"/>
          </a:solidFill>
          <a:ln w="12700">
            <a:solidFill>
              <a:srgbClr val="DDDDDD"/>
            </a:solidFill>
            <a:miter lim="800000"/>
            <a:headEnd/>
            <a:tailEnd/>
          </a:ln>
          <a:effectLst/>
          <a:extLst>
            <a:ext uri="{AF507438-7753-43E0-B8FC-AC1667EBCBE1}">
              <a14:hiddenEffects xmlns:a14="http://schemas.microsoft.com/office/drawing/2010/main">
                <a:effectLst>
                  <a:outerShdw dist="53882" dir="2700000" algn="ctr" rotWithShape="0">
                    <a:srgbClr val="808080">
                      <a:alpha val="50000"/>
                    </a:srgbClr>
                  </a:outerShdw>
                </a:effectLst>
              </a14:hiddenEffects>
            </a:ext>
          </a:extLst>
        </p:spPr>
        <p:txBody>
          <a:bodyPr lIns="108000" tIns="108000" rIns="144000" bIns="72000" anchor="t" anchorCtr="0"/>
          <a:lstStyle/>
          <a:p>
            <a:pPr marL="285750" indent="-285750">
              <a:buFont typeface="Arial" panose="020B0604020202020204" pitchFamily="34" charset="0"/>
              <a:buChar char="•"/>
            </a:pPr>
            <a:r>
              <a:rPr lang="en-US" dirty="0" smtClean="0"/>
              <a:t>E</a:t>
            </a:r>
            <a:r>
              <a:rPr lang="cs-CZ" dirty="0" smtClean="0"/>
              <a:t>fficient </a:t>
            </a:r>
            <a:r>
              <a:rPr lang="cs-CZ" dirty="0"/>
              <a:t>solutions to several </a:t>
            </a:r>
            <a:r>
              <a:rPr lang="cs-CZ" dirty="0" smtClean="0"/>
              <a:t>important</a:t>
            </a:r>
            <a:r>
              <a:rPr lang="en-US" dirty="0" smtClean="0"/>
              <a:t> </a:t>
            </a:r>
            <a:r>
              <a:rPr lang="cs-CZ" dirty="0" smtClean="0"/>
              <a:t>relative </a:t>
            </a:r>
            <a:r>
              <a:rPr lang="cs-CZ" dirty="0"/>
              <a:t>pose </a:t>
            </a:r>
            <a:r>
              <a:rPr lang="cs-CZ" dirty="0" smtClean="0"/>
              <a:t>problems</a:t>
            </a:r>
            <a:endParaRPr lang="en-US" dirty="0" smtClean="0"/>
          </a:p>
          <a:p>
            <a:pPr marL="742950" lvl="1" indent="-285750">
              <a:buFont typeface="Arial" panose="020B0604020202020204" pitchFamily="34" charset="0"/>
              <a:buChar char="•"/>
            </a:pPr>
            <a:r>
              <a:rPr lang="en-US" dirty="0" smtClean="0"/>
              <a:t>solutions to </a:t>
            </a:r>
            <a:r>
              <a:rPr lang="en-US" b="1" dirty="0" smtClean="0">
                <a:solidFill>
                  <a:srgbClr val="F36F21"/>
                </a:solidFill>
              </a:rPr>
              <a:t>5 previously unsolved </a:t>
            </a:r>
            <a:r>
              <a:rPr lang="en-US" dirty="0" smtClean="0"/>
              <a:t>problems</a:t>
            </a:r>
          </a:p>
          <a:p>
            <a:pPr marL="742950" lvl="1" indent="-285750">
              <a:buFont typeface="Arial" panose="020B0604020202020204" pitchFamily="34" charset="0"/>
              <a:buChar char="•"/>
            </a:pPr>
            <a:r>
              <a:rPr lang="cs-CZ" b="1" dirty="0" smtClean="0">
                <a:solidFill>
                  <a:srgbClr val="F36F21"/>
                </a:solidFill>
              </a:rPr>
              <a:t>new</a:t>
            </a:r>
            <a:r>
              <a:rPr lang="cs-CZ" dirty="0" smtClean="0"/>
              <a:t> solutions</a:t>
            </a:r>
            <a:r>
              <a:rPr lang="en-US" dirty="0" smtClean="0"/>
              <a:t> to</a:t>
            </a:r>
            <a:r>
              <a:rPr lang="en-US" dirty="0" smtClean="0">
                <a:solidFill>
                  <a:srgbClr val="F36F21"/>
                </a:solidFill>
              </a:rPr>
              <a:t> </a:t>
            </a:r>
            <a:r>
              <a:rPr lang="en-US" b="1" dirty="0">
                <a:solidFill>
                  <a:srgbClr val="F36F21"/>
                </a:solidFill>
              </a:rPr>
              <a:t>two well known important</a:t>
            </a:r>
            <a:r>
              <a:rPr lang="en-US" b="1" dirty="0"/>
              <a:t> </a:t>
            </a:r>
            <a:r>
              <a:rPr lang="en-US" dirty="0"/>
              <a:t>relative pose problems</a:t>
            </a:r>
          </a:p>
        </p:txBody>
      </p:sp>
      <p:sp>
        <p:nvSpPr>
          <p:cNvPr id="28" name="Rectangle 14"/>
          <p:cNvSpPr>
            <a:spLocks noChangeArrowheads="1"/>
          </p:cNvSpPr>
          <p:nvPr/>
        </p:nvSpPr>
        <p:spPr bwMode="gray">
          <a:xfrm rot="-5400000">
            <a:off x="46045" y="4169127"/>
            <a:ext cx="1058275" cy="448016"/>
          </a:xfrm>
          <a:prstGeom prst="rect">
            <a:avLst/>
          </a:prstGeom>
          <a:solidFill>
            <a:schemeClr val="accent5">
              <a:lumMod val="50000"/>
            </a:schemeClr>
          </a:solidFill>
          <a:ln w="12700">
            <a:solidFill>
              <a:srgbClr val="9F9F9F"/>
            </a:solidFill>
            <a:miter lim="800000"/>
            <a:headEnd/>
            <a:tailEnd/>
          </a:ln>
          <a:effectLst>
            <a:outerShdw dist="53882" dir="2700000" algn="ctr" rotWithShape="0">
              <a:srgbClr val="808080">
                <a:alpha val="50000"/>
              </a:srgbClr>
            </a:outerShdw>
          </a:effectLst>
        </p:spPr>
        <p:txBody>
          <a:bodyPr lIns="0" tIns="0" rIns="0" bIns="0" anchor="ctr"/>
          <a:lstStyle/>
          <a:p>
            <a:pPr marL="190500" indent="-190500" algn="ctr">
              <a:lnSpc>
                <a:spcPct val="90000"/>
              </a:lnSpc>
              <a:spcAft>
                <a:spcPct val="20000"/>
              </a:spcAft>
              <a:buClr>
                <a:srgbClr val="292929"/>
              </a:buClr>
              <a:buFont typeface="Wingdings" pitchFamily="2" charset="2"/>
              <a:buNone/>
            </a:pPr>
            <a:r>
              <a:rPr lang="de-DE" sz="1200" b="1" noProof="1" smtClean="0">
                <a:solidFill>
                  <a:schemeClr val="bg1"/>
                </a:solidFill>
              </a:rPr>
              <a:t> Problems</a:t>
            </a:r>
            <a:endParaRPr lang="de-DE" sz="1200" b="1" noProof="1">
              <a:solidFill>
                <a:schemeClr val="bg1"/>
              </a:solidFill>
            </a:endParaRPr>
          </a:p>
        </p:txBody>
      </p:sp>
      <p:cxnSp>
        <p:nvCxnSpPr>
          <p:cNvPr id="3" name="Straight Arrow Connector 2"/>
          <p:cNvCxnSpPr/>
          <p:nvPr/>
        </p:nvCxnSpPr>
        <p:spPr>
          <a:xfrm>
            <a:off x="2305050" y="2400300"/>
            <a:ext cx="390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31"/>
          <p:cNvGrpSpPr>
            <a:grpSpLocks/>
          </p:cNvGrpSpPr>
          <p:nvPr/>
        </p:nvGrpSpPr>
        <p:grpSpPr bwMode="auto">
          <a:xfrm rot="5400000">
            <a:off x="804863" y="5764213"/>
            <a:ext cx="144462" cy="1154112"/>
            <a:chOff x="3424" y="1389"/>
            <a:chExt cx="182" cy="2132"/>
          </a:xfrm>
        </p:grpSpPr>
        <p:sp>
          <p:nvSpPr>
            <p:cNvPr id="16"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7"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3591513969"/>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fade">
                                      <p:cBhvr>
                                        <p:cTn id="32" dur="500"/>
                                        <p:tgtEl>
                                          <p:spTgt spid="24">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animEffect transition="in" filter="fade">
                                      <p:cBhvr>
                                        <p:cTn id="35" dur="500"/>
                                        <p:tgtEl>
                                          <p:spTgt spid="24">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xEl>
                                              <p:pRg st="2" end="2"/>
                                            </p:txEl>
                                          </p:spTgt>
                                        </p:tgtEl>
                                        <p:attrNameLst>
                                          <p:attrName>style.visibility</p:attrName>
                                        </p:attrNameLst>
                                      </p:cBhvr>
                                      <p:to>
                                        <p:strVal val="visible"/>
                                      </p:to>
                                    </p:set>
                                    <p:animEffect transition="in" filter="fade">
                                      <p:cBhvr>
                                        <p:cTn id="38" dur="500"/>
                                        <p:tgtEl>
                                          <p:spTgt spid="24">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7">
                                            <p:txEl>
                                              <p:pRg st="0" end="0"/>
                                            </p:txEl>
                                          </p:spTgt>
                                        </p:tgtEl>
                                        <p:attrNameLst>
                                          <p:attrName>style.visibility</p:attrName>
                                        </p:attrNameLst>
                                      </p:cBhvr>
                                      <p:to>
                                        <p:strVal val="visible"/>
                                      </p:to>
                                    </p:set>
                                    <p:animEffect transition="in" filter="fade">
                                      <p:cBhvr>
                                        <p:cTn id="49" dur="500"/>
                                        <p:tgtEl>
                                          <p:spTgt spid="27">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7">
                                            <p:txEl>
                                              <p:pRg st="1" end="1"/>
                                            </p:txEl>
                                          </p:spTgt>
                                        </p:tgtEl>
                                        <p:attrNameLst>
                                          <p:attrName>style.visibility</p:attrName>
                                        </p:attrNameLst>
                                      </p:cBhvr>
                                      <p:to>
                                        <p:strVal val="visible"/>
                                      </p:to>
                                    </p:set>
                                    <p:animEffect transition="in" filter="fade">
                                      <p:cBhvr>
                                        <p:cTn id="52" dur="500"/>
                                        <p:tgtEl>
                                          <p:spTgt spid="27">
                                            <p:txEl>
                                              <p:pRg st="1" end="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xEl>
                                              <p:pRg st="2" end="2"/>
                                            </p:txEl>
                                          </p:spTgt>
                                        </p:tgtEl>
                                        <p:attrNameLst>
                                          <p:attrName>style.visibility</p:attrName>
                                        </p:attrNameLst>
                                      </p:cBhvr>
                                      <p:to>
                                        <p:strVal val="visible"/>
                                      </p:to>
                                    </p:set>
                                    <p:animEffect transition="in" filter="fade">
                                      <p:cBhvr>
                                        <p:cTn id="55"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0" grpId="0" animBg="1"/>
      <p:bldP spid="2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40"/>
          <p:cNvSpPr>
            <a:spLocks noChangeArrowheads="1"/>
          </p:cNvSpPr>
          <p:nvPr/>
        </p:nvSpPr>
        <p:spPr bwMode="auto">
          <a:xfrm rot="5400000">
            <a:off x="4514850" y="2343150"/>
            <a:ext cx="114300" cy="9144000"/>
          </a:xfrm>
          <a:prstGeom prst="rect">
            <a:avLst/>
          </a:prstGeom>
          <a:solidFill>
            <a:schemeClr val="bg1">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34" name="Rectangle 16"/>
          <p:cNvSpPr txBox="1">
            <a:spLocks noChangeArrowheads="1"/>
          </p:cNvSpPr>
          <p:nvPr/>
        </p:nvSpPr>
        <p:spPr bwMode="gray">
          <a:xfrm>
            <a:off x="300038" y="411163"/>
            <a:ext cx="85201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200" algn="l" rtl="0" eaLnBrk="0" fontAlgn="base" hangingPunct="0">
              <a:lnSpc>
                <a:spcPct val="90000"/>
              </a:lnSpc>
              <a:spcBef>
                <a:spcPct val="0"/>
              </a:spcBef>
              <a:spcAft>
                <a:spcPct val="0"/>
              </a:spcAft>
              <a:defRPr sz="2400" b="1">
                <a:solidFill>
                  <a:schemeClr val="tx1"/>
                </a:solidFill>
                <a:latin typeface="Arial" charset="0"/>
                <a:cs typeface="Arial" charset="0"/>
              </a:defRPr>
            </a:lvl6pPr>
            <a:lvl7pPr marL="914400" algn="l" rtl="0" eaLnBrk="0" fontAlgn="base" hangingPunct="0">
              <a:lnSpc>
                <a:spcPct val="90000"/>
              </a:lnSpc>
              <a:spcBef>
                <a:spcPct val="0"/>
              </a:spcBef>
              <a:spcAft>
                <a:spcPct val="0"/>
              </a:spcAft>
              <a:defRPr sz="2400" b="1">
                <a:solidFill>
                  <a:schemeClr val="tx1"/>
                </a:solidFill>
                <a:latin typeface="Arial" charset="0"/>
                <a:cs typeface="Arial" charset="0"/>
              </a:defRPr>
            </a:lvl7pPr>
            <a:lvl8pPr marL="1371600" algn="l" rtl="0" eaLnBrk="0" fontAlgn="base" hangingPunct="0">
              <a:lnSpc>
                <a:spcPct val="90000"/>
              </a:lnSpc>
              <a:spcBef>
                <a:spcPct val="0"/>
              </a:spcBef>
              <a:spcAft>
                <a:spcPct val="0"/>
              </a:spcAft>
              <a:defRPr sz="2400" b="1">
                <a:solidFill>
                  <a:schemeClr val="tx1"/>
                </a:solidFill>
                <a:latin typeface="Arial" charset="0"/>
                <a:cs typeface="Arial" charset="0"/>
              </a:defRPr>
            </a:lvl8pPr>
            <a:lvl9pPr marL="1828800" algn="l" rtl="0" eaLnBrk="0" fontAlgn="base" hangingPunct="0">
              <a:lnSpc>
                <a:spcPct val="90000"/>
              </a:lnSpc>
              <a:spcBef>
                <a:spcPct val="0"/>
              </a:spcBef>
              <a:spcAft>
                <a:spcPct val="0"/>
              </a:spcAft>
              <a:defRPr sz="2400" b="1">
                <a:solidFill>
                  <a:schemeClr val="tx1"/>
                </a:solidFill>
                <a:latin typeface="Arial" charset="0"/>
                <a:cs typeface="Arial" charset="0"/>
              </a:defRPr>
            </a:lvl9pPr>
          </a:lstStyle>
          <a:p>
            <a:r>
              <a:rPr lang="en-GB" sz="3200" dirty="0" smtClean="0">
                <a:solidFill>
                  <a:schemeClr val="accent5">
                    <a:lumMod val="50000"/>
                  </a:schemeClr>
                </a:solidFill>
                <a:effectLst>
                  <a:outerShdw blurRad="38100" dist="38100" dir="2700000" algn="tl">
                    <a:srgbClr val="000000">
                      <a:alpha val="43137"/>
                    </a:srgbClr>
                  </a:outerShdw>
                </a:effectLst>
              </a:rPr>
              <a:t>1. </a:t>
            </a:r>
            <a:r>
              <a:rPr lang="en-US" sz="3200" dirty="0" smtClean="0">
                <a:solidFill>
                  <a:schemeClr val="accent5">
                    <a:lumMod val="50000"/>
                  </a:schemeClr>
                </a:solidFill>
                <a:effectLst>
                  <a:outerShdw blurRad="38100" dist="38100" dir="2700000" algn="tl">
                    <a:srgbClr val="000000">
                      <a:alpha val="43137"/>
                    </a:srgbClr>
                  </a:outerShdw>
                </a:effectLst>
              </a:rPr>
              <a:t>Specialized methods</a:t>
            </a:r>
            <a:endParaRPr lang="en-GB" sz="3200" dirty="0" smtClean="0">
              <a:solidFill>
                <a:schemeClr val="accent5">
                  <a:lumMod val="50000"/>
                </a:schemeClr>
              </a:solidFill>
              <a:effectLst>
                <a:outerShdw blurRad="38100" dist="38100" dir="2700000" algn="tl">
                  <a:srgbClr val="000000">
                    <a:alpha val="43137"/>
                  </a:srgbClr>
                </a:outerShdw>
              </a:effectLst>
            </a:endParaRPr>
          </a:p>
        </p:txBody>
      </p:sp>
      <p:pic>
        <p:nvPicPr>
          <p:cNvPr id="18" name="Picture 91" descr="TP_tmp"/>
          <p:cNvPicPr>
            <a:picLocks noChangeAspect="1" noChangeArrowheads="1"/>
          </p:cNvPicPr>
          <p:nvPr>
            <p:custDataLst>
              <p:tags r:id="rId1"/>
            </p:custDataLst>
          </p:nvPr>
        </p:nvPicPr>
        <p:blipFill>
          <a:blip r:embed="rId10">
            <a:extLst>
              <a:ext uri="{28A0092B-C50C-407E-A947-70E740481C1C}">
                <a14:useLocalDpi xmlns:a14="http://schemas.microsoft.com/office/drawing/2010/main" val="0"/>
              </a:ext>
            </a:extLst>
          </a:blip>
          <a:srcRect/>
          <a:stretch>
            <a:fillRect/>
          </a:stretch>
        </p:blipFill>
        <p:spPr bwMode="auto">
          <a:xfrm>
            <a:off x="3301774" y="1572532"/>
            <a:ext cx="20828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 name="Rectangle 20"/>
          <p:cNvSpPr/>
          <p:nvPr/>
        </p:nvSpPr>
        <p:spPr>
          <a:xfrm>
            <a:off x="730358" y="1016066"/>
            <a:ext cx="8079241" cy="1015663"/>
          </a:xfrm>
          <a:prstGeom prst="rect">
            <a:avLst/>
          </a:prstGeom>
        </p:spPr>
        <p:txBody>
          <a:bodyPr wrap="square">
            <a:spAutoFit/>
          </a:bodyPr>
          <a:lstStyle/>
          <a:p>
            <a:pPr marL="285750" indent="-285750" eaLnBrk="1" hangingPunct="1">
              <a:buFont typeface="Arial" pitchFamily="34" charset="0"/>
              <a:buChar char="•"/>
              <a:defRPr/>
            </a:pPr>
            <a:r>
              <a:rPr lang="en-US" dirty="0" smtClean="0"/>
              <a:t>System of input polynomial equations</a:t>
            </a:r>
            <a:endParaRPr lang="en-US" dirty="0"/>
          </a:p>
          <a:p>
            <a:pPr eaLnBrk="1" hangingPunct="1">
              <a:defRPr/>
            </a:pPr>
            <a:endParaRPr lang="en-US" b="1" dirty="0"/>
          </a:p>
          <a:p>
            <a:pPr lvl="2" eaLnBrk="1" hangingPunct="1">
              <a:defRPr/>
            </a:pPr>
            <a:endParaRPr lang="en-US" sz="2400" b="1" dirty="0">
              <a:solidFill>
                <a:schemeClr val="accent5">
                  <a:lumMod val="50000"/>
                </a:schemeClr>
              </a:solidFill>
              <a:effectLst>
                <a:outerShdw blurRad="38100" dist="38100" dir="2700000" algn="tl">
                  <a:srgbClr val="000000">
                    <a:alpha val="43137"/>
                  </a:srgbClr>
                </a:outerShdw>
              </a:effectLst>
            </a:endParaRPr>
          </a:p>
        </p:txBody>
      </p:sp>
      <p:sp>
        <p:nvSpPr>
          <p:cNvPr id="24" name="Rectangle 23"/>
          <p:cNvSpPr/>
          <p:nvPr/>
        </p:nvSpPr>
        <p:spPr>
          <a:xfrm>
            <a:off x="730358" y="2844914"/>
            <a:ext cx="8079241" cy="1292662"/>
          </a:xfrm>
          <a:prstGeom prst="rect">
            <a:avLst/>
          </a:prstGeom>
        </p:spPr>
        <p:txBody>
          <a:bodyPr wrap="square">
            <a:spAutoFit/>
          </a:bodyPr>
          <a:lstStyle/>
          <a:p>
            <a:pPr marL="285750" indent="-285750" eaLnBrk="1" hangingPunct="1">
              <a:buFont typeface="Arial" pitchFamily="34" charset="0"/>
              <a:buChar char="•"/>
              <a:defRPr/>
            </a:pPr>
            <a:r>
              <a:rPr lang="en-US" dirty="0" smtClean="0"/>
              <a:t>The</a:t>
            </a:r>
            <a:r>
              <a:rPr lang="en-US" b="1" dirty="0" smtClean="0"/>
              <a:t> </a:t>
            </a:r>
            <a:r>
              <a:rPr lang="en-US" b="1" i="1" dirty="0" smtClean="0"/>
              <a:t>ideal </a:t>
            </a:r>
            <a:r>
              <a:rPr lang="en-US" dirty="0" smtClean="0"/>
              <a:t>generated by                     </a:t>
            </a:r>
            <a:r>
              <a:rPr lang="cs-CZ" dirty="0" smtClean="0"/>
              <a:t>is </a:t>
            </a:r>
            <a:r>
              <a:rPr lang="cs-CZ" dirty="0"/>
              <a:t>a </a:t>
            </a:r>
            <a:r>
              <a:rPr lang="cs-CZ" dirty="0" smtClean="0"/>
              <a:t>set</a:t>
            </a:r>
            <a:r>
              <a:rPr lang="en-US" dirty="0" smtClean="0"/>
              <a:t>      </a:t>
            </a:r>
            <a:r>
              <a:rPr lang="cs-CZ" dirty="0" smtClean="0"/>
              <a:t>of </a:t>
            </a:r>
            <a:r>
              <a:rPr lang="cs-CZ" dirty="0"/>
              <a:t>all </a:t>
            </a:r>
            <a:r>
              <a:rPr lang="cs-CZ" dirty="0" smtClean="0"/>
              <a:t>polynomials </a:t>
            </a:r>
            <a:r>
              <a:rPr lang="cs-CZ" dirty="0"/>
              <a:t>that can be generated as </a:t>
            </a:r>
            <a:r>
              <a:rPr lang="cs-CZ" dirty="0" smtClean="0"/>
              <a:t>polynomial</a:t>
            </a:r>
            <a:r>
              <a:rPr lang="en-US" dirty="0" smtClean="0"/>
              <a:t> </a:t>
            </a:r>
            <a:r>
              <a:rPr lang="cs-CZ" dirty="0" smtClean="0"/>
              <a:t>combinations of</a:t>
            </a:r>
            <a:endParaRPr lang="en-US" dirty="0" smtClean="0"/>
          </a:p>
          <a:p>
            <a:pPr eaLnBrk="1" hangingPunct="1">
              <a:defRPr/>
            </a:pPr>
            <a:endParaRPr lang="en-US" b="1" dirty="0"/>
          </a:p>
          <a:p>
            <a:pPr lvl="2" eaLnBrk="1" hangingPunct="1">
              <a:defRPr/>
            </a:pPr>
            <a:endParaRPr lang="en-US" sz="2400" b="1" dirty="0">
              <a:solidFill>
                <a:schemeClr val="accent5">
                  <a:lumMod val="50000"/>
                </a:schemeClr>
              </a:solidFill>
              <a:effectLst>
                <a:outerShdw blurRad="38100" dist="38100" dir="2700000" algn="tl">
                  <a:srgbClr val="000000">
                    <a:alpha val="43137"/>
                  </a:srgbClr>
                </a:outerShdw>
              </a:effectLst>
            </a:endParaRPr>
          </a:p>
        </p:txBody>
      </p:sp>
      <p:pic>
        <p:nvPicPr>
          <p:cNvPr id="7" name="Picture 6"/>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3543750" y="2869720"/>
            <a:ext cx="1142100" cy="305280"/>
          </a:xfrm>
          <a:prstGeom prst="rect">
            <a:avLst/>
          </a:prstGeom>
        </p:spPr>
      </p:pic>
      <p:sp>
        <p:nvSpPr>
          <p:cNvPr id="10" name="Rectangle 9"/>
          <p:cNvSpPr/>
          <p:nvPr/>
        </p:nvSpPr>
        <p:spPr>
          <a:xfrm>
            <a:off x="1015774" y="4141489"/>
            <a:ext cx="4572000" cy="646331"/>
          </a:xfrm>
          <a:prstGeom prst="rect">
            <a:avLst/>
          </a:prstGeom>
        </p:spPr>
        <p:txBody>
          <a:bodyPr>
            <a:spAutoFit/>
          </a:bodyPr>
          <a:lstStyle/>
          <a:p>
            <a:endParaRPr lang="en-US" dirty="0" smtClean="0"/>
          </a:p>
          <a:p>
            <a:r>
              <a:rPr lang="en-US" dirty="0" smtClean="0"/>
              <a:t>w</a:t>
            </a:r>
            <a:r>
              <a:rPr lang="cs-CZ" dirty="0" smtClean="0"/>
              <a:t>here </a:t>
            </a:r>
            <a:r>
              <a:rPr lang="en-US" dirty="0" smtClean="0"/>
              <a:t>     </a:t>
            </a:r>
            <a:r>
              <a:rPr lang="cs-CZ" dirty="0" smtClean="0"/>
              <a:t>are arbitrary polynomials from</a:t>
            </a:r>
            <a:endParaRPr lang="cs-CZ" dirty="0"/>
          </a:p>
        </p:txBody>
      </p:sp>
      <p:pic>
        <p:nvPicPr>
          <p:cNvPr id="28" name="Picture 27"/>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bwMode="auto">
          <a:xfrm>
            <a:off x="2426021" y="3726986"/>
            <a:ext cx="4006883" cy="355880"/>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0" name="Picture 29"/>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5384574" y="3185965"/>
            <a:ext cx="1142100" cy="305280"/>
          </a:xfrm>
          <a:prstGeom prst="rect">
            <a:avLst/>
          </a:prstGeom>
        </p:spPr>
      </p:pic>
      <p:pic>
        <p:nvPicPr>
          <p:cNvPr id="27" name="Picture 26"/>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bwMode="auto">
          <a:xfrm>
            <a:off x="1767314" y="4464654"/>
            <a:ext cx="253600" cy="305039"/>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6" name="Oval 35"/>
          <p:cNvSpPr/>
          <p:nvPr/>
        </p:nvSpPr>
        <p:spPr>
          <a:xfrm>
            <a:off x="6003640" y="3726986"/>
            <a:ext cx="3111109" cy="2249270"/>
          </a:xfrm>
          <a:prstGeom prst="ellipse">
            <a:avLst/>
          </a:prstGeom>
          <a:solidFill>
            <a:schemeClr val="accent1">
              <a:alpha val="40000"/>
            </a:schemeClr>
          </a:solidFill>
          <a:effectLst>
            <a:outerShdw blurRad="76200" dir="13500000" sy="23000" kx="1200000" algn="br" rotWithShape="0">
              <a:prstClr val="black">
                <a:alpha val="20000"/>
              </a:prstClr>
            </a:outerShdw>
          </a:effectLst>
          <a:scene3d>
            <a:camera prst="perspectiveBelow"/>
            <a:lightRig rig="contrasting" dir="t">
              <a:rot lat="0" lon="0" rev="1200000"/>
            </a:lightRig>
          </a:scene3d>
          <a:sp3d z="-152400" prstMaterial="matte"/>
        </p:spPr>
        <p:style>
          <a:lnRef idx="1">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pic>
        <p:nvPicPr>
          <p:cNvPr id="31" name="Picture 30"/>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5671316" y="2895520"/>
            <a:ext cx="203040" cy="254400"/>
          </a:xfrm>
          <a:prstGeom prst="rect">
            <a:avLst/>
          </a:prstGeom>
        </p:spPr>
      </p:pic>
      <mc:AlternateContent xmlns:mc="http://schemas.openxmlformats.org/markup-compatibility/2006" xmlns:a14="http://schemas.microsoft.com/office/drawing/2010/main">
        <mc:Choice Requires="a14">
          <p:sp>
            <p:nvSpPr>
              <p:cNvPr id="7172" name="TextBox 7171"/>
              <p:cNvSpPr txBox="1"/>
              <p:nvPr/>
            </p:nvSpPr>
            <p:spPr>
              <a:xfrm>
                <a:off x="7021285" y="3952910"/>
                <a:ext cx="489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𝒇</m:t>
                          </m:r>
                        </m:e>
                        <m:sub>
                          <m:r>
                            <a:rPr lang="en-US" b="1" i="1" smtClean="0">
                              <a:latin typeface="Cambria Math"/>
                            </a:rPr>
                            <m:t>𝟏</m:t>
                          </m:r>
                        </m:sub>
                      </m:sSub>
                    </m:oMath>
                  </m:oMathPara>
                </a14:m>
                <a:endParaRPr lang="cs-CZ" b="1" dirty="0"/>
              </a:p>
            </p:txBody>
          </p:sp>
        </mc:Choice>
        <mc:Fallback xmlns="">
          <p:sp>
            <p:nvSpPr>
              <p:cNvPr id="7172" name="TextBox 7171"/>
              <p:cNvSpPr txBox="1">
                <a:spLocks noRot="1" noChangeAspect="1" noMove="1" noResize="1" noEditPoints="1" noAdjustHandles="1" noChangeArrowheads="1" noChangeShapeType="1" noTextEdit="1"/>
              </p:cNvSpPr>
              <p:nvPr/>
            </p:nvSpPr>
            <p:spPr>
              <a:xfrm>
                <a:off x="7021285" y="3952910"/>
                <a:ext cx="489173" cy="369332"/>
              </a:xfrm>
              <a:prstGeom prst="rect">
                <a:avLst/>
              </a:prstGeom>
              <a:blipFill rotWithShape="1">
                <a:blip r:embed="rId15"/>
                <a:stretch>
                  <a:fillRect b="-1311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8565012" y="4680982"/>
                <a:ext cx="48917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𝒇</m:t>
                          </m:r>
                        </m:e>
                        <m:sub>
                          <m:r>
                            <a:rPr lang="en-US" b="1" i="1" smtClean="0">
                              <a:latin typeface="Cambria Math"/>
                            </a:rPr>
                            <m:t>𝟐</m:t>
                          </m:r>
                        </m:sub>
                      </m:sSub>
                    </m:oMath>
                  </m:oMathPara>
                </a14:m>
                <a:endParaRPr lang="cs-CZ" b="1" dirty="0"/>
              </a:p>
            </p:txBody>
          </p:sp>
        </mc:Choice>
        <mc:Fallback xmlns="">
          <p:sp>
            <p:nvSpPr>
              <p:cNvPr id="44" name="TextBox 43"/>
              <p:cNvSpPr txBox="1">
                <a:spLocks noRot="1" noChangeAspect="1" noMove="1" noResize="1" noEditPoints="1" noAdjustHandles="1" noChangeArrowheads="1" noChangeShapeType="1" noTextEdit="1"/>
              </p:cNvSpPr>
              <p:nvPr/>
            </p:nvSpPr>
            <p:spPr>
              <a:xfrm>
                <a:off x="8565012" y="4680982"/>
                <a:ext cx="489173" cy="369332"/>
              </a:xfrm>
              <a:prstGeom prst="rect">
                <a:avLst/>
              </a:prstGeom>
              <a:blipFill rotWithShape="1">
                <a:blip r:embed="rId16"/>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950185" y="5357167"/>
                <a:ext cx="5436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a:rPr>
                          </m:ctrlPr>
                        </m:sSubPr>
                        <m:e>
                          <m:r>
                            <a:rPr lang="en-US" b="1" i="1" smtClean="0">
                              <a:latin typeface="Cambria Math"/>
                            </a:rPr>
                            <m:t>𝒇</m:t>
                          </m:r>
                        </m:e>
                        <m:sub>
                          <m:r>
                            <a:rPr lang="en-US" b="1" i="1" smtClean="0">
                              <a:latin typeface="Cambria Math"/>
                            </a:rPr>
                            <m:t>𝒎</m:t>
                          </m:r>
                        </m:sub>
                      </m:sSub>
                    </m:oMath>
                  </m:oMathPara>
                </a14:m>
                <a:endParaRPr lang="cs-CZ" b="1" dirty="0"/>
              </a:p>
            </p:txBody>
          </p:sp>
        </mc:Choice>
        <mc:Fallback xmlns="">
          <p:sp>
            <p:nvSpPr>
              <p:cNvPr id="45" name="TextBox 44"/>
              <p:cNvSpPr txBox="1">
                <a:spLocks noRot="1" noChangeAspect="1" noMove="1" noResize="1" noEditPoints="1" noAdjustHandles="1" noChangeArrowheads="1" noChangeShapeType="1" noTextEdit="1"/>
              </p:cNvSpPr>
              <p:nvPr/>
            </p:nvSpPr>
            <p:spPr>
              <a:xfrm>
                <a:off x="6950185" y="5357167"/>
                <a:ext cx="543674" cy="369332"/>
              </a:xfrm>
              <a:prstGeom prst="rect">
                <a:avLst/>
              </a:prstGeom>
              <a:blipFill rotWithShape="1">
                <a:blip r:embed="rId17"/>
                <a:stretch>
                  <a:fillRect b="-15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6278526" y="4853251"/>
                <a:ext cx="671659" cy="369332"/>
              </a:xfrm>
              <a:prstGeom prst="rect">
                <a:avLst/>
              </a:prstGeom>
              <a:noFill/>
            </p:spPr>
            <p:txBody>
              <a:bodyPr wrap="none" rtlCol="0">
                <a:spAutoFit/>
              </a:bodyPr>
              <a:lstStyle/>
              <a:p>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pitchFamily="18" charset="0"/>
                            <a:ea typeface="Cambria Math" pitchFamily="18" charset="0"/>
                          </a:rPr>
                          <m:t>𝑓</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1</m:t>
                        </m:r>
                      </m:sub>
                    </m:sSub>
                  </m:oMath>
                </a14:m>
                <a:endParaRPr lang="cs-CZ" dirty="0">
                  <a:latin typeface="Cambria Math" pitchFamily="18" charset="0"/>
                  <a:ea typeface="Cambria Math" pitchFamily="18" charset="0"/>
                </a:endParaRPr>
              </a:p>
            </p:txBody>
          </p:sp>
        </mc:Choice>
        <mc:Fallback xmlns="">
          <p:sp>
            <p:nvSpPr>
              <p:cNvPr id="46" name="TextBox 45"/>
              <p:cNvSpPr txBox="1">
                <a:spLocks noRot="1" noChangeAspect="1" noMove="1" noResize="1" noEditPoints="1" noAdjustHandles="1" noChangeArrowheads="1" noChangeShapeType="1" noTextEdit="1"/>
              </p:cNvSpPr>
              <p:nvPr/>
            </p:nvSpPr>
            <p:spPr>
              <a:xfrm>
                <a:off x="6278526" y="4853251"/>
                <a:ext cx="671659" cy="369332"/>
              </a:xfrm>
              <a:prstGeom prst="rect">
                <a:avLst/>
              </a:prstGeom>
              <a:blipFill rotWithShape="1">
                <a:blip r:embed="rId18"/>
                <a:stretch>
                  <a:fillRect l="-2727" b="-1311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7102585" y="4525959"/>
                <a:ext cx="1306127" cy="369332"/>
              </a:xfrm>
              <a:prstGeom prst="rect">
                <a:avLst/>
              </a:prstGeom>
              <a:noFill/>
            </p:spPr>
            <p:txBody>
              <a:bodyPr wrap="none" rtlCol="0">
                <a:spAutoFit/>
              </a:bodyPr>
              <a:lstStyle/>
              <a:p>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pitchFamily="18" charset="0"/>
                            <a:ea typeface="Cambria Math" pitchFamily="18" charset="0"/>
                          </a:rPr>
                          <m:t>𝑓</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1</m:t>
                        </m:r>
                      </m:sub>
                    </m:sSub>
                  </m:oMath>
                </a14:m>
                <a:r>
                  <a:rPr lang="en-US" dirty="0" smtClean="0">
                    <a:latin typeface="Cambria Math" pitchFamily="18" charset="0"/>
                    <a:ea typeface="Cambria Math" pitchFamily="18" charset="0"/>
                  </a:rPr>
                  <a:t>+</a:t>
                </a:r>
                <a14:m>
                  <m:oMath xmlns:m="http://schemas.openxmlformats.org/officeDocument/2006/math">
                    <m:sSub>
                      <m:sSubPr>
                        <m:ctrlPr>
                          <a:rPr lang="en-US" i="1" smtClean="0">
                            <a:latin typeface="Cambria Math"/>
                            <a:ea typeface="Cambria Math" pitchFamily="18" charset="0"/>
                          </a:rPr>
                        </m:ctrlPr>
                      </m:sSubPr>
                      <m:e>
                        <m:r>
                          <a:rPr lang="en-US" b="0" i="1" smtClean="0">
                            <a:latin typeface="Cambria Math" pitchFamily="18" charset="0"/>
                            <a:ea typeface="Cambria Math" pitchFamily="18" charset="0"/>
                          </a:rPr>
                          <m:t>𝑓</m:t>
                        </m:r>
                      </m:e>
                      <m:sub>
                        <m:r>
                          <a:rPr lang="en-US" b="0" i="1" smtClean="0">
                            <a:latin typeface="Cambria Math" pitchFamily="18" charset="0"/>
                            <a:ea typeface="Cambria Math" pitchFamily="18" charset="0"/>
                          </a:rPr>
                          <m:t>2</m:t>
                        </m:r>
                      </m:sub>
                    </m:sSub>
                  </m:oMath>
                </a14:m>
                <a:r>
                  <a:rPr lang="en-US" dirty="0" smtClean="0">
                    <a:latin typeface="Cambria Math" pitchFamily="18" charset="0"/>
                    <a:ea typeface="Cambria Math" pitchFamily="18" charset="0"/>
                  </a:rPr>
                  <a:t> </a:t>
                </a:r>
                <a14:m>
                  <m:oMath xmlns:m="http://schemas.openxmlformats.org/officeDocument/2006/math">
                    <m:sSub>
                      <m:sSubPr>
                        <m:ctrlPr>
                          <a:rPr lang="en-US" i="1" smtClean="0">
                            <a:latin typeface="Cambria Math"/>
                            <a:ea typeface="Cambria Math" pitchFamily="18" charset="0"/>
                          </a:rPr>
                        </m:ctrlPr>
                      </m:sSubPr>
                      <m:e>
                        <m:r>
                          <a:rPr lang="cs-CZ" b="0" i="1" smtClean="0">
                            <a:latin typeface="Cambria Math" pitchFamily="18" charset="0"/>
                            <a:ea typeface="Cambria Math" pitchFamily="18" charset="0"/>
                          </a:rPr>
                          <m:t>h</m:t>
                        </m:r>
                      </m:e>
                      <m:sub>
                        <m:r>
                          <a:rPr lang="en-US" b="0" i="1" smtClean="0">
                            <a:latin typeface="Cambria Math" pitchFamily="18" charset="0"/>
                            <a:ea typeface="Cambria Math" pitchFamily="18" charset="0"/>
                          </a:rPr>
                          <m:t>2</m:t>
                        </m:r>
                      </m:sub>
                    </m:sSub>
                  </m:oMath>
                </a14:m>
                <a:endParaRPr lang="cs-CZ" dirty="0">
                  <a:latin typeface="Cambria Math" pitchFamily="18" charset="0"/>
                  <a:ea typeface="Cambria Math" pitchFamily="18"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7102585" y="4525959"/>
                <a:ext cx="1306127" cy="369332"/>
              </a:xfrm>
              <a:prstGeom prst="rect">
                <a:avLst/>
              </a:prstGeom>
              <a:blipFill rotWithShape="1">
                <a:blip r:embed="rId19"/>
                <a:stretch>
                  <a:fillRect l="-935" t="-9836" b="-22951"/>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737053" y="5050314"/>
                <a:ext cx="4090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ea typeface="Cambria Math" pitchFamily="18" charset="0"/>
                        </a:rPr>
                        <m:t>…</m:t>
                      </m:r>
                    </m:oMath>
                  </m:oMathPara>
                </a14:m>
                <a:endParaRPr lang="cs-CZ" dirty="0">
                  <a:latin typeface="Cambria Math" pitchFamily="18" charset="0"/>
                  <a:ea typeface="Cambria Math" pitchFamily="18"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737053" y="5050314"/>
                <a:ext cx="409086" cy="369332"/>
              </a:xfrm>
              <a:prstGeom prst="rect">
                <a:avLst/>
              </a:prstGeom>
              <a:blipFill rotWithShape="1">
                <a:blip r:embed="rId20"/>
                <a:stretch>
                  <a:fillRect/>
                </a:stretch>
              </a:blipFill>
            </p:spPr>
            <p:txBody>
              <a:bodyPr/>
              <a:lstStyle/>
              <a:p>
                <a:r>
                  <a:rPr lang="cs-CZ">
                    <a:noFill/>
                  </a:rPr>
                  <a:t> </a:t>
                </a:r>
              </a:p>
            </p:txBody>
          </p:sp>
        </mc:Fallback>
      </mc:AlternateContent>
      <p:pic>
        <p:nvPicPr>
          <p:cNvPr id="50" name="Picture 49"/>
          <p:cNvPicPr>
            <a:picLocks noChangeAspect="1"/>
          </p:cNvPicPr>
          <p:nvPr>
            <p:custDataLst>
              <p:tags r:id="rId7"/>
            </p:custDataLst>
          </p:nvPr>
        </p:nvPicPr>
        <p:blipFill>
          <a:blip r:embed="rId14">
            <a:extLst>
              <a:ext uri="{28A0092B-C50C-407E-A947-70E740481C1C}">
                <a14:useLocalDpi xmlns:a14="http://schemas.microsoft.com/office/drawing/2010/main" val="0"/>
              </a:ext>
            </a:extLst>
          </a:blip>
          <a:stretch>
            <a:fillRect/>
          </a:stretch>
        </p:blipFill>
        <p:spPr>
          <a:xfrm>
            <a:off x="8565012" y="3659299"/>
            <a:ext cx="203040" cy="254400"/>
          </a:xfrm>
          <a:prstGeom prst="rect">
            <a:avLst/>
          </a:prstGeom>
        </p:spPr>
      </p:pic>
      <p:grpSp>
        <p:nvGrpSpPr>
          <p:cNvPr id="25" name="Group 31"/>
          <p:cNvGrpSpPr>
            <a:grpSpLocks/>
          </p:cNvGrpSpPr>
          <p:nvPr/>
        </p:nvGrpSpPr>
        <p:grpSpPr bwMode="auto">
          <a:xfrm rot="5400000">
            <a:off x="903288" y="5665788"/>
            <a:ext cx="144462" cy="1350962"/>
            <a:chOff x="3424" y="1389"/>
            <a:chExt cx="182" cy="2132"/>
          </a:xfrm>
        </p:grpSpPr>
        <p:sp>
          <p:nvSpPr>
            <p:cNvPr id="26" name="Rectangle 32"/>
            <p:cNvSpPr>
              <a:spLocks noChangeArrowheads="1"/>
            </p:cNvSpPr>
            <p:nvPr/>
          </p:nvSpPr>
          <p:spPr bwMode="auto">
            <a:xfrm>
              <a:off x="3424" y="1389"/>
              <a:ext cx="91" cy="2132"/>
            </a:xfrm>
            <a:prstGeom prst="rect">
              <a:avLst/>
            </a:prstGeom>
            <a:gradFill rotWithShape="1">
              <a:gsLst>
                <a:gs pos="0">
                  <a:srgbClr val="C40505"/>
                </a:gs>
                <a:gs pos="50000">
                  <a:srgbClr val="EFBDBD"/>
                </a:gs>
                <a:gs pos="100000">
                  <a:srgbClr val="C40505"/>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9" name="Rectangle 33"/>
            <p:cNvSpPr>
              <a:spLocks noChangeArrowheads="1"/>
            </p:cNvSpPr>
            <p:nvPr/>
          </p:nvSpPr>
          <p:spPr bwMode="auto">
            <a:xfrm>
              <a:off x="3515" y="1389"/>
              <a:ext cx="91" cy="2132"/>
            </a:xfrm>
            <a:prstGeom prst="rect">
              <a:avLst/>
            </a:prstGeom>
            <a:gradFill rotWithShape="1">
              <a:gsLst>
                <a:gs pos="0">
                  <a:srgbClr val="C40505"/>
                </a:gs>
                <a:gs pos="100000">
                  <a:srgbClr val="6F030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Tree>
    <p:extLst>
      <p:ext uri="{BB962C8B-B14F-4D97-AF65-F5344CB8AC3E}">
        <p14:creationId xmlns:p14="http://schemas.microsoft.com/office/powerpoint/2010/main" val="2110844831"/>
      </p:ext>
    </p:extLst>
  </p:cSld>
  <p:clrMapOvr>
    <a:masterClrMapping/>
  </p:clrMapOvr>
  <p:transition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3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172"/>
                                        </p:tgtEl>
                                        <p:attrNameLst>
                                          <p:attrName>style.visibility</p:attrName>
                                        </p:attrNameLst>
                                      </p:cBhvr>
                                      <p:to>
                                        <p:strVal val="visible"/>
                                      </p:to>
                                    </p:set>
                                    <p:animEffect transition="in" filter="fade">
                                      <p:cBhvr>
                                        <p:cTn id="51" dur="500"/>
                                        <p:tgtEl>
                                          <p:spTgt spid="717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500"/>
                                        <p:tgtEl>
                                          <p:spTgt spid="4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fade">
                                      <p:cBhvr>
                                        <p:cTn id="6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1" grpId="0"/>
      <p:bldP spid="24" grpId="0"/>
      <p:bldP spid="10" grpId="0"/>
      <p:bldP spid="7172" grpId="0"/>
      <p:bldP spid="44" grpId="0"/>
      <p:bldP spid="45" grpId="0"/>
      <p:bldP spid="46" grpId="0"/>
      <p:bldP spid="47" grpId="0"/>
      <p:bldP spid="49" grpId="0"/>
    </p:bldLst>
  </p:timing>
</p:sld>
</file>

<file path=ppt/tags/tag1.xml><?xml version="1.0" encoding="utf-8"?>
<p:tagLst xmlns:a="http://schemas.openxmlformats.org/drawingml/2006/main" xmlns:r="http://schemas.openxmlformats.org/officeDocument/2006/relationships" xmlns:p="http://schemas.openxmlformats.org/presentationml/2006/main">
  <p:tag name="HIDDENFONTSHAPE" val="true"/>
</p:tagLst>
</file>

<file path=ppt/tags/tag10.xml><?xml version="1.0" encoding="utf-8"?>
<p:tagLst xmlns:a="http://schemas.openxmlformats.org/drawingml/2006/main" xmlns:r="http://schemas.openxmlformats.org/officeDocument/2006/relationships" xmlns:p="http://schemas.openxmlformats.org/presentationml/2006/main">
  <p:tag name="TEXPOINT" val="template"/>
  <p:tag name="SOURCE" val="TPT1  equation I  template TPT1  env TPENV1  fore 0  back 16777215  eqnno 4"/>
  <p:tag name="FILENAME" val="TP_tmp"/>
  <p:tag name="ORIGWIDTH" val="8"/>
  <p:tag name="PICTUREFILESIZE" val="968"/>
</p:tagLst>
</file>

<file path=ppt/tags/tag11.xml><?xml version="1.0" encoding="utf-8"?>
<p:tagLst xmlns:a="http://schemas.openxmlformats.org/drawingml/2006/main" xmlns:r="http://schemas.openxmlformats.org/officeDocument/2006/relationships" xmlns:p="http://schemas.openxmlformats.org/presentationml/2006/main">
  <p:tag name="TEXPOINT" val="template"/>
  <p:tag name="SOURCE" val="TPT1  equation I  template TPT1  env TPENV1  fore 0  back 16777215  eqnno 4"/>
  <p:tag name="FILENAME" val="TP_tmp"/>
  <p:tag name="ORIGWIDTH" val="8"/>
  <p:tag name="PICTUREFILESIZE" val="968"/>
</p:tagLst>
</file>

<file path=ppt/tags/tag12.xml><?xml version="1.0" encoding="utf-8"?>
<p:tagLst xmlns:a="http://schemas.openxmlformats.org/drawingml/2006/main" xmlns:r="http://schemas.openxmlformats.org/officeDocument/2006/relationships" xmlns:p="http://schemas.openxmlformats.org/presentationml/2006/main">
  <p:tag name="TEXPOINT" val="template"/>
  <p:tag name="SOURCE" val="TPT1  equation I  template TPT1  env TPENV1  fore 0  back 16777215  eqnno 4"/>
  <p:tag name="FILENAME" val="TP_tmp"/>
  <p:tag name="ORIGWIDTH" val="8"/>
  <p:tag name="PICTUREFILESIZE" val="968"/>
</p:tagLst>
</file>

<file path=ppt/tags/tag13.xml><?xml version="1.0" encoding="utf-8"?>
<p:tagLst xmlns:a="http://schemas.openxmlformats.org/drawingml/2006/main" xmlns:r="http://schemas.openxmlformats.org/officeDocument/2006/relationships" xmlns:p="http://schemas.openxmlformats.org/presentationml/2006/main">
  <p:tag name="TEXPOINT" val="template"/>
  <p:tag name="SOURCE" val="TPT1  equation I  template TPT1  env TPENV1  fore 0  back 16777215  eqnno 4"/>
  <p:tag name="FILENAME" val="TP_tmp"/>
  <p:tag name="ORIGWIDTH" val="8"/>
  <p:tag name="PICTUREFILESIZE" val="968"/>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article}\pagestyle{empty}&#10;\usepackage{amssymb}&#10;\begin{document}&#10;\large&#10;$\mathbb{Z}_{p}$&#10;\end{document}&#10;"/>
  <p:tag name="EXTERNALNAME" val="TP_tmp"/>
  <p:tag name="BLEND" val="0"/>
  <p:tag name="TRANSPARENT" val="0"/>
  <p:tag name="RESOLUTION" val="1200"/>
  <p:tag name="WORKAROUNDTRANSPARENCYBUG" val="0"/>
  <p:tag name="ALLOWFONTSUBSTITUTION" val="0"/>
  <p:tag name="BITMAPFORMAT" val="pngmono"/>
  <p:tag name="ORIGWIDTH" val="12"/>
  <p:tag name="PICTUREFILESIZE" val="939"/>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begin{document}&#10;$\mathbf{x} \in \mathbb{R}^n$&#10;\end{document}&#10;"/>
  <p:tag name="FILENAME" val="TP_tmp"/>
  <p:tag name="FORMAT" val="emf"/>
  <p:tag name="RES" val="1200"/>
  <p:tag name="BLEND" val="0"/>
  <p:tag name="TRANSPARENT" val="0"/>
  <p:tag name="TBUG" val="0"/>
  <p:tag name="ALLOWFS" val="0"/>
  <p:tag name="ORIGWIDTH" val="33"/>
  <p:tag name="PICTUREFILESIZE" val="2276"/>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begin{document}&#10;$\mathbf{z} \in \mathbb{R}^q$&#10;\end{document}&#10;"/>
  <p:tag name="FILENAME" val="TP_tmp"/>
  <p:tag name="FORMAT" val="emf"/>
  <p:tag name="RES" val="1200"/>
  <p:tag name="BLEND" val="0"/>
  <p:tag name="TRANSPARENT" val="0"/>
  <p:tag name="TBUG" val="0"/>
  <p:tag name="ALLOWFS" val="0"/>
  <p:tag name="ORIGWIDTH" val="30"/>
  <p:tag name="PICTUREFILESIZE" val="2276"/>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begin{document}&#10;$\mathbf{u} \in \mathbb{R}^m$&#10;\end{document}&#10;"/>
  <p:tag name="FILENAME" val="TP_tmp"/>
  <p:tag name="FORMAT" val="emf"/>
  <p:tag name="RES" val="1200"/>
  <p:tag name="BLEND" val="0"/>
  <p:tag name="TRANSPARENT" val="0"/>
  <p:tag name="TBUG" val="0"/>
  <p:tag name="ALLOWFS" val="0"/>
  <p:tag name="ORIGWIDTH" val="35"/>
  <p:tag name="PICTUREFILESIZE" val="2276"/>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usepackage{amsmath}&#10;\usepackage{amssymb}&#10;\begin{document}&#10;$\mathbf{y} \in \mathbb{R}^p$&#10;\end{document}&#10;"/>
  <p:tag name="FILENAME" val="TP_tmp"/>
  <p:tag name="FORMAT" val="emf"/>
  <p:tag name="RES" val="1200"/>
  <p:tag name="BLEND" val="0"/>
  <p:tag name="TRANSPARENT" val="0"/>
  <p:tag name="TBUG" val="0"/>
  <p:tag name="ALLOWFS" val="0"/>
  <p:tag name="ORIGWIDTH" val="33"/>
  <p:tag name="PICTUREFILESIZE" val="227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newcommand{\M}[1]{\mathtt{#1}}&#10;\newcommand{\V}[1]{\mathbf{#1}}&#10;\begin{document}&#10;$r_0$&#10;\end{document}&#10;"/>
  <p:tag name="FILENAME" val="TP_tmp"/>
  <p:tag name="FORMAT" val="emf"/>
  <p:tag name="RES" val="1200"/>
  <p:tag name="BLEND" val="0"/>
  <p:tag name="TRANSPARENT" val="0"/>
  <p:tag name="TBUG" val="0"/>
  <p:tag name="ALLOWFS" val="0"/>
  <p:tag name="ORIGWIDTH" val="11"/>
  <p:tag name="PICTUREFILESIZE" val="1276"/>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et{\mathbf{E}} = 0$&#10;\end{document}&#10;"/>
  <p:tag name="EXTERNALNAME" val="txp_fig"/>
  <p:tag name="BLEND" val="0"/>
  <p:tag name="TRANSPARENT" val="0"/>
  <p:tag name="RESOLUTION" val="300"/>
  <p:tag name="WORKAROUNDTRANSPARENCYBUG" val="0"/>
  <p:tag name="ALLOWFONTSUBSTITUTION" val="0"/>
  <p:tag name="BITMAPFORMAT" val="bmp256"/>
  <p:tag name="ORIGWIDTH" val="93,125"/>
  <p:tag name="PICTUREFILESIZE" val="2707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newcommand{\M}[1]{\mathtt{#1}}&#10;\newcommand{\V}[1]{\mathbf{#1}}&#10;\begin{document}&#10;$\omega_0$&#10;\end{document}&#10;"/>
  <p:tag name="FILENAME" val="TP_tmp"/>
  <p:tag name="FORMAT" val="emf"/>
  <p:tag name="RES" val="1200"/>
  <p:tag name="BLEND" val="0"/>
  <p:tag name="TRANSPARENT" val="0"/>
  <p:tag name="TBUG" val="0"/>
  <p:tag name="ALLOWFS" val="0"/>
  <p:tag name="ORIGWIDTH" val="13"/>
  <p:tag name="PICTUREFILESIZE" val="1276"/>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newcommand{\M}[1]{\mathtt{#1}}&#10;\newcommand{\V}[1]{\mathbf{#1}}&#10;\begin{document}&#10;$m$&#10;\end{document}&#10;"/>
  <p:tag name="FILENAME" val="TP_tmp"/>
  <p:tag name="FORMAT" val="emf"/>
  <p:tag name="RES" val="1200"/>
  <p:tag name="BLEND" val="0"/>
  <p:tag name="TRANSPARENT" val="0"/>
  <p:tag name="TBUG" val="0"/>
  <p:tag name="ALLOWFS" val="0"/>
  <p:tag name="ORIGWIDTH" val="12"/>
  <p:tag name="PICTUREFILESIZE" val="776"/>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athbf{x}_2^\top \mathbf{E}\, \mathbf{x}_1 = 0$&#10;\end{document}&#10;"/>
  <p:tag name="EXTERNALNAME" val="txp_fig"/>
  <p:tag name="BLEND" val="0"/>
  <p:tag name="TRANSPARENT" val="0"/>
  <p:tag name="RESOLUTION" val="300"/>
  <p:tag name="WORKAROUNDTRANSPARENCYBUG" val="0"/>
  <p:tag name="ALLOWFONTSUBSTITUTION" val="0"/>
  <p:tag name="BITMAPFORMAT" val="bmp256"/>
  <p:tag name="ORIGWIDTH" val="110,875"/>
  <p:tag name="PICTUREFILESIZE" val="51190"/>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2\, \mathbf{E}\,\mathbf{E}^\top\mathbf{E} - \mbox{trace}(\mathbf{E}\,\mathbf{E}^\top)\mathbf{E} = 0$&#10;\end{document}&#10;"/>
  <p:tag name="FILENAME" val="txp_fig"/>
  <p:tag name="FORMAT" val="bmp256"/>
  <p:tag name="RES" val="300"/>
  <p:tag name="BLEND" val="0"/>
  <p:tag name="TRANSPARENT" val="0"/>
  <p:tag name="TBUG" val="0"/>
  <p:tag name="ALLOWFS" val="0"/>
  <p:tag name="ORIGWIDTH" val="281"/>
  <p:tag name="PICTUREFILESIZE" val="11827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f_1(x_1,\dots,x_n)=0\\&#10;\dots\\&#10;f_m(x_1,\dots,x_n)=0&#10;\end{eqnarray*}&#10;\end{document}&#10;"/>
  <p:tag name="FILENAME" val="TP_tmp"/>
  <p:tag name="FORMAT" val="pngmono"/>
  <p:tag name="RES" val="1200"/>
  <p:tag name="BLEND" val="0"/>
  <p:tag name="TRANSPARENT" val="0"/>
  <p:tag name="TBUG" val="0"/>
  <p:tag name="ALLOWFS" val="0"/>
  <p:tag name="ORIGWIDTH" val="82"/>
  <p:tag name="PICTUREFILESIZE" val="6315"/>
</p:tagLst>
</file>

<file path=ppt/tags/tag6.xml><?xml version="1.0" encoding="utf-8"?>
<p:tagLst xmlns:a="http://schemas.openxmlformats.org/drawingml/2006/main" xmlns:r="http://schemas.openxmlformats.org/officeDocument/2006/relationships" xmlns:p="http://schemas.openxmlformats.org/presentationml/2006/main">
  <p:tag name="TEXPOINT" val="template"/>
  <p:tag name="SOURCE" val="TPT1  equation f_1,\dots,f_m  template TPT1  env TPENV1  fore 0  back 16777215  eqnno 1"/>
  <p:tag name="FILENAME" val="TP_tmp"/>
  <p:tag name="ORIGWIDTH" val="45"/>
  <p:tag name="PICTUREFILESIZE" val="2948"/>
</p:tagLst>
</file>

<file path=ppt/tags/tag7.xml><?xml version="1.0" encoding="utf-8"?>
<p:tagLst xmlns:a="http://schemas.openxmlformats.org/drawingml/2006/main" xmlns:r="http://schemas.openxmlformats.org/officeDocument/2006/relationships" xmlns:p="http://schemas.openxmlformats.org/presentationml/2006/main">
  <p:tag name="TEXPOINT" val="template"/>
  <p:tag name="SOURCE" val="TPT1  equation I=\left\{ \sum_{i=1}^{m}f_{i}\,h_{i}:h_{i}\in C\left[x_{1},...,x_{n}\right] \right\}  template TPT1  env TPENV1  fore 0  back 16777215  eqnno 2"/>
  <p:tag name="FILENAME" val="TP_tmp"/>
  <p:tag name="ORIGWIDTH" val="158"/>
  <p:tag name="PICTUREFILESIZE" val="12140"/>
</p:tagLst>
</file>

<file path=ppt/tags/tag8.xml><?xml version="1.0" encoding="utf-8"?>
<p:tagLst xmlns:a="http://schemas.openxmlformats.org/drawingml/2006/main" xmlns:r="http://schemas.openxmlformats.org/officeDocument/2006/relationships" xmlns:p="http://schemas.openxmlformats.org/presentationml/2006/main">
  <p:tag name="TEXPOINT" val="template"/>
  <p:tag name="SOURCE" val="TPT1  equation f_1,\dots,f_m  template TPT1  env TPENV1  fore 0  back 16777215  eqnno 1"/>
  <p:tag name="FILENAME" val="TP_tmp"/>
  <p:tag name="ORIGWIDTH" val="45"/>
  <p:tag name="PICTUREFILESIZE" val="2948"/>
</p:tagLst>
</file>

<file path=ppt/tags/tag9.xml><?xml version="1.0" encoding="utf-8"?>
<p:tagLst xmlns:a="http://schemas.openxmlformats.org/drawingml/2006/main" xmlns:r="http://schemas.openxmlformats.org/officeDocument/2006/relationships" xmlns:p="http://schemas.openxmlformats.org/presentationml/2006/main">
  <p:tag name="TEXPOINT" val="template"/>
  <p:tag name="SOURCE" val="TPT1  equation h_i  template TPT1  env TPENV1  fore 0  back 16777215  eqnno 3"/>
  <p:tag name="FILENAME" val="TP_tmp"/>
  <p:tag name="ORIGWIDTH" val="10"/>
  <p:tag name="PICTUREFILESIZE" val="1468"/>
</p:tagLst>
</file>

<file path=ppt/theme/theme1.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clrMap bg1="lt1" tx1="dk1" bg2="lt2" tx2="dk2" accent1="accent1" accent2="accent2" accent3="accent3" accent4="accent4" accent5="accent5" accent6="accent6" hlink="hlink" folHlink="folHlink"/>
    </a:extraClrScheme>
    <a:extraClrScheme>
      <a:clrScheme name="Standarddesign 1">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919191"/>
        </a:hlink>
        <a:folHlink>
          <a:srgbClr val="C9C9C9"/>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4C7013"/>
        </a:dk2>
        <a:lt2>
          <a:srgbClr val="0061B2"/>
        </a:lt2>
        <a:accent1>
          <a:srgbClr val="FEA501"/>
        </a:accent1>
        <a:accent2>
          <a:srgbClr val="C40505"/>
        </a:accent2>
        <a:accent3>
          <a:srgbClr val="FFFFFF"/>
        </a:accent3>
        <a:accent4>
          <a:srgbClr val="000000"/>
        </a:accent4>
        <a:accent5>
          <a:srgbClr val="FECFAA"/>
        </a:accent5>
        <a:accent6>
          <a:srgbClr val="B10404"/>
        </a:accent6>
        <a:hlink>
          <a:srgbClr val="C40505"/>
        </a:hlink>
        <a:folHlink>
          <a:srgbClr val="C9C9C9"/>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4C7013"/>
        </a:dk2>
        <a:lt2>
          <a:srgbClr val="0061B2"/>
        </a:lt2>
        <a:accent1>
          <a:srgbClr val="FEA501"/>
        </a:accent1>
        <a:accent2>
          <a:srgbClr val="919191"/>
        </a:accent2>
        <a:accent3>
          <a:srgbClr val="FFFFFF"/>
        </a:accent3>
        <a:accent4>
          <a:srgbClr val="000000"/>
        </a:accent4>
        <a:accent5>
          <a:srgbClr val="FECFAA"/>
        </a:accent5>
        <a:accent6>
          <a:srgbClr val="838383"/>
        </a:accent6>
        <a:hlink>
          <a:srgbClr val="C40505"/>
        </a:hlink>
        <a:folHlink>
          <a:srgbClr val="C9C9C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48920</TotalTime>
  <Words>2281</Words>
  <Application>Microsoft Office PowerPoint</Application>
  <PresentationFormat>On-screen Show (4:3)</PresentationFormat>
  <Paragraphs>392</Paragraphs>
  <Slides>31</Slides>
  <Notes>31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Arial</vt:lpstr>
      <vt:lpstr>CMMI7</vt:lpstr>
      <vt:lpstr>Arial Black</vt:lpstr>
      <vt:lpstr>Times New Roman</vt:lpstr>
      <vt:lpstr>CMR10</vt:lpstr>
      <vt:lpstr>CMMI12</vt:lpstr>
      <vt:lpstr>CMSY10ORIG</vt:lpstr>
      <vt:lpstr>CMR5</vt:lpstr>
      <vt:lpstr>Wingdings</vt:lpstr>
      <vt:lpstr>CMR7</vt:lpstr>
      <vt:lpstr>CMEX10</vt:lpstr>
      <vt:lpstr>Cambria Math</vt:lpstr>
      <vt:lpstr>CMSY7</vt:lpstr>
      <vt:lpstr>CMR12</vt:lpstr>
      <vt:lpstr>CMMI10</vt:lpstr>
      <vt:lpstr>Standarddesign</vt:lpstr>
      <vt:lpstr>Algebraic methods in computer vision</vt:lpstr>
      <vt:lpstr>Motivation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Inscale GmbH &amp; Co. KG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PresentationPackage</dc:title>
  <dc:creator>RNDr.Zuzana Kukelová</dc:creator>
  <cp:lastModifiedBy>RNDr. Zuzana Kukelová</cp:lastModifiedBy>
  <cp:revision>763</cp:revision>
  <cp:lastPrinted>2013-10-16T16:22:04Z</cp:lastPrinted>
  <dcterms:created xsi:type="dcterms:W3CDTF">2008-04-16T13:39:00Z</dcterms:created>
  <dcterms:modified xsi:type="dcterms:W3CDTF">2014-02-24T14:25:12Z</dcterms:modified>
</cp:coreProperties>
</file>